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09" r:id="rId2"/>
    <p:sldId id="340" r:id="rId3"/>
    <p:sldId id="344" r:id="rId4"/>
    <p:sldId id="352" r:id="rId5"/>
    <p:sldId id="353" r:id="rId6"/>
    <p:sldId id="354" r:id="rId7"/>
    <p:sldId id="355" r:id="rId8"/>
    <p:sldId id="357" r:id="rId9"/>
    <p:sldId id="358" r:id="rId10"/>
    <p:sldId id="359" r:id="rId11"/>
    <p:sldId id="351" r:id="rId1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0F3FB"/>
    <a:srgbClr val="DEDDDA"/>
    <a:srgbClr val="E6B9B8"/>
    <a:srgbClr val="DAD8D4"/>
    <a:srgbClr val="EADEE7"/>
    <a:srgbClr val="E2E1DE"/>
    <a:srgbClr val="44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0681" autoAdjust="0"/>
  </p:normalViewPr>
  <p:slideViewPr>
    <p:cSldViewPr snapToObjects="1">
      <p:cViewPr varScale="1">
        <p:scale>
          <a:sx n="92" d="100"/>
          <a:sy n="92" d="100"/>
        </p:scale>
        <p:origin x="108"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36A4A78E-3EE6-460E-BAE4-6F39EE78D39A}" type="slidenum">
              <a:rPr lang="en-GB" altLang="en-US"/>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8B560A-BEAC-4283-BA72-462A12258657}" type="slidenum">
              <a:rPr lang="en-GB" altLang="en-US" smtClean="0"/>
              <a:t>1</a:t>
            </a:fld>
            <a:endParaRPr lang="en-GB" altLang="en-US"/>
          </a:p>
        </p:txBody>
      </p:sp>
      <p:sp>
        <p:nvSpPr>
          <p:cNvPr id="16387" name="Rectangle 2"/>
          <p:cNvSpPr>
            <a:spLocks noGrp="1" noRot="1" noChangeAspect="1" noChangeArrowheads="1" noTextEdit="1"/>
          </p:cNvSpPr>
          <p:nvPr>
            <p:ph type="sldImg"/>
          </p:nvPr>
        </p:nvSpPr>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10</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11</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2</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3</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4</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5</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6</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7</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8</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9</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A08BDF1-9D91-4E9D-A985-AB887679A1A4}" type="slidenum">
              <a:rPr lang="en-GB" altLang="en-US"/>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74D0954-41DC-4048-AD49-8681FC5FEB85}" type="slidenum">
              <a:rPr lang="en-GB" altLang="en-US"/>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7D981B3-F320-46FA-959C-EC02D7CB87D8}" type="slidenum">
              <a:rPr lang="en-GB" altLang="en-US"/>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5DAA0C07-FBAB-45EA-9EA0-0F846D884E94}" type="slidenum">
              <a:rPr lang="en-GB" altLang="en-US"/>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DB842D02-3FAE-4A94-B744-96C0B9096095}" type="slidenum">
              <a:rPr lang="en-GB" altLang="en-US"/>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3672DF-3394-4394-872F-F7B9D8F0B6BD}" type="slidenum">
              <a:rPr lang="en-GB" altLang="en-US"/>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2A2C1DFD-8525-4B64-A219-C894CA097007}" type="slidenum">
              <a:rPr lang="en-GB" altLang="en-US"/>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1B712F23-2806-4EF2-802D-8768E9DA9CC0}" type="slidenum">
              <a:rPr lang="en-GB" altLang="en-US"/>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87158C17-ACF6-4ED4-9A33-6E121EB48A0E}" type="slidenum">
              <a:rPr lang="en-GB" altLang="en-US"/>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6B167FF1-7836-416C-83DA-F5E58369D55D}" type="slidenum">
              <a:rPr lang="en-GB" altLang="en-US"/>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90225B-4AA4-4B8F-984C-A32A5D582A94}" type="slidenum">
              <a:rPr lang="en-GB" altLang="en-US"/>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BB6A2C6E-5D53-48DC-9A64-03C28344244D}" type="slidenum">
              <a:rPr lang="en-GB" altLang="en-US"/>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557506" y="1044025"/>
            <a:ext cx="7921625" cy="58477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sz="3200" b="1" dirty="0">
                <a:latin typeface="+mj-lt"/>
              </a:rPr>
              <a:t>UOG Journal Club: July</a:t>
            </a:r>
            <a:r>
              <a:rPr lang="tr-TR" sz="3200" b="1" dirty="0">
                <a:latin typeface="+mj-lt"/>
              </a:rPr>
              <a:t> </a:t>
            </a:r>
            <a:r>
              <a:rPr lang="en-GB" sz="3200" b="1" dirty="0">
                <a:latin typeface="+mj-lt"/>
              </a:rPr>
              <a:t>201</a:t>
            </a:r>
            <a:r>
              <a:rPr lang="tr-TR" sz="3200" b="1" dirty="0" smtClean="0">
                <a:latin typeface="+mj-lt"/>
              </a:rPr>
              <a:t>9</a:t>
            </a:r>
            <a:endParaRPr lang="en-US" sz="3200" b="1" dirty="0">
              <a:latin typeface="+mj-lt"/>
            </a:endParaRPr>
          </a:p>
        </p:txBody>
      </p:sp>
      <p:pic>
        <p:nvPicPr>
          <p:cNvPr id="3076"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118" y="4941168"/>
            <a:ext cx="1805331" cy="149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395412" y="1910442"/>
            <a:ext cx="7993012" cy="147732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b="1" dirty="0">
                <a:solidFill>
                  <a:srgbClr val="FF0000"/>
                </a:solidFill>
                <a:latin typeface="+mj-lt"/>
              </a:rPr>
              <a:t>Diagnostic accuracy of saline contrast sonohysterography </a:t>
            </a:r>
            <a:r>
              <a:rPr lang="en-GB" b="1" dirty="0">
                <a:solidFill>
                  <a:srgbClr val="FF0000"/>
                </a:solidFill>
                <a:latin typeface="+mj-lt"/>
              </a:rPr>
              <a:t>in</a:t>
            </a:r>
            <a:r>
              <a:rPr lang="tr-TR" b="1" dirty="0">
                <a:solidFill>
                  <a:srgbClr val="FF0000"/>
                </a:solidFill>
                <a:latin typeface="+mj-lt"/>
              </a:rPr>
              <a:t> detect</a:t>
            </a:r>
            <a:r>
              <a:rPr lang="en-GB" b="1" dirty="0" err="1">
                <a:solidFill>
                  <a:srgbClr val="FF0000"/>
                </a:solidFill>
                <a:latin typeface="+mj-lt"/>
              </a:rPr>
              <a:t>ing</a:t>
            </a:r>
            <a:r>
              <a:rPr lang="tr-TR" b="1" dirty="0">
                <a:solidFill>
                  <a:srgbClr val="FF0000"/>
                </a:solidFill>
                <a:latin typeface="+mj-lt"/>
              </a:rPr>
              <a:t> endometrial polyps in women with postmenopausal bleeding: a systematic review and </a:t>
            </a:r>
            <a:r>
              <a:rPr lang="tr-TR" b="1" dirty="0" smtClean="0">
                <a:solidFill>
                  <a:srgbClr val="FF0000"/>
                </a:solidFill>
                <a:latin typeface="+mj-lt"/>
              </a:rPr>
              <a:t>meta-analysis</a:t>
            </a:r>
            <a:endParaRPr lang="en-US" b="1" dirty="0" smtClean="0">
              <a:solidFill>
                <a:srgbClr val="FF0000"/>
              </a:solidFill>
              <a:latin typeface="+mj-lt"/>
            </a:endParaRPr>
          </a:p>
          <a:p>
            <a:pPr algn="ctr" eaLnBrk="1" hangingPunct="1">
              <a:defRPr/>
            </a:pPr>
            <a:r>
              <a:rPr lang="zh-CN" altLang="en-US" b="1" dirty="0" smtClean="0">
                <a:solidFill>
                  <a:srgbClr val="FF0000"/>
                </a:solidFill>
                <a:latin typeface="+mj-lt"/>
              </a:rPr>
              <a:t>生理盐水对比宫腔超声造影在绝经后出血患者中子宫内膜息肉诊断准确性</a:t>
            </a:r>
            <a:r>
              <a:rPr lang="en-US" altLang="zh-CN" b="1" dirty="0" smtClean="0">
                <a:solidFill>
                  <a:srgbClr val="FF0000"/>
                </a:solidFill>
                <a:latin typeface="+mj-lt"/>
              </a:rPr>
              <a:t>:</a:t>
            </a:r>
            <a:r>
              <a:rPr lang="zh-CN" altLang="en-US" b="1" dirty="0" smtClean="0">
                <a:solidFill>
                  <a:srgbClr val="FF0000"/>
                </a:solidFill>
                <a:latin typeface="+mj-lt"/>
              </a:rPr>
              <a:t>系统回顾和荟萃分</a:t>
            </a:r>
            <a:r>
              <a:rPr lang="zh-CN" altLang="en-US" b="1" dirty="0" smtClean="0">
                <a:solidFill>
                  <a:srgbClr val="FF0000"/>
                </a:solidFill>
                <a:latin typeface="+mj-lt"/>
              </a:rPr>
              <a:t>析</a:t>
            </a:r>
            <a:endParaRPr lang="en-US" b="1" dirty="0">
              <a:solidFill>
                <a:srgbClr val="FF0000"/>
              </a:solidFill>
              <a:latin typeface="+mj-lt"/>
            </a:endParaRPr>
          </a:p>
        </p:txBody>
      </p:sp>
      <p:sp>
        <p:nvSpPr>
          <p:cNvPr id="3078" name="TextBox 2"/>
          <p:cNvSpPr txBox="1">
            <a:spLocks noChangeArrowheads="1"/>
          </p:cNvSpPr>
          <p:nvPr/>
        </p:nvSpPr>
        <p:spPr bwMode="auto">
          <a:xfrm>
            <a:off x="2843808" y="5294579"/>
            <a:ext cx="5832648" cy="92333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dirty="0">
                <a:latin typeface="+mj-lt"/>
              </a:rPr>
              <a:t>Journal Club slides prepared by </a:t>
            </a:r>
            <a:r>
              <a:rPr lang="en-GB" dirty="0" smtClean="0">
                <a:latin typeface="+mj-lt"/>
              </a:rPr>
              <a:t>Dr </a:t>
            </a:r>
            <a:r>
              <a:rPr lang="en-GB" dirty="0">
                <a:latin typeface="+mj-lt"/>
              </a:rPr>
              <a:t>Erkan Kalafat (UOG Editor for Trainees)</a:t>
            </a:r>
          </a:p>
          <a:p>
            <a:pPr eaLnBrk="1" hangingPunct="1">
              <a:defRPr/>
            </a:pPr>
            <a:r>
              <a:rPr lang="en-GB" dirty="0">
                <a:latin typeface="+mj-lt"/>
              </a:rPr>
              <a:t>Translated by </a:t>
            </a:r>
            <a:r>
              <a:rPr lang="en-GB" dirty="0" smtClean="0">
                <a:latin typeface="+mj-lt"/>
              </a:rPr>
              <a:t>Dr </a:t>
            </a:r>
            <a:r>
              <a:rPr lang="en-GB" dirty="0" err="1" smtClean="0">
                <a:latin typeface="+mj-lt"/>
              </a:rPr>
              <a:t>Jinghua</a:t>
            </a:r>
            <a:r>
              <a:rPr lang="en-GB" dirty="0" smtClean="0">
                <a:latin typeface="+mj-lt"/>
              </a:rPr>
              <a:t> Li and </a:t>
            </a:r>
            <a:r>
              <a:rPr lang="en-GB" dirty="0">
                <a:latin typeface="+mj-lt"/>
              </a:rPr>
              <a:t>Prof. </a:t>
            </a:r>
            <a:r>
              <a:rPr lang="en-GB" dirty="0" err="1">
                <a:latin typeface="+mj-lt"/>
              </a:rPr>
              <a:t>Qingqing</a:t>
            </a:r>
            <a:r>
              <a:rPr lang="en-GB" dirty="0">
                <a:latin typeface="+mj-lt"/>
              </a:rPr>
              <a:t> Wu</a:t>
            </a:r>
          </a:p>
        </p:txBody>
      </p:sp>
      <p:sp>
        <p:nvSpPr>
          <p:cNvPr id="9" name="TextBox 1"/>
          <p:cNvSpPr txBox="1">
            <a:spLocks noChangeArrowheads="1"/>
          </p:cNvSpPr>
          <p:nvPr/>
        </p:nvSpPr>
        <p:spPr bwMode="auto">
          <a:xfrm>
            <a:off x="234383" y="3501008"/>
            <a:ext cx="8621093" cy="113877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tabLst>
                <a:tab pos="788670" algn="l"/>
                <a:tab pos="880745" algn="l"/>
              </a:tabLst>
              <a:defRPr/>
            </a:pPr>
            <a:r>
              <a:rPr lang="en-GB" sz="2000" dirty="0">
                <a:latin typeface="+mj-lt"/>
              </a:rPr>
              <a:t>A. J. Vroom, A. Timmermans, M. Y. </a:t>
            </a:r>
            <a:r>
              <a:rPr lang="en-GB" sz="2000" dirty="0" err="1">
                <a:latin typeface="+mj-lt"/>
              </a:rPr>
              <a:t>Bongers</a:t>
            </a:r>
            <a:r>
              <a:rPr lang="en-GB" sz="2000" dirty="0">
                <a:latin typeface="+mj-lt"/>
              </a:rPr>
              <a:t>, E. van den </a:t>
            </a:r>
            <a:r>
              <a:rPr lang="en-GB" sz="2000" dirty="0" err="1">
                <a:latin typeface="+mj-lt"/>
              </a:rPr>
              <a:t>Heuvel</a:t>
            </a:r>
            <a:r>
              <a:rPr lang="en-GB" sz="2000" dirty="0">
                <a:latin typeface="+mj-lt"/>
              </a:rPr>
              <a:t>, </a:t>
            </a:r>
          </a:p>
          <a:p>
            <a:pPr algn="ctr" eaLnBrk="1" hangingPunct="1">
              <a:tabLst>
                <a:tab pos="788670" algn="l"/>
                <a:tab pos="880745" algn="l"/>
              </a:tabLst>
              <a:defRPr/>
            </a:pPr>
            <a:r>
              <a:rPr lang="en-GB" sz="2000" dirty="0">
                <a:latin typeface="+mj-lt"/>
              </a:rPr>
              <a:t>P. M. A. J. </a:t>
            </a:r>
            <a:r>
              <a:rPr lang="en-GB" sz="2000" dirty="0" err="1">
                <a:latin typeface="+mj-lt"/>
              </a:rPr>
              <a:t>Geomini</a:t>
            </a:r>
            <a:r>
              <a:rPr lang="en-GB" sz="2000" dirty="0">
                <a:latin typeface="+mj-lt"/>
              </a:rPr>
              <a:t> and N. van </a:t>
            </a:r>
            <a:r>
              <a:rPr lang="en-GB" sz="2000" dirty="0" err="1">
                <a:latin typeface="+mj-lt"/>
              </a:rPr>
              <a:t>Hanegem</a:t>
            </a:r>
            <a:endParaRPr lang="en-GB" sz="2000" dirty="0">
              <a:latin typeface="+mj-lt"/>
            </a:endParaRPr>
          </a:p>
          <a:p>
            <a:pPr algn="ctr" eaLnBrk="1" hangingPunct="1">
              <a:tabLst>
                <a:tab pos="788670" algn="l"/>
                <a:tab pos="880745" algn="l"/>
              </a:tabLst>
              <a:defRPr/>
            </a:pPr>
            <a:endParaRPr lang="en-US" sz="1000" dirty="0">
              <a:latin typeface="+mj-lt"/>
            </a:endParaRPr>
          </a:p>
          <a:p>
            <a:pPr algn="ctr" eaLnBrk="1" hangingPunct="1">
              <a:tabLst>
                <a:tab pos="788670" algn="l"/>
                <a:tab pos="880745" algn="l"/>
              </a:tabLst>
              <a:defRPr/>
            </a:pPr>
            <a:r>
              <a:rPr lang="en-US" i="1" dirty="0">
                <a:latin typeface="+mj-lt"/>
              </a:rPr>
              <a:t>Volume 54, Issue 1, pages 26-32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15" name="TextBox 14"/>
          <p:cNvSpPr txBox="1"/>
          <p:nvPr/>
        </p:nvSpPr>
        <p:spPr>
          <a:xfrm>
            <a:off x="2792441" y="1891861"/>
            <a:ext cx="3456384" cy="461665"/>
          </a:xfrm>
          <a:prstGeom prst="rect">
            <a:avLst/>
          </a:prstGeom>
          <a:noFill/>
        </p:spPr>
        <p:txBody>
          <a:bodyPr wrap="square" rtlCol="0">
            <a:spAutoFit/>
          </a:bodyPr>
          <a:lstStyle/>
          <a:p>
            <a:r>
              <a:rPr lang="tr-TR" sz="2400" b="1" dirty="0"/>
              <a:t>DISCUSSION</a:t>
            </a:r>
            <a:r>
              <a:rPr lang="en-US" sz="2400" b="1" dirty="0"/>
              <a:t> </a:t>
            </a:r>
            <a:r>
              <a:rPr lang="zh-CN" altLang="en-US" sz="2400" b="1" dirty="0"/>
              <a:t>讨论</a:t>
            </a:r>
            <a:endParaRPr lang="en-US" sz="2400" b="1" dirty="0"/>
          </a:p>
        </p:txBody>
      </p:sp>
      <p:sp>
        <p:nvSpPr>
          <p:cNvPr id="8" name="TextBox 7"/>
          <p:cNvSpPr txBox="1"/>
          <p:nvPr/>
        </p:nvSpPr>
        <p:spPr>
          <a:xfrm>
            <a:off x="204911" y="2564904"/>
            <a:ext cx="8631445" cy="3293209"/>
          </a:xfrm>
          <a:prstGeom prst="rect">
            <a:avLst/>
          </a:prstGeom>
          <a:noFill/>
        </p:spPr>
        <p:txBody>
          <a:bodyPr wrap="square" rtlCol="0">
            <a:spAutoFit/>
          </a:bodyPr>
          <a:lstStyle/>
          <a:p>
            <a:endParaRPr lang="en-US" sz="1600" dirty="0"/>
          </a:p>
          <a:p>
            <a:pPr marL="342900" indent="-342900">
              <a:buFont typeface="Arial" panose="020B0604020202020204" pitchFamily="34" charset="0"/>
              <a:buChar char="•"/>
            </a:pPr>
            <a:r>
              <a:rPr lang="en-US" sz="1600" dirty="0"/>
              <a:t>SCSH can be considered as a method to stratify women with PMB for further </a:t>
            </a:r>
            <a:r>
              <a:rPr lang="en-GB" sz="1600" dirty="0"/>
              <a:t>diagnostic workup and treatment with hysteroscopy,</a:t>
            </a:r>
            <a:r>
              <a:rPr lang="en-US" sz="1600" dirty="0"/>
              <a:t> provided that the examination is of optimal quality. </a:t>
            </a:r>
          </a:p>
          <a:p>
            <a:r>
              <a:rPr lang="zh-CN" altLang="en-US" sz="1600" dirty="0"/>
              <a:t>假若能够保证得到理想的</a:t>
            </a:r>
            <a:r>
              <a:rPr lang="en-US" altLang="zh-CN" sz="1600" dirty="0"/>
              <a:t>SCSH</a:t>
            </a:r>
            <a:r>
              <a:rPr lang="zh-CN" altLang="en-US" sz="1600" dirty="0"/>
              <a:t>图像，那么该项技术可以被用于</a:t>
            </a:r>
            <a:r>
              <a:rPr lang="en-US" altLang="zh-CN" sz="1600" dirty="0"/>
              <a:t>PMB</a:t>
            </a:r>
            <a:r>
              <a:rPr lang="zh-CN" altLang="en-US" sz="1600" dirty="0"/>
              <a:t>患者的宫腔镜分级诊疗。</a:t>
            </a:r>
            <a:endParaRPr lang="en-US" altLang="zh-CN" sz="1600" dirty="0"/>
          </a:p>
          <a:p>
            <a:endParaRPr lang="en-US" sz="1600" dirty="0"/>
          </a:p>
          <a:p>
            <a:pPr marL="342900" indent="-342900">
              <a:buFont typeface="Arial" panose="020B0604020202020204" pitchFamily="34" charset="0"/>
              <a:buChar char="•"/>
            </a:pPr>
            <a:r>
              <a:rPr lang="en-GB" sz="1600" dirty="0"/>
              <a:t>In women without suspicion of a polypoid lesion on SCSH and with a benign endometrial sample, expectant management should be considered.</a:t>
            </a:r>
          </a:p>
          <a:p>
            <a:r>
              <a:rPr lang="zh-CN" altLang="en-US" sz="1600" dirty="0"/>
              <a:t>若通过</a:t>
            </a:r>
            <a:r>
              <a:rPr lang="en-US" altLang="zh-CN" sz="1600" dirty="0"/>
              <a:t>SCSH</a:t>
            </a:r>
            <a:r>
              <a:rPr lang="zh-CN" altLang="en-US" sz="1600" dirty="0"/>
              <a:t>并未提示息肉样病变或仅为子宫内膜良性病变的患者，我们应考虑期待治疗。</a:t>
            </a:r>
            <a:endParaRPr lang="en-GB" sz="1600" dirty="0"/>
          </a:p>
          <a:p>
            <a:endParaRPr lang="tr-TR" sz="1600" dirty="0"/>
          </a:p>
          <a:p>
            <a:pPr marL="342900" indent="-342900">
              <a:buFont typeface="Arial" panose="020B0604020202020204" pitchFamily="34" charset="0"/>
              <a:buChar char="•"/>
            </a:pPr>
            <a:r>
              <a:rPr lang="tr-TR" sz="1600" dirty="0"/>
              <a:t>The results of this meta-anaylsis do not apply to women with PMB using tamoxifen</a:t>
            </a:r>
            <a:r>
              <a:rPr lang="en-GB" sz="1600" dirty="0"/>
              <a:t>.</a:t>
            </a:r>
            <a:endParaRPr lang="en-US" sz="1600" dirty="0"/>
          </a:p>
          <a:p>
            <a:r>
              <a:rPr lang="zh-CN" altLang="en-US" sz="1600" dirty="0"/>
              <a:t>但这一结论不适用于使用三苯氧胺的</a:t>
            </a:r>
            <a:r>
              <a:rPr lang="en-US" altLang="zh-CN" sz="1600" dirty="0"/>
              <a:t>PMB</a:t>
            </a:r>
            <a:r>
              <a:rPr lang="zh-CN" altLang="en-US" sz="1600" dirty="0"/>
              <a:t>患者。</a:t>
            </a:r>
            <a:endParaRPr lang="en-US" altLang="zh-CN" sz="1600" dirty="0"/>
          </a:p>
          <a:p>
            <a:pPr marL="800100" lvl="1" indent="-342900">
              <a:buFont typeface="Arial" panose="020B0604020202020204" pitchFamily="34" charset="0"/>
              <a:buChar char="•"/>
            </a:pP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761037" y="1872227"/>
            <a:ext cx="5549917" cy="461665"/>
          </a:xfrm>
          <a:prstGeom prst="rect">
            <a:avLst/>
          </a:prstGeom>
        </p:spPr>
        <p:txBody>
          <a:bodyPr wrap="none">
            <a:spAutoFit/>
          </a:bodyPr>
          <a:lstStyle/>
          <a:p>
            <a:r>
              <a:rPr lang="en-US" sz="2400" b="1" dirty="0"/>
              <a:t>POINTS FOR DISCUSSION   </a:t>
            </a:r>
            <a:r>
              <a:rPr lang="zh-CN" altLang="en-US" sz="2400" b="1" dirty="0"/>
              <a:t>讨论要点</a:t>
            </a:r>
            <a:endParaRPr lang="en-US" sz="2400" b="1" dirty="0"/>
          </a:p>
        </p:txBody>
      </p:sp>
      <p:sp>
        <p:nvSpPr>
          <p:cNvPr id="9" name="TextBox 8"/>
          <p:cNvSpPr txBox="1"/>
          <p:nvPr/>
        </p:nvSpPr>
        <p:spPr>
          <a:xfrm>
            <a:off x="107504" y="2427984"/>
            <a:ext cx="8784976"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Reasons for SCSH having superior specificity in women with PMB compared with women of all ages with abnormal uterine bleeding.</a:t>
            </a:r>
          </a:p>
          <a:p>
            <a:r>
              <a:rPr lang="en-US" altLang="zh-CN" sz="2000" dirty="0"/>
              <a:t>SCSH</a:t>
            </a:r>
            <a:r>
              <a:rPr lang="zh-CN" altLang="en-US" sz="2000" dirty="0"/>
              <a:t>在</a:t>
            </a:r>
            <a:r>
              <a:rPr lang="en-US" altLang="zh-CN" sz="2000" dirty="0"/>
              <a:t>PMB</a:t>
            </a:r>
            <a:r>
              <a:rPr lang="zh-CN" altLang="en-US" sz="2000" dirty="0"/>
              <a:t>患者中诊断特异性优于其他年龄段异常子宫出血患者的原因</a:t>
            </a:r>
            <a:endParaRPr lang="en-US" altLang="zh-CN" sz="2000" dirty="0"/>
          </a:p>
          <a:p>
            <a:endParaRPr lang="en-US" sz="2000" b="1" dirty="0"/>
          </a:p>
          <a:p>
            <a:pPr marL="285750" indent="-285750">
              <a:buFont typeface="Arial" panose="020B0604020202020204" pitchFamily="34" charset="0"/>
              <a:buChar char="•"/>
            </a:pPr>
            <a:r>
              <a:rPr lang="en-US" sz="2000" dirty="0"/>
              <a:t>Pros and cons of using SCSH as first-line diagnostic test for PMB.</a:t>
            </a:r>
          </a:p>
          <a:p>
            <a:r>
              <a:rPr lang="zh-CN" altLang="en-US" sz="2000" dirty="0"/>
              <a:t>采用</a:t>
            </a:r>
            <a:r>
              <a:rPr lang="en-US" altLang="zh-CN" sz="2000" dirty="0"/>
              <a:t>SCSH</a:t>
            </a:r>
            <a:r>
              <a:rPr lang="zh-CN" altLang="en-US" sz="2000" dirty="0"/>
              <a:t>可作为</a:t>
            </a:r>
            <a:r>
              <a:rPr lang="en-US" altLang="zh-CN" sz="2000" dirty="0"/>
              <a:t>PMB</a:t>
            </a:r>
            <a:r>
              <a:rPr lang="zh-CN" altLang="en-US" sz="2000" dirty="0"/>
              <a:t>一线诊断方法的优缺点</a:t>
            </a:r>
            <a:endParaRPr lang="en-US" altLang="zh-CN" sz="2000" dirty="0"/>
          </a:p>
          <a:p>
            <a:endParaRPr lang="en-US" sz="2000" dirty="0"/>
          </a:p>
          <a:p>
            <a:pPr marL="285750" indent="-285750">
              <a:buFont typeface="Arial" panose="020B0604020202020204" pitchFamily="34" charset="0"/>
              <a:buChar char="•"/>
            </a:pPr>
            <a:r>
              <a:rPr lang="en-US" sz="2000" dirty="0"/>
              <a:t>How would you expect the results (sensitivity and specificity) to change if routine transvaginal ultrasonography was compared to histopathology and hysteroscopy in this review ?</a:t>
            </a:r>
          </a:p>
          <a:p>
            <a:pPr marL="285750" indent="-285750">
              <a:buFont typeface="Arial" panose="020B0604020202020204" pitchFamily="34" charset="0"/>
              <a:buChar char="•"/>
            </a:pPr>
            <a:r>
              <a:rPr lang="zh-CN" altLang="en-US" sz="2000" dirty="0"/>
              <a:t>如果将常规经阴道超声检查与组织病理和宫腔镜检查进行比较，其结果</a:t>
            </a:r>
            <a:r>
              <a:rPr lang="en-US" altLang="zh-CN" sz="2000" dirty="0"/>
              <a:t>(</a:t>
            </a:r>
            <a:r>
              <a:rPr lang="zh-CN" altLang="en-US" sz="2000" dirty="0"/>
              <a:t>敏感性和特异性</a:t>
            </a:r>
            <a:r>
              <a:rPr lang="en-US" altLang="zh-CN" sz="2000" dirty="0"/>
              <a:t>)</a:t>
            </a:r>
            <a:r>
              <a:rPr lang="zh-CN" altLang="en-US" sz="2000" dirty="0"/>
              <a:t>将有何改变</a:t>
            </a:r>
            <a:r>
              <a:rPr lang="en-US" altLang="zh-CN" sz="2000" dirty="0"/>
              <a:t>?</a:t>
            </a:r>
          </a:p>
          <a:p>
            <a:pPr marL="285750" indent="-285750">
              <a:buFont typeface="Arial" panose="020B0604020202020204" pitchFamily="34" charset="0"/>
              <a:buChar char="•"/>
            </a:pPr>
            <a:endParaRPr lang="en-US" sz="2000" dirty="0"/>
          </a:p>
          <a:p>
            <a:endParaRPr lang="en-US" sz="2000" dirty="0"/>
          </a:p>
        </p:txBody>
      </p:sp>
      <p:sp>
        <p:nvSpPr>
          <p:cNvPr id="12" name="Text Box 5"/>
          <p:cNvSpPr txBox="1">
            <a:spLocks noChangeArrowheads="1"/>
          </p:cNvSpPr>
          <p:nvPr/>
        </p:nvSpPr>
        <p:spPr bwMode="auto">
          <a:xfrm>
            <a:off x="-7246" y="836712"/>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algn="ctr" eaLnBrk="1" fontAlgn="auto" hangingPunct="1">
              <a:spcBef>
                <a:spcPts val="0"/>
              </a:spcBef>
              <a:spcAft>
                <a:spcPts val="0"/>
              </a:spcAft>
              <a:defRPr/>
            </a:pPr>
            <a:r>
              <a:rPr lang="en-GB" sz="1400" b="1" i="1" dirty="0">
                <a:solidFill>
                  <a:schemeClr val="bg1"/>
                </a:solidFill>
              </a:rPr>
              <a:t>Diagnostic accuracy of saline contrast sonohysterography in detecting endometrial polyps in women with postmenopausal bleeding: systematic review and meta-analysis</a:t>
            </a:r>
            <a:endParaRPr lang="en-US" sz="14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a:solidFill>
                  <a:schemeClr val="bg1"/>
                </a:solidFill>
                <a:latin typeface="Arial" panose="020B0604020202020204"/>
              </a:rPr>
              <a:t>Vroom et al.</a:t>
            </a:r>
            <a:r>
              <a:rPr lang="en-GB" sz="1400" i="1" kern="0" dirty="0">
                <a:solidFill>
                  <a:schemeClr val="bg1"/>
                </a:solidFill>
                <a:latin typeface="Arial" panose="020B0604020202020204"/>
              </a:rPr>
              <a:t>, UO</a:t>
            </a:r>
            <a:r>
              <a:rPr lang="en-GB" sz="1400" i="1" kern="0" dirty="0">
                <a:solidFill>
                  <a:srgbClr val="FFFFFF"/>
                </a:solidFill>
                <a:latin typeface="Arial" panose="020B0604020202020204"/>
              </a:rPr>
              <a:t>G 2019</a:t>
            </a:r>
          </a:p>
        </p:txBody>
      </p:sp>
      <p:sp>
        <p:nvSpPr>
          <p:cNvPr id="2" name="TextBox 1"/>
          <p:cNvSpPr txBox="1"/>
          <p:nvPr/>
        </p:nvSpPr>
        <p:spPr>
          <a:xfrm>
            <a:off x="104755" y="2384757"/>
            <a:ext cx="5471097" cy="1169551"/>
          </a:xfrm>
          <a:prstGeom prst="rect">
            <a:avLst/>
          </a:prstGeom>
          <a:noFill/>
        </p:spPr>
        <p:txBody>
          <a:bodyPr wrap="square" rtlCol="0">
            <a:spAutoFit/>
          </a:bodyPr>
          <a:lstStyle/>
          <a:p>
            <a:pPr marL="342900" indent="-342900">
              <a:buFont typeface="Arial" panose="020B0604020202020204" pitchFamily="34" charset="0"/>
              <a:buChar char="•"/>
            </a:pPr>
            <a:r>
              <a:rPr lang="tr-TR" sz="1400" dirty="0"/>
              <a:t>Approximately, o</a:t>
            </a:r>
            <a:r>
              <a:rPr lang="en-US" sz="1400" dirty="0"/>
              <a:t>ne out of ten women with postmenopausal bleeding (PMB) have underlying endometrial malignancy.</a:t>
            </a:r>
          </a:p>
          <a:p>
            <a:r>
              <a:rPr lang="zh-CN" altLang="en-US" sz="1400" dirty="0"/>
              <a:t>约有十分之一的绝经后出血（</a:t>
            </a:r>
            <a:r>
              <a:rPr lang="en-US" altLang="zh-CN" sz="1400" dirty="0"/>
              <a:t>PMB</a:t>
            </a:r>
            <a:r>
              <a:rPr lang="zh-CN" altLang="en-US" sz="1400" dirty="0"/>
              <a:t>）妇女，患有潜在的子宫内膜恶性肿瘤。</a:t>
            </a:r>
            <a:endParaRPr lang="en-US" sz="1400" dirty="0"/>
          </a:p>
          <a:p>
            <a:pPr marL="342900" indent="-342900">
              <a:buFont typeface="Arial" panose="020B0604020202020204" pitchFamily="34" charset="0"/>
              <a:buChar char="•"/>
            </a:pPr>
            <a:endParaRPr lang="en-US" sz="1400" dirty="0"/>
          </a:p>
        </p:txBody>
      </p:sp>
      <p:sp>
        <p:nvSpPr>
          <p:cNvPr id="4" name="Rectangle 3"/>
          <p:cNvSpPr/>
          <p:nvPr/>
        </p:nvSpPr>
        <p:spPr>
          <a:xfrm>
            <a:off x="361920" y="6179312"/>
            <a:ext cx="4374097" cy="461665"/>
          </a:xfrm>
          <a:prstGeom prst="rect">
            <a:avLst/>
          </a:prstGeom>
        </p:spPr>
        <p:txBody>
          <a:bodyPr wrap="square">
            <a:spAutoFit/>
          </a:bodyPr>
          <a:lstStyle/>
          <a:p>
            <a:r>
              <a:rPr lang="en-US" sz="800" dirty="0"/>
              <a:t>Image from: Clarke MA, Long BJ, Del Mar </a:t>
            </a:r>
            <a:r>
              <a:rPr lang="en-US" sz="800" dirty="0" err="1"/>
              <a:t>Morillo</a:t>
            </a:r>
            <a:r>
              <a:rPr lang="en-US" sz="800" dirty="0"/>
              <a:t> A, </a:t>
            </a:r>
            <a:r>
              <a:rPr lang="en-US" sz="800" dirty="0" err="1"/>
              <a:t>Arbyn</a:t>
            </a:r>
            <a:r>
              <a:rPr lang="en-US" sz="800" dirty="0"/>
              <a:t> M, </a:t>
            </a:r>
            <a:r>
              <a:rPr lang="en-US" sz="800" dirty="0" err="1"/>
              <a:t>Bakkum-Gamez</a:t>
            </a:r>
            <a:r>
              <a:rPr lang="en-US" sz="800" dirty="0"/>
              <a:t> JN, </a:t>
            </a:r>
            <a:r>
              <a:rPr lang="en-US" sz="800" dirty="0" err="1"/>
              <a:t>Wentzensen</a:t>
            </a:r>
            <a:r>
              <a:rPr lang="en-US" sz="800" dirty="0"/>
              <a:t> N. </a:t>
            </a:r>
            <a:r>
              <a:rPr lang="en-GB" sz="800" dirty="0"/>
              <a:t>Association of Endometrial Cancer Risk With Postmenopausal Bleeding in Women: A Systematic Review and Meta-analysis.</a:t>
            </a:r>
            <a:r>
              <a:rPr lang="en-US" sz="800" dirty="0"/>
              <a:t> JAMA Intern Med 2018; 178: 1210-1222.</a:t>
            </a:r>
          </a:p>
        </p:txBody>
      </p:sp>
      <p:sp>
        <p:nvSpPr>
          <p:cNvPr id="15" name="TextBox 14"/>
          <p:cNvSpPr txBox="1"/>
          <p:nvPr/>
        </p:nvSpPr>
        <p:spPr>
          <a:xfrm>
            <a:off x="2984102" y="1842929"/>
            <a:ext cx="4790288" cy="461665"/>
          </a:xfrm>
          <a:prstGeom prst="rect">
            <a:avLst/>
          </a:prstGeom>
          <a:noFill/>
        </p:spPr>
        <p:txBody>
          <a:bodyPr wrap="square" rtlCol="0">
            <a:spAutoFit/>
          </a:bodyPr>
          <a:lstStyle/>
          <a:p>
            <a:r>
              <a:rPr lang="tr-TR" sz="2400" b="1" dirty="0"/>
              <a:t>INTRODUCTION</a:t>
            </a:r>
            <a:r>
              <a:rPr lang="en-US" sz="2400" b="1" dirty="0"/>
              <a:t>      </a:t>
            </a:r>
            <a:r>
              <a:rPr lang="zh-CN" altLang="en-US" sz="2400" b="1" dirty="0"/>
              <a:t>前言</a:t>
            </a:r>
            <a:endParaRPr lang="en-US" sz="2400" b="1" dirty="0"/>
          </a:p>
        </p:txBody>
      </p:sp>
      <p:sp>
        <p:nvSpPr>
          <p:cNvPr id="5" name="TextBox 4"/>
          <p:cNvSpPr txBox="1"/>
          <p:nvPr/>
        </p:nvSpPr>
        <p:spPr>
          <a:xfrm>
            <a:off x="7631758" y="2542216"/>
            <a:ext cx="914033" cy="523220"/>
          </a:xfrm>
          <a:prstGeom prst="rect">
            <a:avLst/>
          </a:prstGeom>
          <a:noFill/>
        </p:spPr>
        <p:txBody>
          <a:bodyPr wrap="none" rtlCol="0">
            <a:spAutoFit/>
          </a:bodyPr>
          <a:lstStyle/>
          <a:p>
            <a:r>
              <a:rPr lang="en-US" sz="2800" b="1" dirty="0">
                <a:solidFill>
                  <a:srgbClr val="C00000"/>
                </a:solidFill>
              </a:rPr>
              <a:t>~9%</a:t>
            </a:r>
            <a:endParaRPr lang="tr-TR" sz="2800" b="1" dirty="0">
              <a:solidFill>
                <a:srgbClr val="C0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149" y="2296169"/>
            <a:ext cx="820243" cy="820243"/>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6437" r="28171"/>
          <a:stretch>
            <a:fillRect/>
          </a:stretch>
        </p:blipFill>
        <p:spPr>
          <a:xfrm>
            <a:off x="7188124" y="2286200"/>
            <a:ext cx="378587" cy="83403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246" y="2293095"/>
            <a:ext cx="820243" cy="82024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7052" y="2293095"/>
            <a:ext cx="820243" cy="82024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7174" y="2285701"/>
            <a:ext cx="820243" cy="82024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6017" y="3748664"/>
            <a:ext cx="4156463" cy="28343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853" y="2736375"/>
            <a:ext cx="820243" cy="82024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652" y="2733301"/>
            <a:ext cx="820243" cy="82024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9777" y="2740484"/>
            <a:ext cx="820243" cy="82024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898" y="2753504"/>
            <a:ext cx="820243" cy="82024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692" y="2766524"/>
            <a:ext cx="820243" cy="820243"/>
          </a:xfrm>
          <a:prstGeom prst="rect">
            <a:avLst/>
          </a:prstGeom>
        </p:spPr>
      </p:pic>
      <p:sp>
        <p:nvSpPr>
          <p:cNvPr id="25" name="TextBox 24"/>
          <p:cNvSpPr txBox="1"/>
          <p:nvPr/>
        </p:nvSpPr>
        <p:spPr>
          <a:xfrm>
            <a:off x="56412" y="3429000"/>
            <a:ext cx="4679605" cy="1169551"/>
          </a:xfrm>
          <a:prstGeom prst="rect">
            <a:avLst/>
          </a:prstGeom>
          <a:noFill/>
        </p:spPr>
        <p:txBody>
          <a:bodyPr wrap="square" rtlCol="0">
            <a:spAutoFit/>
          </a:bodyPr>
          <a:lstStyle/>
          <a:p>
            <a:pPr marL="342900" indent="-342900">
              <a:buFont typeface="Arial" panose="020B0604020202020204" pitchFamily="34" charset="0"/>
              <a:buChar char="•"/>
            </a:pPr>
            <a:r>
              <a:rPr lang="en-GB" sz="1400" dirty="0"/>
              <a:t>40% of women with thickened endometrium will have endometrial polyps which carry a 4.47% to 6% risk of focal malignancy. </a:t>
            </a:r>
          </a:p>
          <a:p>
            <a:r>
              <a:rPr lang="en-US" altLang="zh-CN" sz="1400" dirty="0"/>
              <a:t>40%</a:t>
            </a:r>
            <a:r>
              <a:rPr lang="zh-CN" altLang="en-US" sz="1400" dirty="0"/>
              <a:t>子宫内膜增厚的患者表现为子宫内膜息肉，其患局灶性恶性肿瘤的风险为</a:t>
            </a:r>
            <a:r>
              <a:rPr lang="en-US" altLang="zh-CN" sz="1400" dirty="0"/>
              <a:t>4.47%</a:t>
            </a:r>
            <a:r>
              <a:rPr lang="zh-CN" altLang="en-US" sz="1400" dirty="0"/>
              <a:t>至</a:t>
            </a:r>
            <a:r>
              <a:rPr lang="en-US" altLang="zh-CN" sz="1400" dirty="0"/>
              <a:t>6%</a:t>
            </a:r>
            <a:r>
              <a:rPr lang="zh-CN" altLang="en-US" sz="1400" dirty="0"/>
              <a:t>。</a:t>
            </a:r>
            <a:endParaRPr lang="en-US" sz="1400" dirty="0"/>
          </a:p>
        </p:txBody>
      </p:sp>
      <p:sp>
        <p:nvSpPr>
          <p:cNvPr id="26" name="TextBox 25"/>
          <p:cNvSpPr txBox="1"/>
          <p:nvPr/>
        </p:nvSpPr>
        <p:spPr>
          <a:xfrm>
            <a:off x="5361789" y="3943165"/>
            <a:ext cx="2621230" cy="830997"/>
          </a:xfrm>
          <a:prstGeom prst="rect">
            <a:avLst/>
          </a:prstGeom>
          <a:noFill/>
        </p:spPr>
        <p:txBody>
          <a:bodyPr wrap="none" rtlCol="0">
            <a:spAutoFit/>
          </a:bodyPr>
          <a:lstStyle/>
          <a:p>
            <a:r>
              <a:rPr lang="en-US" sz="2400" b="1" dirty="0">
                <a:solidFill>
                  <a:srgbClr val="C00000"/>
                </a:solidFill>
              </a:rPr>
              <a:t>~5% risk of focal</a:t>
            </a:r>
          </a:p>
          <a:p>
            <a:r>
              <a:rPr lang="en-US" sz="2400" b="1" dirty="0">
                <a:solidFill>
                  <a:srgbClr val="C00000"/>
                </a:solidFill>
              </a:rPr>
              <a:t> malignancy</a:t>
            </a:r>
            <a:endParaRPr lang="tr-TR" sz="2400" b="1" dirty="0">
              <a:solidFill>
                <a:srgbClr val="C00000"/>
              </a:solidFill>
            </a:endParaRPr>
          </a:p>
        </p:txBody>
      </p:sp>
      <p:sp>
        <p:nvSpPr>
          <p:cNvPr id="8" name="Rectangle 7"/>
          <p:cNvSpPr/>
          <p:nvPr/>
        </p:nvSpPr>
        <p:spPr>
          <a:xfrm>
            <a:off x="104756" y="4725144"/>
            <a:ext cx="4631261" cy="1168400"/>
          </a:xfrm>
          <a:prstGeom prst="rect">
            <a:avLst/>
          </a:prstGeom>
        </p:spPr>
        <p:txBody>
          <a:bodyPr wrap="square">
            <a:spAutoFit/>
          </a:bodyPr>
          <a:lstStyle/>
          <a:p>
            <a:pPr marL="285750" indent="-285750">
              <a:buFont typeface="Arial" panose="020B0604020202020204" pitchFamily="34" charset="0"/>
              <a:buChar char="•"/>
            </a:pPr>
            <a:r>
              <a:rPr lang="en-GB" sz="1400" dirty="0"/>
              <a:t>Saline contrast sonohysterography (SCSH) could be used as a method to stratify women with PMB for further treatment. </a:t>
            </a:r>
          </a:p>
          <a:p>
            <a:r>
              <a:rPr lang="zh-CN" altLang="en-US" sz="1400" dirty="0"/>
              <a:t>采用生理盐水对比宫腔超声造影技术（</a:t>
            </a:r>
            <a:r>
              <a:rPr lang="en-US" altLang="zh-CN" sz="1400" dirty="0"/>
              <a:t>SCSH</a:t>
            </a:r>
            <a:r>
              <a:rPr lang="zh-CN" altLang="en-US" sz="1400" dirty="0"/>
              <a:t>）可以作为</a:t>
            </a:r>
            <a:r>
              <a:rPr lang="en-US" altLang="zh-CN" sz="1400" dirty="0"/>
              <a:t>PMB</a:t>
            </a:r>
            <a:r>
              <a:rPr lang="zh-CN" altLang="en-US" sz="1400" dirty="0"/>
              <a:t>患者分级诊疗的手段。</a:t>
            </a: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no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16" name="TextBox 15"/>
          <p:cNvSpPr txBox="1"/>
          <p:nvPr/>
        </p:nvSpPr>
        <p:spPr>
          <a:xfrm>
            <a:off x="-17116" y="4258371"/>
            <a:ext cx="4176464" cy="400110"/>
          </a:xfrm>
          <a:prstGeom prst="rect">
            <a:avLst/>
          </a:prstGeom>
          <a:noFill/>
        </p:spPr>
        <p:txBody>
          <a:bodyPr wrap="square" rtlCol="0">
            <a:spAutoFit/>
          </a:bodyPr>
          <a:lstStyle/>
          <a:p>
            <a:pPr algn="ctr"/>
            <a:r>
              <a:rPr lang="en-US" sz="2000" b="1" dirty="0"/>
              <a:t>Hysteroscopy </a:t>
            </a:r>
            <a:r>
              <a:rPr lang="zh-CN" altLang="en-US" sz="2000" b="1" dirty="0"/>
              <a:t>宫腔镜检查</a:t>
            </a:r>
            <a:r>
              <a:rPr lang="en-US" sz="2000" b="1" dirty="0"/>
              <a:t> </a:t>
            </a:r>
          </a:p>
        </p:txBody>
      </p:sp>
      <p:sp>
        <p:nvSpPr>
          <p:cNvPr id="17" name="TextBox 16"/>
          <p:cNvSpPr txBox="1"/>
          <p:nvPr/>
        </p:nvSpPr>
        <p:spPr>
          <a:xfrm>
            <a:off x="5049428" y="4223320"/>
            <a:ext cx="4014989" cy="738664"/>
          </a:xfrm>
          <a:prstGeom prst="rect">
            <a:avLst/>
          </a:prstGeom>
          <a:noFill/>
        </p:spPr>
        <p:txBody>
          <a:bodyPr wrap="square" rtlCol="0">
            <a:spAutoFit/>
          </a:bodyPr>
          <a:lstStyle/>
          <a:p>
            <a:pPr algn="ctr"/>
            <a:r>
              <a:rPr lang="en-US" sz="1400" b="1" dirty="0"/>
              <a:t>Saline contrast</a:t>
            </a:r>
          </a:p>
          <a:p>
            <a:pPr algn="ctr"/>
            <a:r>
              <a:rPr lang="en-US" sz="1400" b="1" dirty="0"/>
              <a:t> </a:t>
            </a:r>
            <a:r>
              <a:rPr lang="en-US" sz="1400" b="1" dirty="0" err="1"/>
              <a:t>sonohysterography</a:t>
            </a:r>
            <a:r>
              <a:rPr lang="en-US" sz="1400" b="1" dirty="0"/>
              <a:t>  (SCSH)</a:t>
            </a:r>
          </a:p>
          <a:p>
            <a:pPr algn="ctr"/>
            <a:r>
              <a:rPr lang="zh-CN" altLang="en-US" sz="1400" b="1" dirty="0"/>
              <a:t>生理盐水对比宫腔超声造影技术</a:t>
            </a:r>
            <a:endParaRPr lang="en-US" sz="1400" b="1" dirty="0"/>
          </a:p>
        </p:txBody>
      </p:sp>
      <p:sp>
        <p:nvSpPr>
          <p:cNvPr id="6" name="Left-Right Arrow 5"/>
          <p:cNvSpPr/>
          <p:nvPr/>
        </p:nvSpPr>
        <p:spPr bwMode="auto">
          <a:xfrm>
            <a:off x="3640347" y="4194452"/>
            <a:ext cx="1599121" cy="601329"/>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TextBox 18"/>
          <p:cNvSpPr txBox="1"/>
          <p:nvPr/>
        </p:nvSpPr>
        <p:spPr>
          <a:xfrm>
            <a:off x="395536" y="4684851"/>
            <a:ext cx="3456384" cy="2062103"/>
          </a:xfrm>
          <a:prstGeom prst="rect">
            <a:avLst/>
          </a:prstGeom>
          <a:noFill/>
        </p:spPr>
        <p:txBody>
          <a:bodyPr wrap="square" rtlCol="0">
            <a:spAutoFit/>
          </a:bodyPr>
          <a:lstStyle/>
          <a:p>
            <a:pPr algn="ctr"/>
            <a:r>
              <a:rPr lang="en-US" sz="1600" dirty="0"/>
              <a:t>Considered reliable for detecting polyps</a:t>
            </a:r>
          </a:p>
          <a:p>
            <a:pPr algn="ctr"/>
            <a:r>
              <a:rPr lang="zh-CN" altLang="en-US" sz="1600" dirty="0"/>
              <a:t>检出内膜息肉的较为可靠方法</a:t>
            </a:r>
            <a:endParaRPr lang="en-US" altLang="zh-CN" sz="1600" dirty="0"/>
          </a:p>
          <a:p>
            <a:pPr algn="ctr"/>
            <a:r>
              <a:rPr lang="en-US" sz="1600" dirty="0"/>
              <a:t>Invasive and expensive</a:t>
            </a:r>
          </a:p>
          <a:p>
            <a:pPr algn="ctr"/>
            <a:r>
              <a:rPr lang="zh-CN" altLang="en-US" sz="1600" dirty="0"/>
              <a:t>具有侵入性、且价格昂贵</a:t>
            </a:r>
            <a:endParaRPr lang="en-US" sz="1600" dirty="0"/>
          </a:p>
          <a:p>
            <a:pPr algn="ctr"/>
            <a:r>
              <a:rPr lang="en-US" sz="1600" dirty="0"/>
              <a:t>Diagnostic and therapeutic</a:t>
            </a:r>
          </a:p>
          <a:p>
            <a:pPr algn="ctr"/>
            <a:r>
              <a:rPr lang="zh-CN" altLang="en-US" sz="1600" dirty="0"/>
              <a:t>即可用于诊断，也可用于治疗</a:t>
            </a:r>
            <a:endParaRPr lang="en-US" altLang="zh-CN" sz="1600" dirty="0"/>
          </a:p>
          <a:p>
            <a:pPr algn="ctr"/>
            <a:endParaRPr lang="en-US" sz="16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985" y="1842307"/>
            <a:ext cx="3380043" cy="225885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0268" y="1815234"/>
            <a:ext cx="3824704" cy="2353467"/>
          </a:xfrm>
          <a:prstGeom prst="rect">
            <a:avLst/>
          </a:prstGeom>
        </p:spPr>
      </p:pic>
      <p:sp>
        <p:nvSpPr>
          <p:cNvPr id="18" name="TextBox 17"/>
          <p:cNvSpPr txBox="1"/>
          <p:nvPr/>
        </p:nvSpPr>
        <p:spPr>
          <a:xfrm>
            <a:off x="4932040" y="4598209"/>
            <a:ext cx="4211959" cy="2031325"/>
          </a:xfrm>
          <a:prstGeom prst="rect">
            <a:avLst/>
          </a:prstGeom>
          <a:noFill/>
        </p:spPr>
        <p:txBody>
          <a:bodyPr wrap="square" rtlCol="0">
            <a:spAutoFit/>
          </a:bodyPr>
          <a:lstStyle/>
          <a:p>
            <a:pPr algn="ctr"/>
            <a:endParaRPr lang="en-US" sz="1400" dirty="0"/>
          </a:p>
          <a:p>
            <a:pPr algn="ctr"/>
            <a:r>
              <a:rPr lang="en-US" sz="1400" dirty="0"/>
              <a:t>Less invasive and more accessible</a:t>
            </a:r>
          </a:p>
          <a:p>
            <a:pPr algn="ctr"/>
            <a:r>
              <a:rPr lang="zh-CN" altLang="en-US" sz="1400" dirty="0"/>
              <a:t>侵入性小且更容易被接受</a:t>
            </a:r>
            <a:endParaRPr lang="en-US" sz="1400" dirty="0"/>
          </a:p>
          <a:p>
            <a:pPr algn="ctr"/>
            <a:r>
              <a:rPr lang="en-US" sz="1400" dirty="0"/>
              <a:t>86% sensitivity and 81% specificity for detecting polyps in ALL women with bleeding</a:t>
            </a:r>
          </a:p>
          <a:p>
            <a:pPr algn="ctr"/>
            <a:r>
              <a:rPr lang="zh-CN" altLang="en-US" sz="1400" dirty="0"/>
              <a:t>所有阴道出血患者中对内膜息肉检出的敏感性</a:t>
            </a:r>
            <a:r>
              <a:rPr lang="en-US" altLang="zh-CN" sz="1400" dirty="0"/>
              <a:t>86%</a:t>
            </a:r>
            <a:r>
              <a:rPr lang="zh-CN" altLang="en-US" sz="1400" dirty="0"/>
              <a:t>，特异性</a:t>
            </a:r>
            <a:r>
              <a:rPr lang="en-US" altLang="zh-CN" sz="1400" dirty="0"/>
              <a:t>81%</a:t>
            </a:r>
            <a:endParaRPr lang="en-US" sz="1400" dirty="0"/>
          </a:p>
          <a:p>
            <a:pPr algn="ctr"/>
            <a:r>
              <a:rPr lang="en-US" sz="1400" dirty="0"/>
              <a:t>Only diagnostic</a:t>
            </a:r>
          </a:p>
          <a:p>
            <a:pPr algn="ctr"/>
            <a:r>
              <a:rPr lang="zh-CN" altLang="en-US" sz="1400" dirty="0"/>
              <a:t>仅用于诊断</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15" name="TextBox 14"/>
          <p:cNvSpPr txBox="1"/>
          <p:nvPr/>
        </p:nvSpPr>
        <p:spPr>
          <a:xfrm>
            <a:off x="2123728" y="2143889"/>
            <a:ext cx="4680520" cy="461665"/>
          </a:xfrm>
          <a:prstGeom prst="rect">
            <a:avLst/>
          </a:prstGeom>
          <a:noFill/>
        </p:spPr>
        <p:txBody>
          <a:bodyPr wrap="square" rtlCol="0">
            <a:spAutoFit/>
          </a:bodyPr>
          <a:lstStyle/>
          <a:p>
            <a:r>
              <a:rPr lang="en-GB" sz="2400" b="1" dirty="0"/>
              <a:t>AIM OF THE STUDY   </a:t>
            </a:r>
            <a:r>
              <a:rPr lang="zh-CN" altLang="en-US" sz="2400" b="1" dirty="0"/>
              <a:t>研究目的</a:t>
            </a:r>
            <a:endParaRPr lang="en-US" sz="2400" b="1" dirty="0"/>
          </a:p>
        </p:txBody>
      </p:sp>
      <p:sp>
        <p:nvSpPr>
          <p:cNvPr id="25" name="TextBox 24"/>
          <p:cNvSpPr txBox="1"/>
          <p:nvPr/>
        </p:nvSpPr>
        <p:spPr>
          <a:xfrm>
            <a:off x="611560" y="3068960"/>
            <a:ext cx="7800947" cy="3322955"/>
          </a:xfrm>
          <a:prstGeom prst="rect">
            <a:avLst/>
          </a:prstGeom>
          <a:noFill/>
        </p:spPr>
        <p:txBody>
          <a:bodyPr wrap="square" rtlCol="0">
            <a:spAutoFit/>
          </a:bodyPr>
          <a:lstStyle/>
          <a:p>
            <a:pPr algn="ctr">
              <a:lnSpc>
                <a:spcPct val="150000"/>
              </a:lnSpc>
            </a:pPr>
            <a:r>
              <a:rPr lang="en-GB" sz="2000" dirty="0"/>
              <a:t>The aim of this review was to investigate the diagnostic accuracy of SCSH for endometrial polyps in women with PMB, in order to determine whether this minimally invasive method can be used to stratify these women for further diagnostic workup and treatment.</a:t>
            </a:r>
          </a:p>
          <a:p>
            <a:pPr>
              <a:lnSpc>
                <a:spcPct val="150000"/>
              </a:lnSpc>
            </a:pPr>
            <a:r>
              <a:rPr lang="en-US" altLang="zh-CN" sz="2000" dirty="0"/>
              <a:t> </a:t>
            </a:r>
            <a:r>
              <a:rPr lang="zh-CN" altLang="en-US" sz="2000" dirty="0"/>
              <a:t>本文针对</a:t>
            </a:r>
            <a:r>
              <a:rPr lang="en-US" altLang="zh-CN" sz="2000" dirty="0"/>
              <a:t>SCSH</a:t>
            </a:r>
            <a:r>
              <a:rPr lang="zh-CN" altLang="en-US" sz="2000" dirty="0"/>
              <a:t>在</a:t>
            </a:r>
            <a:r>
              <a:rPr lang="en-US" altLang="zh-CN" sz="2000" dirty="0"/>
              <a:t>PMB</a:t>
            </a:r>
            <a:r>
              <a:rPr lang="zh-CN" altLang="en-US" sz="2000" dirty="0"/>
              <a:t>患者子宫内膜息肉诊断中的准确性进行</a:t>
            </a:r>
            <a:r>
              <a:rPr lang="zh-CN" altLang="en-US" sz="2000" dirty="0">
                <a:sym typeface="+mn-ea"/>
              </a:rPr>
              <a:t>回顾分析，</a:t>
            </a:r>
            <a:r>
              <a:rPr lang="zh-CN" altLang="en-US" sz="2000" dirty="0"/>
              <a:t>以明确此种微创方法能否用于对这些患者进行进一步的分级诊断及治疗。</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2" name="TextBox 1"/>
          <p:cNvSpPr txBox="1"/>
          <p:nvPr/>
        </p:nvSpPr>
        <p:spPr>
          <a:xfrm>
            <a:off x="4815021" y="2324812"/>
            <a:ext cx="4139952" cy="1169551"/>
          </a:xfrm>
          <a:prstGeom prst="rect">
            <a:avLst/>
          </a:prstGeom>
          <a:noFill/>
        </p:spPr>
        <p:txBody>
          <a:bodyPr wrap="square" rtlCol="0">
            <a:spAutoFit/>
          </a:bodyPr>
          <a:lstStyle/>
          <a:p>
            <a:pPr marL="342900" indent="-342900">
              <a:buFont typeface="Arial" panose="020B0604020202020204" pitchFamily="34" charset="0"/>
              <a:buChar char="•"/>
            </a:pPr>
            <a:r>
              <a:rPr lang="en-GB" sz="1400" dirty="0"/>
              <a:t>Electronic searches of </a:t>
            </a:r>
            <a:r>
              <a:rPr lang="tr-TR" sz="1400" dirty="0"/>
              <a:t>MEDLINE, EMBASE</a:t>
            </a:r>
            <a:r>
              <a:rPr lang="en-GB" sz="1400" dirty="0"/>
              <a:t> and</a:t>
            </a:r>
            <a:r>
              <a:rPr lang="tr-TR" sz="1400" dirty="0"/>
              <a:t> Web of Science</a:t>
            </a:r>
            <a:r>
              <a:rPr lang="en-GB" sz="1400" dirty="0"/>
              <a:t> databases</a:t>
            </a:r>
            <a:r>
              <a:rPr lang="tr-TR" sz="1400" dirty="0"/>
              <a:t> and manual search</a:t>
            </a:r>
            <a:r>
              <a:rPr lang="en-GB" sz="1400" dirty="0" err="1"/>
              <a:t>es</a:t>
            </a:r>
            <a:r>
              <a:rPr lang="tr-TR" sz="1400" dirty="0"/>
              <a:t> were</a:t>
            </a:r>
            <a:r>
              <a:rPr lang="en-GB" sz="1400" dirty="0"/>
              <a:t> performed</a:t>
            </a:r>
            <a:r>
              <a:rPr lang="tr-TR" sz="1400" dirty="0"/>
              <a:t> on August 2018</a:t>
            </a:r>
            <a:r>
              <a:rPr lang="en-GB" sz="1400" dirty="0"/>
              <a:t>.</a:t>
            </a:r>
          </a:p>
          <a:p>
            <a:r>
              <a:rPr lang="en-US" altLang="zh-CN" sz="1400" dirty="0"/>
              <a:t>2018</a:t>
            </a:r>
            <a:r>
              <a:rPr lang="zh-CN" altLang="en-US" sz="1400" dirty="0"/>
              <a:t>年</a:t>
            </a:r>
            <a:r>
              <a:rPr lang="en-US" altLang="zh-CN" sz="1400" dirty="0"/>
              <a:t>8</a:t>
            </a:r>
            <a:r>
              <a:rPr lang="zh-CN" altLang="en-US" sz="1400" dirty="0"/>
              <a:t>月对</a:t>
            </a:r>
            <a:r>
              <a:rPr lang="en-US" altLang="zh-CN" sz="1400" dirty="0"/>
              <a:t>Medline</a:t>
            </a:r>
            <a:r>
              <a:rPr lang="zh-CN" altLang="en-US" sz="1400" dirty="0"/>
              <a:t>、</a:t>
            </a:r>
            <a:r>
              <a:rPr lang="en-US" altLang="zh-CN" sz="1400" dirty="0"/>
              <a:t>EMBASE</a:t>
            </a:r>
            <a:r>
              <a:rPr lang="zh-CN" altLang="en-US" sz="1400" dirty="0"/>
              <a:t>和科学数据库进行数据自动检索和人工检索。</a:t>
            </a:r>
            <a:endParaRPr lang="en-US" sz="1400" dirty="0"/>
          </a:p>
        </p:txBody>
      </p:sp>
      <p:sp>
        <p:nvSpPr>
          <p:cNvPr id="15" name="TextBox 14"/>
          <p:cNvSpPr txBox="1"/>
          <p:nvPr/>
        </p:nvSpPr>
        <p:spPr>
          <a:xfrm>
            <a:off x="3347864" y="1796305"/>
            <a:ext cx="4790288" cy="461665"/>
          </a:xfrm>
          <a:prstGeom prst="rect">
            <a:avLst/>
          </a:prstGeom>
          <a:noFill/>
        </p:spPr>
        <p:txBody>
          <a:bodyPr wrap="square" rtlCol="0">
            <a:spAutoFit/>
          </a:bodyPr>
          <a:lstStyle/>
          <a:p>
            <a:r>
              <a:rPr lang="tr-TR" sz="2400" b="1" dirty="0"/>
              <a:t>METHODS</a:t>
            </a:r>
            <a:r>
              <a:rPr lang="en-US" sz="2400" b="1" dirty="0"/>
              <a:t>     </a:t>
            </a:r>
            <a:r>
              <a:rPr lang="zh-CN" altLang="en-US" sz="2400" b="1" dirty="0"/>
              <a:t>研究方法</a:t>
            </a:r>
            <a:endParaRPr lang="en-US" sz="2400" b="1"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884" t="2288" r="42645" b="82208"/>
          <a:stretch>
            <a:fillRect/>
          </a:stretch>
        </p:blipFill>
        <p:spPr>
          <a:xfrm>
            <a:off x="-1" y="2324812"/>
            <a:ext cx="4815022" cy="1320211"/>
          </a:xfrm>
          <a:prstGeom prst="rect">
            <a:avLst/>
          </a:prstGeom>
        </p:spPr>
      </p:pic>
      <p:sp>
        <p:nvSpPr>
          <p:cNvPr id="11" name="TextBox 10"/>
          <p:cNvSpPr txBox="1"/>
          <p:nvPr/>
        </p:nvSpPr>
        <p:spPr>
          <a:xfrm>
            <a:off x="4815021" y="3711865"/>
            <a:ext cx="4139952" cy="1600438"/>
          </a:xfrm>
          <a:prstGeom prst="rect">
            <a:avLst/>
          </a:prstGeom>
          <a:noFill/>
        </p:spPr>
        <p:txBody>
          <a:bodyPr wrap="square" rtlCol="0">
            <a:spAutoFit/>
          </a:bodyPr>
          <a:lstStyle/>
          <a:p>
            <a:pPr marL="342900" indent="-342900">
              <a:buFont typeface="Arial" panose="020B0604020202020204" pitchFamily="34" charset="0"/>
              <a:buChar char="•"/>
            </a:pPr>
            <a:r>
              <a:rPr lang="tr-TR" sz="1400" dirty="0"/>
              <a:t>Studies were considered eligible if they compared SCSH with either hysteroscopy or h</a:t>
            </a:r>
            <a:r>
              <a:rPr lang="en-GB" sz="1400" dirty="0" err="1"/>
              <a:t>i</a:t>
            </a:r>
            <a:r>
              <a:rPr lang="tr-TR" sz="1400" dirty="0"/>
              <a:t>stopathology</a:t>
            </a:r>
            <a:r>
              <a:rPr lang="en-GB" sz="1400" dirty="0"/>
              <a:t> for detection of endometrial polyps in women with PMB.</a:t>
            </a:r>
          </a:p>
          <a:p>
            <a:r>
              <a:rPr lang="zh-CN" altLang="en-US" sz="1400" dirty="0"/>
              <a:t>纳入标准：将</a:t>
            </a:r>
            <a:r>
              <a:rPr lang="en-US" altLang="zh-CN" sz="1400" dirty="0"/>
              <a:t>SCSH</a:t>
            </a:r>
            <a:r>
              <a:rPr lang="zh-CN" altLang="en-US" sz="1400" dirty="0"/>
              <a:t>与宫腔镜检查或组织病理学检查进行对比研究，以检出</a:t>
            </a:r>
            <a:r>
              <a:rPr lang="en-US" altLang="zh-CN" sz="1400" dirty="0"/>
              <a:t>PMB</a:t>
            </a:r>
            <a:r>
              <a:rPr lang="zh-CN" altLang="en-US" sz="1400" dirty="0"/>
              <a:t>患者是否存在子宫内膜息肉。</a:t>
            </a:r>
            <a:endParaRPr lang="en-US" sz="14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3711865"/>
            <a:ext cx="2099444" cy="140304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0627" y="3711865"/>
            <a:ext cx="2065513" cy="1422026"/>
          </a:xfrm>
          <a:prstGeom prst="rect">
            <a:avLst/>
          </a:prstGeom>
        </p:spPr>
      </p:pic>
      <p:sp>
        <p:nvSpPr>
          <p:cNvPr id="14" name="TextBox 13"/>
          <p:cNvSpPr txBox="1"/>
          <p:nvPr/>
        </p:nvSpPr>
        <p:spPr>
          <a:xfrm>
            <a:off x="4815021" y="5301208"/>
            <a:ext cx="4139952" cy="1384995"/>
          </a:xfrm>
          <a:prstGeom prst="rect">
            <a:avLst/>
          </a:prstGeom>
          <a:noFill/>
        </p:spPr>
        <p:txBody>
          <a:bodyPr wrap="square" rtlCol="0">
            <a:spAutoFit/>
          </a:bodyPr>
          <a:lstStyle/>
          <a:p>
            <a:pPr marL="342900" indent="-342900">
              <a:buFont typeface="Arial" panose="020B0604020202020204" pitchFamily="34" charset="0"/>
              <a:buChar char="•"/>
            </a:pPr>
            <a:r>
              <a:rPr lang="tr-TR" sz="1400" dirty="0"/>
              <a:t>Studies using D&amp;C as reference standard</a:t>
            </a:r>
            <a:r>
              <a:rPr lang="en-GB" sz="1400" dirty="0"/>
              <a:t> and</a:t>
            </a:r>
            <a:r>
              <a:rPr lang="tr-TR" sz="1400" dirty="0"/>
              <a:t> populations with tamoxifen use above 5% were excluded</a:t>
            </a:r>
            <a:r>
              <a:rPr lang="en-GB" sz="1400" dirty="0"/>
              <a:t>.</a:t>
            </a:r>
          </a:p>
          <a:p>
            <a:r>
              <a:rPr lang="zh-CN" altLang="en-US" sz="1400" dirty="0"/>
              <a:t>研究</a:t>
            </a:r>
            <a:r>
              <a:rPr lang="zh-CN" altLang="en-US" sz="1400" dirty="0" smtClean="0"/>
              <a:t>以诊刮术（</a:t>
            </a:r>
            <a:r>
              <a:rPr lang="en-US" altLang="zh-CN" sz="1400" dirty="0" smtClean="0"/>
              <a:t>dilatation and curettage</a:t>
            </a:r>
            <a:r>
              <a:rPr lang="zh-CN" altLang="en-US" sz="1400" dirty="0" smtClean="0"/>
              <a:t>）作为</a:t>
            </a:r>
            <a:r>
              <a:rPr lang="zh-CN" altLang="en-US" sz="1400" dirty="0"/>
              <a:t>参考标准，</a:t>
            </a:r>
            <a:r>
              <a:rPr lang="en-US" altLang="zh-CN" sz="1400" dirty="0"/>
              <a:t>5%</a:t>
            </a:r>
            <a:r>
              <a:rPr lang="zh-CN" altLang="en-US" sz="1400" dirty="0"/>
              <a:t>的人群因服用三苯氧胺或他莫昔芬（乳腺癌患者服用）排除入组</a:t>
            </a:r>
            <a:endParaRPr lang="en-US" sz="1400"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800" y="5221271"/>
            <a:ext cx="3361653" cy="16527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2" name="TextBox 1"/>
          <p:cNvSpPr txBox="1"/>
          <p:nvPr/>
        </p:nvSpPr>
        <p:spPr>
          <a:xfrm>
            <a:off x="611560" y="2530639"/>
            <a:ext cx="8343413" cy="2800767"/>
          </a:xfrm>
          <a:prstGeom prst="rect">
            <a:avLst/>
          </a:prstGeom>
          <a:noFill/>
        </p:spPr>
        <p:txBody>
          <a:bodyPr wrap="square" rtlCol="0">
            <a:spAutoFit/>
          </a:bodyPr>
          <a:lstStyle/>
          <a:p>
            <a:r>
              <a:rPr lang="tr-TR" sz="1600" dirty="0"/>
              <a:t>After selecting articles eligible for inclusion</a:t>
            </a:r>
            <a:r>
              <a:rPr lang="en-GB" sz="1600" dirty="0"/>
              <a:t>, the</a:t>
            </a:r>
            <a:r>
              <a:rPr lang="tr-TR" sz="1600" dirty="0"/>
              <a:t> following data were extracted</a:t>
            </a:r>
            <a:r>
              <a:rPr lang="en-GB" sz="1600" dirty="0"/>
              <a:t>:  </a:t>
            </a:r>
            <a:r>
              <a:rPr lang="zh-CN" altLang="en-US" sz="1600" dirty="0"/>
              <a:t>选择符合上述纳入条件的文章后，提取以下数据：</a:t>
            </a:r>
            <a:endParaRPr lang="tr-TR" sz="1600" dirty="0"/>
          </a:p>
          <a:p>
            <a:pPr marL="800100" lvl="1" indent="-342900">
              <a:buFont typeface="Arial" panose="020B0604020202020204" pitchFamily="34" charset="0"/>
              <a:buChar char="•"/>
            </a:pPr>
            <a:r>
              <a:rPr lang="en-GB" sz="1600" dirty="0"/>
              <a:t>N</a:t>
            </a:r>
            <a:r>
              <a:rPr lang="tr-TR" sz="1600" dirty="0"/>
              <a:t>umber of women for whom SCSH and reference test were performed</a:t>
            </a:r>
            <a:r>
              <a:rPr lang="en-GB" sz="1600" dirty="0"/>
              <a:t>;</a:t>
            </a:r>
          </a:p>
          <a:p>
            <a:pPr lvl="1"/>
            <a:r>
              <a:rPr lang="en-GB" altLang="zh-CN" sz="1600" dirty="0"/>
              <a:t>      </a:t>
            </a:r>
            <a:r>
              <a:rPr lang="zh-CN" altLang="en-US" sz="1600" dirty="0"/>
              <a:t>记录进行</a:t>
            </a:r>
            <a:r>
              <a:rPr lang="en-US" altLang="zh-CN" sz="1600" dirty="0"/>
              <a:t>SCSH</a:t>
            </a:r>
            <a:r>
              <a:rPr lang="zh-CN" altLang="en-US" sz="1600" dirty="0"/>
              <a:t>对照性研究的患者人数</a:t>
            </a:r>
            <a:endParaRPr lang="tr-TR" sz="1600" dirty="0"/>
          </a:p>
          <a:p>
            <a:pPr marL="800100" lvl="1" indent="-342900">
              <a:buFont typeface="Arial" panose="020B0604020202020204" pitchFamily="34" charset="0"/>
              <a:buChar char="•"/>
            </a:pPr>
            <a:r>
              <a:rPr lang="tr-TR" sz="1600" dirty="0"/>
              <a:t>Number of polyps detected, missed</a:t>
            </a:r>
            <a:r>
              <a:rPr lang="en-GB" sz="1600" dirty="0"/>
              <a:t> or</a:t>
            </a:r>
            <a:r>
              <a:rPr lang="tr-TR" sz="1600" dirty="0"/>
              <a:t> misdiagnosed</a:t>
            </a:r>
            <a:r>
              <a:rPr lang="en-GB" sz="1600" dirty="0"/>
              <a:t>;</a:t>
            </a:r>
          </a:p>
          <a:p>
            <a:pPr lvl="1"/>
            <a:r>
              <a:rPr lang="en-GB" altLang="zh-CN" sz="1600" dirty="0"/>
              <a:t>      </a:t>
            </a:r>
            <a:r>
              <a:rPr lang="zh-CN" altLang="en-US" sz="1600" dirty="0"/>
              <a:t>分别记录确诊的、漏诊的及误诊的息肉数量</a:t>
            </a:r>
            <a:endParaRPr lang="en-GB" sz="1600" dirty="0"/>
          </a:p>
          <a:p>
            <a:pPr marL="800100" lvl="1" indent="-342900">
              <a:buFont typeface="Arial" panose="020B0604020202020204" pitchFamily="34" charset="0"/>
              <a:buChar char="•"/>
            </a:pPr>
            <a:r>
              <a:rPr lang="en-GB" sz="1600" dirty="0"/>
              <a:t>Number of </a:t>
            </a:r>
            <a:r>
              <a:rPr lang="tr-TR" sz="1600" dirty="0"/>
              <a:t>failed procedures</a:t>
            </a:r>
            <a:r>
              <a:rPr lang="en-GB" sz="1600" dirty="0"/>
              <a:t>;</a:t>
            </a:r>
          </a:p>
          <a:p>
            <a:pPr lvl="1"/>
            <a:r>
              <a:rPr lang="en-GB" altLang="zh-CN" sz="1600" dirty="0"/>
              <a:t>      </a:t>
            </a:r>
            <a:r>
              <a:rPr lang="zh-CN" altLang="en-US" sz="1600" dirty="0" smtClean="0"/>
              <a:t>失访数量</a:t>
            </a:r>
            <a:endParaRPr lang="tr-TR" sz="1600" dirty="0"/>
          </a:p>
          <a:p>
            <a:pPr marL="800100" lvl="1" indent="-342900">
              <a:buFont typeface="Arial" panose="020B0604020202020204" pitchFamily="34" charset="0"/>
              <a:buChar char="•"/>
            </a:pPr>
            <a:r>
              <a:rPr lang="en-GB" sz="1600" dirty="0"/>
              <a:t>Details of </a:t>
            </a:r>
            <a:r>
              <a:rPr lang="tr-TR" sz="1600" dirty="0"/>
              <a:t>Tamoxifen and hormone replacement therapy </a:t>
            </a:r>
            <a:r>
              <a:rPr lang="en-GB" sz="1600" dirty="0"/>
              <a:t>use.</a:t>
            </a:r>
          </a:p>
          <a:p>
            <a:pPr lvl="1"/>
            <a:r>
              <a:rPr lang="zh-CN" altLang="en-US" sz="1600" dirty="0"/>
              <a:t>      三苯氧胺和激素替代疗法的使用详情</a:t>
            </a:r>
            <a:endParaRPr lang="tr-TR" sz="1600" dirty="0"/>
          </a:p>
          <a:p>
            <a:pPr marL="800100" lvl="1" indent="-342900">
              <a:buFont typeface="Arial" panose="020B0604020202020204" pitchFamily="34" charset="0"/>
              <a:buChar char="•"/>
            </a:pPr>
            <a:endParaRPr lang="en-US" sz="1600" dirty="0"/>
          </a:p>
        </p:txBody>
      </p:sp>
      <p:sp>
        <p:nvSpPr>
          <p:cNvPr id="15" name="TextBox 14"/>
          <p:cNvSpPr txBox="1"/>
          <p:nvPr/>
        </p:nvSpPr>
        <p:spPr>
          <a:xfrm>
            <a:off x="3347864" y="1796305"/>
            <a:ext cx="4790288" cy="461665"/>
          </a:xfrm>
          <a:prstGeom prst="rect">
            <a:avLst/>
          </a:prstGeom>
          <a:noFill/>
        </p:spPr>
        <p:txBody>
          <a:bodyPr wrap="square" rtlCol="0">
            <a:spAutoFit/>
          </a:bodyPr>
          <a:lstStyle/>
          <a:p>
            <a:r>
              <a:rPr lang="tr-TR" sz="2400" b="1" dirty="0"/>
              <a:t>METHODS</a:t>
            </a:r>
            <a:r>
              <a:rPr lang="en-US" sz="2400" b="1" dirty="0"/>
              <a:t>     </a:t>
            </a:r>
            <a:r>
              <a:rPr lang="zh-CN" altLang="en-US" sz="2400" b="1" dirty="0"/>
              <a:t>研究方法</a:t>
            </a:r>
            <a:endParaRPr lang="en-US" sz="2400" b="1" dirty="0"/>
          </a:p>
        </p:txBody>
      </p:sp>
      <p:sp>
        <p:nvSpPr>
          <p:cNvPr id="14" name="TextBox 13"/>
          <p:cNvSpPr txBox="1"/>
          <p:nvPr/>
        </p:nvSpPr>
        <p:spPr>
          <a:xfrm>
            <a:off x="611560" y="5013176"/>
            <a:ext cx="8343413" cy="2062103"/>
          </a:xfrm>
          <a:prstGeom prst="rect">
            <a:avLst/>
          </a:prstGeom>
          <a:noFill/>
        </p:spPr>
        <p:txBody>
          <a:bodyPr wrap="square" rtlCol="0">
            <a:spAutoFit/>
          </a:bodyPr>
          <a:lstStyle/>
          <a:p>
            <a:r>
              <a:rPr lang="en-GB" sz="1600" dirty="0"/>
              <a:t>Risk of bias in included studies was evaluated using QUADAS-2 tool. Studies with high risk of bias in more than one domain were excluded.</a:t>
            </a:r>
          </a:p>
          <a:p>
            <a:r>
              <a:rPr lang="zh-CN" altLang="en-US" sz="1600" dirty="0"/>
              <a:t>选用</a:t>
            </a:r>
            <a:r>
              <a:rPr lang="en-US" altLang="zh-CN" sz="1600" dirty="0"/>
              <a:t>Quadas-2</a:t>
            </a:r>
            <a:r>
              <a:rPr lang="zh-CN" altLang="en-US" sz="1600" dirty="0"/>
              <a:t>（诊断准确性研究的质量评估</a:t>
            </a:r>
            <a:r>
              <a:rPr lang="en-US" altLang="zh-CN" sz="1600" dirty="0"/>
              <a:t>-2</a:t>
            </a:r>
            <a:r>
              <a:rPr lang="zh-CN" altLang="en-US" sz="1600" dirty="0"/>
              <a:t>，</a:t>
            </a:r>
            <a:r>
              <a:rPr lang="en-US" altLang="zh-CN" sz="1600" dirty="0"/>
              <a:t>Quality Assessment of Diagnostic Accuracy Studies-2</a:t>
            </a:r>
            <a:r>
              <a:rPr lang="zh-CN" altLang="en-US" sz="1600" dirty="0"/>
              <a:t>）评估纳入研究的偏倚风险，同时排除多个领域且存在高偏倚风险的研究文章。</a:t>
            </a:r>
            <a:endParaRPr lang="en-US" altLang="zh-CN" sz="1600" dirty="0"/>
          </a:p>
          <a:p>
            <a:r>
              <a:rPr lang="tr-TR" sz="1600" dirty="0"/>
              <a:t>All analyses were performed using SAS with NLMIXED package</a:t>
            </a:r>
            <a:r>
              <a:rPr lang="en-GB" sz="1600" dirty="0"/>
              <a:t>.</a:t>
            </a:r>
          </a:p>
          <a:p>
            <a:r>
              <a:rPr lang="zh-CN" altLang="en-US" sz="1600" dirty="0"/>
              <a:t>所有分析均使用带有</a:t>
            </a:r>
            <a:r>
              <a:rPr lang="en-US" altLang="zh-CN" sz="1600" dirty="0"/>
              <a:t>NLMIXED</a:t>
            </a:r>
            <a:r>
              <a:rPr lang="zh-CN" altLang="en-US" sz="1600" dirty="0"/>
              <a:t>包的</a:t>
            </a:r>
            <a:r>
              <a:rPr lang="en-US" altLang="zh-CN" sz="1600" dirty="0" smtClean="0"/>
              <a:t>SAS</a:t>
            </a:r>
            <a:r>
              <a:rPr lang="zh-CN" altLang="en-US" sz="1600" dirty="0" smtClean="0"/>
              <a:t>软件进行</a:t>
            </a:r>
            <a:endParaRPr lang="en-GB" altLang="zh-CN" sz="1600" dirty="0"/>
          </a:p>
          <a:p>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15" name="TextBox 14"/>
          <p:cNvSpPr txBox="1"/>
          <p:nvPr/>
        </p:nvSpPr>
        <p:spPr>
          <a:xfrm>
            <a:off x="3055012" y="1780656"/>
            <a:ext cx="3384376" cy="461665"/>
          </a:xfrm>
          <a:prstGeom prst="rect">
            <a:avLst/>
          </a:prstGeom>
          <a:noFill/>
        </p:spPr>
        <p:txBody>
          <a:bodyPr wrap="square" rtlCol="0">
            <a:spAutoFit/>
          </a:bodyPr>
          <a:lstStyle/>
          <a:p>
            <a:r>
              <a:rPr lang="tr-TR" sz="2400" b="1" dirty="0"/>
              <a:t>RESULTS</a:t>
            </a:r>
            <a:r>
              <a:rPr lang="en-US" sz="2400" b="1" dirty="0"/>
              <a:t>    </a:t>
            </a:r>
            <a:r>
              <a:rPr lang="zh-CN" altLang="en-US" sz="2400" b="1" dirty="0"/>
              <a:t>研究结果</a:t>
            </a:r>
            <a:endParaRPr lang="en-US" sz="2400" b="1" dirty="0"/>
          </a:p>
        </p:txBody>
      </p:sp>
      <p:sp>
        <p:nvSpPr>
          <p:cNvPr id="10" name="TextBox 9"/>
          <p:cNvSpPr txBox="1"/>
          <p:nvPr/>
        </p:nvSpPr>
        <p:spPr>
          <a:xfrm>
            <a:off x="683568" y="5229200"/>
            <a:ext cx="8127264" cy="2031325"/>
          </a:xfrm>
          <a:prstGeom prst="rect">
            <a:avLst/>
          </a:prstGeom>
          <a:noFill/>
        </p:spPr>
        <p:txBody>
          <a:bodyPr wrap="square" rtlCol="0">
            <a:spAutoFit/>
          </a:bodyPr>
          <a:lstStyle/>
          <a:p>
            <a:r>
              <a:rPr lang="en-GB" dirty="0"/>
              <a:t>However, one study was excluded due to high applicability concerns regarding patient selection and a high risk of bias in patient selection and patient flow.</a:t>
            </a:r>
          </a:p>
          <a:p>
            <a:r>
              <a:rPr lang="zh-CN" altLang="en-US" dirty="0"/>
              <a:t>但其中一项研究</a:t>
            </a:r>
            <a:r>
              <a:rPr lang="zh-CN" altLang="en-US" dirty="0" smtClean="0"/>
              <a:t>，考虑其对</a:t>
            </a:r>
            <a:r>
              <a:rPr lang="zh-CN" altLang="en-US" dirty="0"/>
              <a:t>患者</a:t>
            </a:r>
            <a:r>
              <a:rPr lang="zh-CN" altLang="en-US" dirty="0" smtClean="0"/>
              <a:t>选择及研究流程存在高度适用性，存在</a:t>
            </a:r>
            <a:r>
              <a:rPr lang="zh-CN" altLang="en-US" dirty="0"/>
              <a:t>较高的偏倚风险而被排除。</a:t>
            </a:r>
            <a:endParaRPr lang="en-US" altLang="zh-CN" dirty="0"/>
          </a:p>
          <a:p>
            <a:r>
              <a:rPr lang="en-GB" dirty="0"/>
              <a:t>Therefore, </a:t>
            </a:r>
            <a:r>
              <a:rPr lang="en-GB" b="1" dirty="0"/>
              <a:t>five</a:t>
            </a:r>
            <a:r>
              <a:rPr lang="en-GB" dirty="0"/>
              <a:t> studies were included in the final analysis.</a:t>
            </a:r>
          </a:p>
          <a:p>
            <a:r>
              <a:rPr lang="zh-CN" altLang="en-US" dirty="0"/>
              <a:t>因此，最终研究分析中仅包括五项研究。</a:t>
            </a:r>
            <a:endParaRPr lang="en-GB" altLang="zh-CN" dirty="0"/>
          </a:p>
          <a:p>
            <a:endParaRPr lang="en-US" dirty="0"/>
          </a:p>
        </p:txBody>
      </p:sp>
      <p:pic>
        <p:nvPicPr>
          <p:cNvPr id="2" name="Picture 1"/>
          <p:cNvPicPr>
            <a:picLocks noChangeAspect="1"/>
          </p:cNvPicPr>
          <p:nvPr/>
        </p:nvPicPr>
        <p:blipFill>
          <a:blip r:embed="rId5" cstate="print"/>
          <a:stretch>
            <a:fillRect/>
          </a:stretch>
        </p:blipFill>
        <p:spPr>
          <a:xfrm>
            <a:off x="179512" y="2708920"/>
            <a:ext cx="8856984" cy="2307163"/>
          </a:xfrm>
          <a:prstGeom prst="rect">
            <a:avLst/>
          </a:prstGeom>
        </p:spPr>
      </p:pic>
      <p:sp>
        <p:nvSpPr>
          <p:cNvPr id="4" name="TextBox 3"/>
          <p:cNvSpPr txBox="1"/>
          <p:nvPr/>
        </p:nvSpPr>
        <p:spPr>
          <a:xfrm>
            <a:off x="683568" y="2348880"/>
            <a:ext cx="7920880" cy="369332"/>
          </a:xfrm>
          <a:prstGeom prst="rect">
            <a:avLst/>
          </a:prstGeom>
          <a:noFill/>
        </p:spPr>
        <p:txBody>
          <a:bodyPr wrap="square" rtlCol="0">
            <a:spAutoFit/>
          </a:bodyPr>
          <a:lstStyle/>
          <a:p>
            <a:r>
              <a:rPr lang="en-GB" dirty="0"/>
              <a:t>Six studies were considered initially for inclusion. </a:t>
            </a:r>
            <a:r>
              <a:rPr lang="zh-CN" altLang="en-US" dirty="0"/>
              <a:t>起初共纳入六项研究</a:t>
            </a:r>
            <a:r>
              <a:rPr lang="en-GB"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sp>
        <p:nvSpPr>
          <p:cNvPr id="15" name="TextBox 14"/>
          <p:cNvSpPr txBox="1"/>
          <p:nvPr/>
        </p:nvSpPr>
        <p:spPr>
          <a:xfrm>
            <a:off x="2771800" y="1628800"/>
            <a:ext cx="3185195" cy="461665"/>
          </a:xfrm>
          <a:prstGeom prst="rect">
            <a:avLst/>
          </a:prstGeom>
          <a:noFill/>
        </p:spPr>
        <p:txBody>
          <a:bodyPr wrap="square" rtlCol="0">
            <a:spAutoFit/>
          </a:bodyPr>
          <a:lstStyle/>
          <a:p>
            <a:r>
              <a:rPr lang="tr-TR" sz="2400" b="1" dirty="0"/>
              <a:t>RESULTS</a:t>
            </a:r>
            <a:r>
              <a:rPr lang="en-US" sz="2400" b="1" dirty="0"/>
              <a:t>   </a:t>
            </a:r>
            <a:r>
              <a:rPr lang="zh-CN" altLang="en-US" sz="2400" b="1" dirty="0"/>
              <a:t>研究结果</a:t>
            </a:r>
            <a:endParaRPr lang="en-US" sz="2400" b="1"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450" y="2012163"/>
            <a:ext cx="8388424" cy="3227740"/>
          </a:xfrm>
          <a:prstGeom prst="rect">
            <a:avLst/>
          </a:prstGeom>
        </p:spPr>
      </p:pic>
      <p:sp>
        <p:nvSpPr>
          <p:cNvPr id="9" name="TextBox 8"/>
          <p:cNvSpPr txBox="1"/>
          <p:nvPr/>
        </p:nvSpPr>
        <p:spPr>
          <a:xfrm>
            <a:off x="197198" y="5014568"/>
            <a:ext cx="8946802" cy="1815882"/>
          </a:xfrm>
          <a:prstGeom prst="rect">
            <a:avLst/>
          </a:prstGeom>
          <a:noFill/>
        </p:spPr>
        <p:txBody>
          <a:bodyPr wrap="square" rtlCol="0">
            <a:spAutoFit/>
          </a:bodyPr>
          <a:lstStyle/>
          <a:p>
            <a:r>
              <a:rPr lang="tr-TR" sz="1400" dirty="0"/>
              <a:t>Using ‘polyps diagnosed with histopathology’ as reference standard, pooled sensitivity was 86.5% (95% CI, 63.6–100%) and pooled specificity was 91.1% (95% CI, 63.2–100%).</a:t>
            </a:r>
            <a:endParaRPr lang="en-US" sz="1400" dirty="0"/>
          </a:p>
          <a:p>
            <a:r>
              <a:rPr lang="zh-CN" altLang="en-US" sz="1400" dirty="0"/>
              <a:t>以“病理确诊为宫内息肉”作为参考标准，</a:t>
            </a:r>
            <a:r>
              <a:rPr lang="en-US" altLang="zh-CN" sz="1400" dirty="0"/>
              <a:t>SCSH</a:t>
            </a:r>
            <a:r>
              <a:rPr lang="zh-CN" altLang="en-US" sz="1400" dirty="0"/>
              <a:t>检出内膜息肉的敏感度为</a:t>
            </a:r>
            <a:r>
              <a:rPr lang="en-US" altLang="zh-CN" sz="1400" dirty="0"/>
              <a:t>86.5%</a:t>
            </a:r>
            <a:r>
              <a:rPr lang="zh-CN" altLang="en-US" sz="1400" dirty="0"/>
              <a:t>（</a:t>
            </a:r>
            <a:r>
              <a:rPr lang="en-US" altLang="zh-CN" sz="1400" dirty="0"/>
              <a:t>95%CI</a:t>
            </a:r>
            <a:r>
              <a:rPr lang="zh-CN" altLang="en-US" sz="1400" dirty="0"/>
              <a:t>，</a:t>
            </a:r>
            <a:r>
              <a:rPr lang="en-US" altLang="zh-CN" sz="1400" dirty="0"/>
              <a:t>63.6-100%</a:t>
            </a:r>
            <a:r>
              <a:rPr lang="zh-CN" altLang="en-US" sz="1400" dirty="0"/>
              <a:t>），特异性为</a:t>
            </a:r>
            <a:r>
              <a:rPr lang="en-US" altLang="zh-CN" sz="1400" dirty="0"/>
              <a:t>91.1%</a:t>
            </a:r>
            <a:r>
              <a:rPr lang="zh-CN" altLang="en-US" sz="1400" dirty="0"/>
              <a:t>（</a:t>
            </a:r>
            <a:r>
              <a:rPr lang="en-US" altLang="zh-CN" sz="1400" dirty="0"/>
              <a:t>95%CI</a:t>
            </a:r>
            <a:r>
              <a:rPr lang="zh-CN" altLang="en-US" sz="1400" dirty="0"/>
              <a:t>，</a:t>
            </a:r>
            <a:r>
              <a:rPr lang="en-US" altLang="zh-CN" sz="1400" dirty="0"/>
              <a:t>63.2-100%</a:t>
            </a:r>
            <a:r>
              <a:rPr lang="zh-CN" altLang="en-US" sz="1400" dirty="0"/>
              <a:t>）。</a:t>
            </a:r>
            <a:endParaRPr lang="tr-TR" sz="1400" dirty="0"/>
          </a:p>
          <a:p>
            <a:r>
              <a:rPr lang="tr-TR" sz="1400" dirty="0"/>
              <a:t>Using ‘polyps seen on hysteroscopy’ as reference standard, pooled sensitivity was 85.1% (95% CI, 66.9–100%) and pooled specificity was 84.5% (95% CI, 68.1–100%). </a:t>
            </a:r>
            <a:endParaRPr lang="en-US" sz="1400" dirty="0"/>
          </a:p>
          <a:p>
            <a:r>
              <a:rPr lang="zh-CN" altLang="en-US" sz="1400" dirty="0"/>
              <a:t>以“宫腔镜确诊为息肉”做为参照标准，</a:t>
            </a:r>
            <a:r>
              <a:rPr lang="en-US" altLang="zh-CN" sz="1400" dirty="0"/>
              <a:t>SCSH</a:t>
            </a:r>
            <a:r>
              <a:rPr lang="zh-CN" altLang="en-US" sz="1400" dirty="0"/>
              <a:t>检出内膜息肉的敏感度为</a:t>
            </a:r>
            <a:r>
              <a:rPr lang="en-US" altLang="zh-CN" sz="1400" dirty="0"/>
              <a:t>85.1%</a:t>
            </a:r>
            <a:r>
              <a:rPr lang="zh-CN" altLang="en-US" sz="1400" dirty="0"/>
              <a:t>（</a:t>
            </a:r>
            <a:r>
              <a:rPr lang="en-US" altLang="zh-CN" sz="1400" dirty="0"/>
              <a:t>95%CI</a:t>
            </a:r>
            <a:r>
              <a:rPr lang="zh-CN" altLang="en-US" sz="1400" dirty="0"/>
              <a:t>，</a:t>
            </a:r>
            <a:r>
              <a:rPr lang="en-US" altLang="zh-CN" sz="1400" dirty="0"/>
              <a:t>66.9-100%</a:t>
            </a:r>
            <a:r>
              <a:rPr lang="zh-CN" altLang="en-US" sz="1400" dirty="0"/>
              <a:t>），特异性为</a:t>
            </a:r>
            <a:r>
              <a:rPr lang="en-US" altLang="zh-CN" sz="1400" dirty="0"/>
              <a:t>84.5%</a:t>
            </a:r>
            <a:r>
              <a:rPr lang="zh-CN" altLang="en-US" sz="1400" dirty="0"/>
              <a:t>（</a:t>
            </a:r>
            <a:r>
              <a:rPr lang="en-US" altLang="zh-CN" sz="1400" dirty="0"/>
              <a:t>95%CI</a:t>
            </a:r>
            <a:r>
              <a:rPr lang="zh-CN" altLang="en-US" sz="1400" dirty="0"/>
              <a:t>，</a:t>
            </a:r>
            <a:r>
              <a:rPr lang="en-US" altLang="zh-CN" sz="1400" dirty="0"/>
              <a:t>68.1-100%</a:t>
            </a:r>
            <a:r>
              <a:rPr lang="zh-CN" altLang="en-US" sz="1400" dirty="0"/>
              <a:t>）。</a:t>
            </a:r>
            <a:endParaRPr lang="tr-T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53403"/>
            <a:ext cx="9144001" cy="738664"/>
          </a:xfrm>
          <a:prstGeom prst="rect">
            <a:avLst/>
          </a:prstGeom>
          <a:solidFill>
            <a:srgbClr val="ED1B20"/>
          </a:solidFill>
          <a:ln>
            <a:solidFill>
              <a:schemeClr val="accent1"/>
            </a:solidFill>
          </a:ln>
        </p:spPr>
        <p:txBody>
          <a:bodyPr wrap="square">
            <a:spAutoFit/>
          </a:bodyPr>
          <a:lstStyle/>
          <a:p>
            <a:pPr lvl="0" algn="ctr" eaLnBrk="1" fontAlgn="auto" hangingPunct="1">
              <a:spcBef>
                <a:spcPts val="0"/>
              </a:spcBef>
              <a:spcAft>
                <a:spcPts val="0"/>
              </a:spcAft>
              <a:defRPr/>
            </a:pPr>
            <a:r>
              <a:rPr lang="en-GB" sz="1400" b="1" i="1" dirty="0">
                <a:solidFill>
                  <a:srgbClr val="FFFFFF"/>
                </a:solidFill>
              </a:rPr>
              <a:t>Diagnostic accuracy of saline contrast sonohysterography in detecting endometrial polyps in women with postmenopausal bleeding: systematic review and meta-analysis</a:t>
            </a:r>
            <a:endParaRPr lang="en-US" sz="1400" b="1" i="1" kern="0" dirty="0">
              <a:solidFill>
                <a:srgbClr val="FFFFFF"/>
              </a:solidFill>
              <a:latin typeface="Arial" panose="020B0604020202020204"/>
            </a:endParaRPr>
          </a:p>
          <a:p>
            <a:pPr lvl="0" algn="ctr" eaLnBrk="1" fontAlgn="auto" hangingPunct="1">
              <a:spcBef>
                <a:spcPts val="0"/>
              </a:spcBef>
              <a:spcAft>
                <a:spcPts val="0"/>
              </a:spcAft>
              <a:defRPr/>
            </a:pPr>
            <a:r>
              <a:rPr lang="en-US" sz="1400" i="1" kern="0" dirty="0">
                <a:solidFill>
                  <a:srgbClr val="FFFFFF"/>
                </a:solidFill>
                <a:latin typeface="Arial" panose="020B0604020202020204"/>
              </a:rPr>
              <a:t>Vroom et al.</a:t>
            </a:r>
            <a:r>
              <a:rPr lang="en-GB" sz="1400" i="1" kern="0" dirty="0">
                <a:solidFill>
                  <a:srgbClr val="FFFFFF"/>
                </a:solidFill>
                <a:latin typeface="Arial" panose="020B0604020202020204"/>
              </a:rPr>
              <a:t>, UOG 2019</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213" y="1916576"/>
            <a:ext cx="8388424" cy="2518057"/>
          </a:xfrm>
          <a:prstGeom prst="rect">
            <a:avLst/>
          </a:prstGeom>
        </p:spPr>
      </p:pic>
      <p:sp>
        <p:nvSpPr>
          <p:cNvPr id="2" name="TextBox 1"/>
          <p:cNvSpPr txBox="1"/>
          <p:nvPr/>
        </p:nvSpPr>
        <p:spPr>
          <a:xfrm>
            <a:off x="-1976" y="4207938"/>
            <a:ext cx="9139883" cy="769441"/>
          </a:xfrm>
          <a:prstGeom prst="rect">
            <a:avLst/>
          </a:prstGeom>
          <a:noFill/>
        </p:spPr>
        <p:txBody>
          <a:bodyPr wrap="square" rtlCol="0">
            <a:spAutoFit/>
          </a:bodyPr>
          <a:lstStyle/>
          <a:p>
            <a:r>
              <a:rPr lang="en-GB" sz="1100" i="1" dirty="0"/>
              <a:t>Hierarchical summary receiver–operating characteristics curves showing diagnostic accuracy of saline contrast sonohysterography for endometrial polyps in women with postmenopausal bleeding using histopathology (a) and hysteroscopy (b) as reference standard.</a:t>
            </a:r>
          </a:p>
          <a:p>
            <a:r>
              <a:rPr lang="zh-CN" altLang="en-US" sz="1100" i="1" dirty="0"/>
              <a:t>以组织病理学</a:t>
            </a:r>
            <a:r>
              <a:rPr lang="en-US" altLang="zh-CN" sz="1100" i="1" dirty="0"/>
              <a:t>(a)</a:t>
            </a:r>
            <a:r>
              <a:rPr lang="zh-CN" altLang="en-US" sz="1100" i="1" dirty="0"/>
              <a:t>和宫腔镜</a:t>
            </a:r>
            <a:r>
              <a:rPr lang="en-US" altLang="zh-CN" sz="1100" i="1" dirty="0"/>
              <a:t>(b)</a:t>
            </a:r>
            <a:r>
              <a:rPr lang="zh-CN" altLang="en-US" sz="1100" i="1" dirty="0"/>
              <a:t>为参照标准，分级汇总受试者</a:t>
            </a:r>
            <a:r>
              <a:rPr lang="en-US" altLang="zh-CN" sz="1100" i="1" dirty="0"/>
              <a:t>-</a:t>
            </a:r>
            <a:r>
              <a:rPr lang="zh-CN" altLang="en-US" sz="1100" i="1" dirty="0"/>
              <a:t>工作特征曲线显示：生理盐水对比超声宫腔镜对绝经后出血妇女子宫内膜息肉的诊断准确性。</a:t>
            </a:r>
            <a:endParaRPr lang="en-GB" sz="1100" i="1" dirty="0"/>
          </a:p>
        </p:txBody>
      </p:sp>
      <p:sp>
        <p:nvSpPr>
          <p:cNvPr id="4" name="Rectangle 3"/>
          <p:cNvSpPr/>
          <p:nvPr/>
        </p:nvSpPr>
        <p:spPr>
          <a:xfrm>
            <a:off x="301302" y="4797152"/>
            <a:ext cx="8663186" cy="2031325"/>
          </a:xfrm>
          <a:prstGeom prst="rect">
            <a:avLst/>
          </a:prstGeom>
        </p:spPr>
        <p:txBody>
          <a:bodyPr wrap="square">
            <a:spAutoFit/>
          </a:bodyPr>
          <a:lstStyle/>
          <a:p>
            <a:pPr marL="285750" indent="-285750">
              <a:buFont typeface="Arial" panose="020B0604020202020204" pitchFamily="34" charset="0"/>
              <a:buChar char="•"/>
            </a:pPr>
            <a:r>
              <a:rPr lang="en-GB" sz="1400" dirty="0"/>
              <a:t>There was low heterogeneity between studies. </a:t>
            </a:r>
            <a:r>
              <a:rPr lang="zh-CN" altLang="en-US" sz="1400" dirty="0"/>
              <a:t>各项研究之间存在较低的异质性或多相性。</a:t>
            </a:r>
            <a:endParaRPr lang="en-GB" sz="1400" dirty="0"/>
          </a:p>
          <a:p>
            <a:pPr marL="285750" indent="-285750">
              <a:buFont typeface="Arial" panose="020B0604020202020204" pitchFamily="34" charset="0"/>
              <a:buChar char="•"/>
            </a:pPr>
            <a:r>
              <a:rPr lang="en-GB" sz="1400" dirty="0"/>
              <a:t>The AUC for SCSH using histopathology as reference standard was 0.934 and the AUC using hysteroscopy as reference standard was 0.913.</a:t>
            </a:r>
          </a:p>
          <a:p>
            <a:pPr marL="285750" indent="-285750">
              <a:buFont typeface="Arial" panose="020B0604020202020204" pitchFamily="34" charset="0"/>
              <a:buChar char="•"/>
            </a:pPr>
            <a:r>
              <a:rPr lang="zh-CN" altLang="en-US" sz="1400" dirty="0"/>
              <a:t>以组织病理学为参照标准的</a:t>
            </a:r>
            <a:r>
              <a:rPr lang="en-US" altLang="zh-CN" sz="1400" dirty="0"/>
              <a:t>SCSH</a:t>
            </a:r>
            <a:r>
              <a:rPr lang="zh-CN" altLang="en-US" sz="1400" dirty="0"/>
              <a:t>的</a:t>
            </a:r>
            <a:r>
              <a:rPr lang="en-US" altLang="zh-CN" sz="1400" dirty="0"/>
              <a:t>AUC</a:t>
            </a:r>
            <a:r>
              <a:rPr lang="zh-CN" altLang="en-US" sz="1400" dirty="0"/>
              <a:t>曲线下面积为</a:t>
            </a:r>
            <a:r>
              <a:rPr lang="en-US" altLang="zh-CN" sz="1400" dirty="0"/>
              <a:t>0.934</a:t>
            </a:r>
            <a:r>
              <a:rPr lang="zh-CN" altLang="en-US" sz="1400" dirty="0"/>
              <a:t>，以宫腔镜为参照标准的</a:t>
            </a:r>
            <a:r>
              <a:rPr lang="en-US" altLang="zh-CN" sz="1400" dirty="0"/>
              <a:t>SCSH</a:t>
            </a:r>
            <a:r>
              <a:rPr lang="zh-CN" altLang="en-US" sz="1400" dirty="0"/>
              <a:t>的</a:t>
            </a:r>
            <a:r>
              <a:rPr lang="en-US" altLang="zh-CN" sz="1400" dirty="0"/>
              <a:t>AUC</a:t>
            </a:r>
            <a:r>
              <a:rPr lang="zh-CN" altLang="en-US" sz="1400" dirty="0"/>
              <a:t>曲线下面积为</a:t>
            </a:r>
            <a:r>
              <a:rPr lang="en-US" altLang="zh-CN" sz="1400" dirty="0"/>
              <a:t>0.913</a:t>
            </a:r>
            <a:r>
              <a:rPr lang="zh-CN" altLang="en-US" sz="1400" dirty="0"/>
              <a:t>。</a:t>
            </a:r>
            <a:endParaRPr lang="en-GB" sz="1400" dirty="0"/>
          </a:p>
          <a:p>
            <a:pPr marL="285750" indent="-285750">
              <a:buFont typeface="Arial" panose="020B0604020202020204" pitchFamily="34" charset="0"/>
              <a:buChar char="•"/>
            </a:pPr>
            <a:r>
              <a:rPr lang="en-GB" sz="1400" dirty="0"/>
              <a:t>These values, in addition to the fact that the SROC curve is close to the top left corner of the graph, indicate that SCSH is a highly accurate diagnostic test.</a:t>
            </a:r>
          </a:p>
          <a:p>
            <a:r>
              <a:rPr lang="en-US" altLang="zh-CN" sz="1400" dirty="0"/>
              <a:t>      </a:t>
            </a:r>
            <a:r>
              <a:rPr lang="zh-CN" altLang="en-US" sz="1400" dirty="0"/>
              <a:t>上述结果，再加上</a:t>
            </a:r>
            <a:r>
              <a:rPr lang="en-US" altLang="zh-CN" sz="1400" dirty="0"/>
              <a:t>SROC</a:t>
            </a:r>
            <a:r>
              <a:rPr lang="zh-CN" altLang="en-US" sz="1400" dirty="0"/>
              <a:t>曲线（汇总受试者工作特征曲线）接近左上角，表明</a:t>
            </a:r>
            <a:r>
              <a:rPr lang="en-US" altLang="zh-CN" sz="1400" dirty="0"/>
              <a:t>SCSH</a:t>
            </a:r>
            <a:r>
              <a:rPr lang="zh-CN" altLang="en-US" sz="1400" dirty="0"/>
              <a:t>是一种相对高度精确的诊断方法。</a:t>
            </a:r>
            <a:endParaRPr lang="en-GB" sz="1400" dirty="0"/>
          </a:p>
        </p:txBody>
      </p:sp>
      <p:sp>
        <p:nvSpPr>
          <p:cNvPr id="10" name="TextBox 9"/>
          <p:cNvSpPr txBox="1"/>
          <p:nvPr/>
        </p:nvSpPr>
        <p:spPr>
          <a:xfrm>
            <a:off x="3059832" y="1666090"/>
            <a:ext cx="4176464" cy="461665"/>
          </a:xfrm>
          <a:prstGeom prst="rect">
            <a:avLst/>
          </a:prstGeom>
          <a:noFill/>
        </p:spPr>
        <p:txBody>
          <a:bodyPr wrap="square" rtlCol="0">
            <a:spAutoFit/>
          </a:bodyPr>
          <a:lstStyle/>
          <a:p>
            <a:r>
              <a:rPr lang="tr-TR" sz="2400" b="1" dirty="0"/>
              <a:t>RESULTS</a:t>
            </a:r>
            <a:r>
              <a:rPr lang="en-US" sz="2400" b="1" dirty="0"/>
              <a:t>   </a:t>
            </a:r>
            <a:r>
              <a:rPr lang="zh-CN" altLang="en-US" sz="2400" b="1" dirty="0"/>
              <a:t>研究结果</a:t>
            </a:r>
            <a:endParaRPr lang="en-US" sz="2400" b="1" dirty="0"/>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2258</Words>
  <Application>Microsoft Office PowerPoint</Application>
  <PresentationFormat>On-screen Show (4:3)</PresentationFormat>
  <Paragraphs>130</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Renata Kotsia</cp:lastModifiedBy>
  <cp:revision>1078</cp:revision>
  <dcterms:created xsi:type="dcterms:W3CDTF">2011-05-07T13:59:00Z</dcterms:created>
  <dcterms:modified xsi:type="dcterms:W3CDTF">2019-09-13T14:11:55Z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2052-11.1.0.8813</vt:lpwstr>
  </property>
</Properties>
</file>