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sldIdLst>
    <p:sldId id="407" r:id="rId3"/>
    <p:sldId id="408" r:id="rId4"/>
    <p:sldId id="409" r:id="rId5"/>
    <p:sldId id="410" r:id="rId6"/>
    <p:sldId id="412" r:id="rId7"/>
    <p:sldId id="413" r:id="rId8"/>
    <p:sldId id="414" r:id="rId9"/>
    <p:sldId id="415" r:id="rId10"/>
    <p:sldId id="416" r:id="rId11"/>
    <p:sldId id="417" r:id="rId12"/>
    <p:sldId id="418" r:id="rId13"/>
    <p:sldId id="419" r:id="rId14"/>
    <p:sldId id="405" r:id="rId15"/>
    <p:sldId id="340" r:id="rId16"/>
    <p:sldId id="344" r:id="rId17"/>
    <p:sldId id="361" r:id="rId18"/>
    <p:sldId id="358" r:id="rId19"/>
    <p:sldId id="372" r:id="rId20"/>
    <p:sldId id="387" r:id="rId21"/>
    <p:sldId id="388" r:id="rId22"/>
    <p:sldId id="389" r:id="rId23"/>
    <p:sldId id="390" r:id="rId24"/>
    <p:sldId id="391" r:id="rId25"/>
    <p:sldId id="355" r:id="rId26"/>
    <p:sldId id="353" r:id="rId27"/>
    <p:sldId id="352" r:id="rId2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DA"/>
    <a:srgbClr val="F0F3FB"/>
    <a:srgbClr val="E6B9B8"/>
    <a:srgbClr val="DAD8D4"/>
    <a:srgbClr val="EADEE7"/>
    <a:srgbClr val="E2E1DE"/>
    <a:srgbClr val="445895"/>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4" autoAdjust="0"/>
    <p:restoredTop sz="90681" autoAdjust="0"/>
  </p:normalViewPr>
  <p:slideViewPr>
    <p:cSldViewPr snapToObjects="1">
      <p:cViewPr>
        <p:scale>
          <a:sx n="80" d="100"/>
          <a:sy n="80" d="100"/>
        </p:scale>
        <p:origin x="-2628" y="-888"/>
      </p:cViewPr>
      <p:guideLst>
        <p:guide orient="horz" pos="2160"/>
        <p:guide pos="28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2490" y="-78"/>
      </p:cViewPr>
      <p:guideLst>
        <p:guide orient="horz" pos="2880"/>
        <p:guide pos="215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a:latin typeface="Arial" panose="020B0604020202020204" pitchFamily="34" charset="0"/>
                <a:cs typeface="Arial" panose="020B0604020202020204" pitchFamily="34"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Arial" panose="020B0604020202020204" pitchFamily="34"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a:latin typeface="Arial" panose="020B0604020202020204" pitchFamily="34" charset="0"/>
                <a:cs typeface="Arial" panose="020B0604020202020204" pitchFamily="34"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a:defRPr/>
            </a:pPr>
            <a:fld id="{36A4A78E-3EE6-460E-BAE4-6F39EE78D39A}" type="slidenum">
              <a:rPr lang="en-GB" altLang="en-US"/>
              <a:pPr>
                <a:defRPr/>
              </a:pPr>
              <a:t>‹#›</a:t>
            </a:fld>
            <a:endParaRPr lang="en-GB" altLang="en-US"/>
          </a:p>
        </p:txBody>
      </p:sp>
    </p:spTree>
    <p:extLst>
      <p:ext uri="{BB962C8B-B14F-4D97-AF65-F5344CB8AC3E}">
        <p14:creationId xmlns:p14="http://schemas.microsoft.com/office/powerpoint/2010/main" val="2197158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8B560A-BEAC-4283-BA72-462A12258657}" type="slidenum">
              <a:rPr lang="en-GB" altLang="en-US" smtClean="0"/>
              <a:pPr>
                <a:spcBef>
                  <a:spcPct val="0"/>
                </a:spcBef>
              </a:pPr>
              <a:t>1</a:t>
            </a:fld>
            <a:endParaRPr lang="en-GB" altLang="en-US" smtClean="0"/>
          </a:p>
        </p:txBody>
      </p:sp>
      <p:sp>
        <p:nvSpPr>
          <p:cNvPr id="16387" name="Rectangle 2"/>
          <p:cNvSpPr>
            <a:spLocks noGrp="1" noRot="1" noChangeAspect="1" noChangeArrowheads="1" noTextEdit="1"/>
          </p:cNvSpPr>
          <p:nvPr>
            <p:ph type="sldImg"/>
          </p:nvPr>
        </p:nvSpPr>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24EAFB-18D1-492B-8C14-0DDA690EFFB9}" type="slidenum">
              <a:rPr lang="en-GB" altLang="en-US" smtClean="0">
                <a:solidFill>
                  <a:srgbClr val="000000"/>
                </a:solidFill>
              </a:rPr>
              <a:pPr>
                <a:spcBef>
                  <a:spcPct val="0"/>
                </a:spcBef>
              </a:pPr>
              <a:t>10</a:t>
            </a:fld>
            <a:endParaRPr lang="en-GB" altLang="en-US" smtClean="0">
              <a:solidFill>
                <a:srgbClr val="000000"/>
              </a:solidFill>
            </a:endParaRPr>
          </a:p>
        </p:txBody>
      </p:sp>
      <p:sp>
        <p:nvSpPr>
          <p:cNvPr id="25603" name="Rectangle 2"/>
          <p:cNvSpPr>
            <a:spLocks noGrp="1" noRot="1" noChangeAspect="1" noChangeArrowheads="1" noTextEdit="1"/>
          </p:cNvSpPr>
          <p:nvPr>
            <p:ph type="sldImg"/>
          </p:nvPr>
        </p:nvSpPr>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882FF21-5D51-4DEB-B08E-3140533DA47B}" type="slidenum">
              <a:rPr lang="en-GB" altLang="en-US" smtClean="0">
                <a:solidFill>
                  <a:srgbClr val="000000"/>
                </a:solidFill>
              </a:rPr>
              <a:pPr>
                <a:spcBef>
                  <a:spcPct val="0"/>
                </a:spcBef>
              </a:pPr>
              <a:t>11</a:t>
            </a:fld>
            <a:endParaRPr lang="en-GB" altLang="en-US" smtClean="0">
              <a:solidFill>
                <a:srgbClr val="000000"/>
              </a:solidFill>
            </a:endParaRPr>
          </a:p>
        </p:txBody>
      </p:sp>
      <p:sp>
        <p:nvSpPr>
          <p:cNvPr id="26627" name="Rectangle 2"/>
          <p:cNvSpPr>
            <a:spLocks noGrp="1" noRot="1" noChangeAspect="1" noChangeArrowheads="1" noTextEdit="1"/>
          </p:cNvSpPr>
          <p:nvPr>
            <p:ph type="sldImg"/>
          </p:nvPr>
        </p:nvSpPr>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DA8858-1CF9-44EF-95D1-D041CE9A40AA}" type="slidenum">
              <a:rPr lang="en-GB" altLang="en-US" smtClean="0"/>
              <a:pPr>
                <a:spcBef>
                  <a:spcPct val="0"/>
                </a:spcBef>
              </a:pPr>
              <a:t>12</a:t>
            </a:fld>
            <a:endParaRPr lang="en-GB" altLang="en-US" smtClean="0"/>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8B560A-BEAC-4283-BA72-462A12258657}" type="slidenum">
              <a:rPr lang="en-GB" altLang="en-US" smtClean="0"/>
              <a:pPr>
                <a:spcBef>
                  <a:spcPct val="0"/>
                </a:spcBef>
              </a:pPr>
              <a:t>13</a:t>
            </a:fld>
            <a:endParaRPr lang="en-GB" altLang="en-US" smtClean="0"/>
          </a:p>
        </p:txBody>
      </p:sp>
      <p:sp>
        <p:nvSpPr>
          <p:cNvPr id="16387" name="Rectangle 2"/>
          <p:cNvSpPr>
            <a:spLocks noGrp="1" noRot="1" noChangeAspect="1" noChangeArrowheads="1" noTextEdit="1"/>
          </p:cNvSpPr>
          <p:nvPr>
            <p:ph type="sldImg"/>
          </p:nvPr>
        </p:nvSpPr>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pPr>
                <a:spcBef>
                  <a:spcPct val="0"/>
                </a:spcBef>
              </a:pPr>
              <a:t>14</a:t>
            </a:fld>
            <a:endParaRPr lang="en-GB" altLang="en-US" smtClean="0"/>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FBDD5D-4713-4AB2-9D9D-25D516870D1F}" type="slidenum">
              <a:rPr lang="en-GB" altLang="en-US" smtClean="0"/>
              <a:pPr>
                <a:spcBef>
                  <a:spcPct val="0"/>
                </a:spcBef>
              </a:pPr>
              <a:t>15</a:t>
            </a:fld>
            <a:endParaRPr lang="en-GB" altLang="en-US" smtClean="0"/>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7BB7CAF-229E-4BCF-B3A8-427AB7847401}" type="slidenum">
              <a:rPr lang="en-GB" altLang="en-US" smtClean="0">
                <a:solidFill>
                  <a:srgbClr val="000000"/>
                </a:solidFill>
              </a:rPr>
              <a:pPr>
                <a:spcBef>
                  <a:spcPct val="0"/>
                </a:spcBef>
              </a:pPr>
              <a:t>16</a:t>
            </a:fld>
            <a:endParaRPr lang="en-GB" altLang="en-US" smtClean="0">
              <a:solidFill>
                <a:srgbClr val="000000"/>
              </a:solidFill>
            </a:endParaRPr>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D742F48-475A-43AC-8DC5-35C82BF47AEA}" type="slidenum">
              <a:rPr lang="en-GB" altLang="en-US" smtClean="0">
                <a:solidFill>
                  <a:srgbClr val="000000"/>
                </a:solidFill>
              </a:rPr>
              <a:pPr>
                <a:spcBef>
                  <a:spcPct val="0"/>
                </a:spcBef>
              </a:pPr>
              <a:t>17</a:t>
            </a:fld>
            <a:endParaRPr lang="en-GB" altLang="en-US" smtClean="0">
              <a:solidFill>
                <a:srgbClr val="000000"/>
              </a:solidFill>
            </a:endParaRPr>
          </a:p>
        </p:txBody>
      </p:sp>
      <p:sp>
        <p:nvSpPr>
          <p:cNvPr id="20483" name="Rectangle 2"/>
          <p:cNvSpPr>
            <a:spLocks noGrp="1" noRot="1" noChangeAspect="1" noChangeArrowheads="1" noTextEdit="1"/>
          </p:cNvSpPr>
          <p:nvPr>
            <p:ph type="sldImg"/>
          </p:nvPr>
        </p:nvSpPr>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18</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19</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pPr>
                <a:spcBef>
                  <a:spcPct val="0"/>
                </a:spcBef>
              </a:pPr>
              <a:t>2</a:t>
            </a:fld>
            <a:endParaRPr lang="en-GB" altLang="en-US" smtClean="0"/>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20</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21</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22</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23</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24EAFB-18D1-492B-8C14-0DDA690EFFB9}" type="slidenum">
              <a:rPr lang="en-GB" altLang="en-US" smtClean="0">
                <a:solidFill>
                  <a:srgbClr val="000000"/>
                </a:solidFill>
              </a:rPr>
              <a:pPr>
                <a:spcBef>
                  <a:spcPct val="0"/>
                </a:spcBef>
              </a:pPr>
              <a:t>24</a:t>
            </a:fld>
            <a:endParaRPr lang="en-GB" altLang="en-US" smtClean="0">
              <a:solidFill>
                <a:srgbClr val="000000"/>
              </a:solidFill>
            </a:endParaRPr>
          </a:p>
        </p:txBody>
      </p:sp>
      <p:sp>
        <p:nvSpPr>
          <p:cNvPr id="25603" name="Rectangle 2"/>
          <p:cNvSpPr>
            <a:spLocks noGrp="1" noRot="1" noChangeAspect="1" noChangeArrowheads="1" noTextEdit="1"/>
          </p:cNvSpPr>
          <p:nvPr>
            <p:ph type="sldImg"/>
          </p:nvPr>
        </p:nvSpPr>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882FF21-5D51-4DEB-B08E-3140533DA47B}" type="slidenum">
              <a:rPr lang="en-GB" altLang="en-US" smtClean="0">
                <a:solidFill>
                  <a:srgbClr val="000000"/>
                </a:solidFill>
              </a:rPr>
              <a:pPr>
                <a:spcBef>
                  <a:spcPct val="0"/>
                </a:spcBef>
              </a:pPr>
              <a:t>25</a:t>
            </a:fld>
            <a:endParaRPr lang="en-GB" altLang="en-US" smtClean="0">
              <a:solidFill>
                <a:srgbClr val="000000"/>
              </a:solidFill>
            </a:endParaRPr>
          </a:p>
        </p:txBody>
      </p:sp>
      <p:sp>
        <p:nvSpPr>
          <p:cNvPr id="26627" name="Rectangle 2"/>
          <p:cNvSpPr>
            <a:spLocks noGrp="1" noRot="1" noChangeAspect="1" noChangeArrowheads="1" noTextEdit="1"/>
          </p:cNvSpPr>
          <p:nvPr>
            <p:ph type="sldImg"/>
          </p:nvPr>
        </p:nvSpPr>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DA8858-1CF9-44EF-95D1-D041CE9A40AA}" type="slidenum">
              <a:rPr lang="en-GB" altLang="en-US" smtClean="0"/>
              <a:pPr>
                <a:spcBef>
                  <a:spcPct val="0"/>
                </a:spcBef>
              </a:pPr>
              <a:t>26</a:t>
            </a:fld>
            <a:endParaRPr lang="en-GB" altLang="en-US" smtClean="0"/>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FBDD5D-4713-4AB2-9D9D-25D516870D1F}" type="slidenum">
              <a:rPr lang="en-GB" altLang="en-US" smtClean="0"/>
              <a:pPr>
                <a:spcBef>
                  <a:spcPct val="0"/>
                </a:spcBef>
              </a:pPr>
              <a:t>3</a:t>
            </a:fld>
            <a:endParaRPr lang="en-GB" altLang="en-US" smtClean="0"/>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7BB7CAF-229E-4BCF-B3A8-427AB7847401}" type="slidenum">
              <a:rPr lang="en-GB" altLang="en-US" smtClean="0">
                <a:solidFill>
                  <a:srgbClr val="000000"/>
                </a:solidFill>
              </a:rPr>
              <a:pPr>
                <a:spcBef>
                  <a:spcPct val="0"/>
                </a:spcBef>
              </a:pPr>
              <a:t>4</a:t>
            </a:fld>
            <a:endParaRPr lang="en-GB" altLang="en-US" smtClean="0">
              <a:solidFill>
                <a:srgbClr val="000000"/>
              </a:solidFill>
            </a:endParaRPr>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5</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6</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7</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8</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A963F-7CFB-48F4-865A-7144975F41EA}" type="slidenum">
              <a:rPr lang="en-GB" altLang="en-US" smtClean="0"/>
              <a:pPr>
                <a:spcBef>
                  <a:spcPct val="0"/>
                </a:spcBef>
              </a:pPr>
              <a:t>9</a:t>
            </a:fld>
            <a:endParaRPr lang="en-GB" altLang="en-US" smtClean="0"/>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A08BDF1-9D91-4E9D-A985-AB887679A1A4}"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074D0954-41DC-4048-AD49-8681FC5FEB85}"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87D981B3-F320-46FA-959C-EC02D7CB87D8}"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556CADB-A8A0-447A-A8CA-2A8936B2847A}" type="slidenum">
              <a:rPr lang="en-GB" altLang="en-US"/>
              <a:pPr>
                <a:defRPr/>
              </a:pPr>
              <a:t>‹#›</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12F774A-B9B1-4BA2-A922-28BA0E80AA27}" type="slidenum">
              <a:rPr lang="en-GB" altLang="en-US"/>
              <a:pPr>
                <a:defRPr/>
              </a:pPr>
              <a:t>‹#›</a:t>
            </a:fld>
            <a:endParaRPr lang="en-GB"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17EB40D9-DAD9-492D-9605-94E1896329DD}" type="slidenum">
              <a:rPr lang="en-GB" altLang="en-US"/>
              <a:pPr>
                <a:defRPr/>
              </a:pPr>
              <a:t>‹#›</a:t>
            </a:fld>
            <a:endParaRPr lang="en-GB"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3804F0F0-431C-4B83-9D5B-1162F885CB01}" type="slidenum">
              <a:rPr lang="en-GB" altLang="en-US"/>
              <a:pPr>
                <a:defRPr/>
              </a:pPr>
              <a:t>‹#›</a:t>
            </a:fld>
            <a:endParaRPr lang="en-GB"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82436063-61EA-44BC-A57D-52B47166AD92}" type="slidenum">
              <a:rPr lang="en-GB" altLang="en-US"/>
              <a:pPr>
                <a:defRPr/>
              </a:pPr>
              <a:t>‹#›</a:t>
            </a:fld>
            <a:endParaRPr lang="en-GB"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307B6D39-CA73-447B-BEF9-564314A92C0E}" type="slidenum">
              <a:rPr lang="en-GB" altLang="en-US"/>
              <a:pPr>
                <a:defRPr/>
              </a:pPr>
              <a:t>‹#›</a:t>
            </a:fld>
            <a:endParaRPr lang="en-GB"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3C45E1C2-7C65-4F6E-929A-D6B2373028D8}" type="slidenum">
              <a:rPr lang="en-GB" altLang="en-US"/>
              <a:pPr>
                <a:defRPr/>
              </a:pPr>
              <a:t>‹#›</a:t>
            </a:fld>
            <a:endParaRPr lang="en-GB"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9FB17545-909C-4563-B31A-72B464258A97}"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5DAA0C07-FBAB-45EA-9EA0-0F846D884E94}" type="slidenum">
              <a:rPr lang="en-GB" altLang="en-US"/>
              <a:pPr>
                <a:defRPr/>
              </a:pPr>
              <a:t>‹#›</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BF31FDD7-C7F8-42C2-A9F5-92B491B55EEF}" type="slidenum">
              <a:rPr lang="en-GB" altLang="en-US"/>
              <a:pPr>
                <a:defRPr/>
              </a:pPr>
              <a:t>‹#›</a:t>
            </a:fld>
            <a:endParaRPr lang="en-GB"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12E41CF5-4D7D-4029-A2C5-74975157CFBA}" type="slidenum">
              <a:rPr lang="en-GB" altLang="en-US"/>
              <a:pPr>
                <a:defRPr/>
              </a:pPr>
              <a:t>‹#›</a:t>
            </a:fld>
            <a:endParaRPr lang="en-GB"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CBB1A726-03D4-4D67-AE66-C9A616168D78}"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DB842D02-3FAE-4A94-B744-96C0B9096095}"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E3672DF-3394-4394-872F-F7B9D8F0B6BD}"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2A2C1DFD-8525-4B64-A219-C894CA097007}"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1B712F23-2806-4EF2-802D-8768E9DA9CC0}"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87158C17-ACF6-4ED4-9A33-6E121EB48A0E}"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6B167FF1-7836-416C-83DA-F5E58369D55D}"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E90225B-4AA4-4B8F-984C-A32A5D582A94}"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panose="020B0604020202020204" pitchFamily="34" charset="0"/>
                <a:cs typeface="Arial" panose="020B0604020202020204" pitchFamily="34" charset="0"/>
              </a:defRPr>
            </a:lvl1pPr>
          </a:lstStyle>
          <a:p>
            <a:pPr>
              <a:defRPr/>
            </a:pPr>
            <a:endParaRPr lang="en-GB"/>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GB"/>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BB6A2C6E-5D53-48DC-9A64-03C28344244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0660"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panose="020B0604020202020204" pitchFamily="34" charset="0"/>
                <a:cs typeface="Arial" panose="020B0604020202020204" pitchFamily="34" charset="0"/>
              </a:defRPr>
            </a:lvl1pPr>
          </a:lstStyle>
          <a:p>
            <a:pPr>
              <a:defRPr/>
            </a:pPr>
            <a:endParaRPr lang="en-GB"/>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GB"/>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D43933FF-08AE-4302-8716-1086D0EB921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827088" y="1268413"/>
            <a:ext cx="7921625" cy="584200"/>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sz="3200" b="1" dirty="0" smtClean="0">
                <a:latin typeface="+mj-lt"/>
              </a:rPr>
              <a:t>UOG Journal Club:  2016</a:t>
            </a:r>
            <a:r>
              <a:rPr lang="zh-CN" altLang="en-US" sz="3200" b="1" dirty="0" smtClean="0">
                <a:latin typeface="+mj-lt"/>
              </a:rPr>
              <a:t>年</a:t>
            </a:r>
            <a:r>
              <a:rPr lang="en-GB" sz="3200" b="1" dirty="0" smtClean="0">
                <a:latin typeface="+mj-lt"/>
              </a:rPr>
              <a:t>11</a:t>
            </a:r>
            <a:r>
              <a:rPr lang="zh-CN" altLang="en-US" sz="3200" b="1" dirty="0" smtClean="0">
                <a:latin typeface="+mj-lt"/>
              </a:rPr>
              <a:t>月</a:t>
            </a:r>
            <a:endParaRPr lang="en-GB" sz="3200" b="1" dirty="0" smtClean="0">
              <a:latin typeface="+mj-lt"/>
            </a:endParaRPr>
          </a:p>
        </p:txBody>
      </p:sp>
      <p:pic>
        <p:nvPicPr>
          <p:cNvPr id="3076"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4293096"/>
            <a:ext cx="2476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195640" y="1988840"/>
            <a:ext cx="8640762" cy="160043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zh-CN" altLang="en-US" sz="2000" b="1" dirty="0" smtClean="0">
                <a:latin typeface="+mj-lt"/>
                <a:sym typeface="+mn-ea"/>
              </a:rPr>
              <a:t>宫内死胎后宫内保留及验尸时间间隔对体质量的影响：验尸后分析胎儿生长受限的启示</a:t>
            </a:r>
            <a:endParaRPr lang="en-US" sz="2000" b="1" dirty="0" smtClean="0">
              <a:latin typeface="+mj-lt"/>
            </a:endParaRPr>
          </a:p>
          <a:p>
            <a:pPr algn="ctr" eaLnBrk="1" hangingPunct="1">
              <a:defRPr/>
            </a:pPr>
            <a:endParaRPr lang="en-US" sz="2000" b="1" dirty="0" smtClean="0">
              <a:latin typeface="+mj-lt"/>
            </a:endParaRPr>
          </a:p>
          <a:p>
            <a:pPr algn="ctr" eaLnBrk="1" hangingPunct="1">
              <a:defRPr/>
            </a:pPr>
            <a:r>
              <a:rPr lang="en-US" sz="2000" dirty="0" smtClean="0">
                <a:latin typeface="+mj-lt"/>
              </a:rPr>
              <a:t>J Man, JC Hutchinson, M Ashworth, AE Heazell, S Levine and NJ Sebire </a:t>
            </a:r>
            <a:r>
              <a:rPr lang="en-US" dirty="0" smtClean="0">
                <a:latin typeface="+mj-lt"/>
              </a:rPr>
              <a:t>Volume 47, Issue 11; Date: November, pages 574–578</a:t>
            </a:r>
          </a:p>
        </p:txBody>
      </p:sp>
      <p:sp>
        <p:nvSpPr>
          <p:cNvPr id="3078" name="TextBox 2"/>
          <p:cNvSpPr txBox="1">
            <a:spLocks noChangeArrowheads="1"/>
          </p:cNvSpPr>
          <p:nvPr/>
        </p:nvSpPr>
        <p:spPr bwMode="auto">
          <a:xfrm>
            <a:off x="2915567" y="4964683"/>
            <a:ext cx="6048921" cy="61555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sz="1700" dirty="0" smtClean="0">
                <a:latin typeface="+mj-lt"/>
              </a:rPr>
              <a:t>Journal Club slides prepared by Dr </a:t>
            </a:r>
            <a:r>
              <a:rPr lang="en-GB" sz="1700" dirty="0" err="1" smtClean="0">
                <a:latin typeface="+mj-lt"/>
              </a:rPr>
              <a:t>Maddalena</a:t>
            </a:r>
            <a:r>
              <a:rPr lang="en-GB" sz="1700" dirty="0" smtClean="0">
                <a:latin typeface="+mj-lt"/>
              </a:rPr>
              <a:t> Morlando</a:t>
            </a:r>
          </a:p>
          <a:p>
            <a:pPr algn="ctr" eaLnBrk="1" hangingPunct="1">
              <a:defRPr/>
            </a:pPr>
            <a:r>
              <a:rPr lang="en-GB" sz="1700" dirty="0" smtClean="0">
                <a:latin typeface="+mj-lt"/>
              </a:rPr>
              <a:t>(UOG Editor for Trainees)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p:nvPr/>
        </p:nvGrpSpPr>
        <p:grpSpPr bwMode="auto">
          <a:xfrm>
            <a:off x="0" y="-15875"/>
            <a:ext cx="9144000" cy="923925"/>
            <a:chOff x="0" y="3755"/>
            <a:chExt cx="5760" cy="582"/>
          </a:xfrm>
        </p:grpSpPr>
        <p:pic>
          <p:nvPicPr>
            <p:cNvPr id="12294"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Rectangle 7"/>
          <p:cNvSpPr>
            <a:spLocks noChangeArrowheads="1"/>
          </p:cNvSpPr>
          <p:nvPr/>
        </p:nvSpPr>
        <p:spPr bwMode="auto">
          <a:xfrm>
            <a:off x="4042849" y="1916832"/>
            <a:ext cx="10583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CN" altLang="en-US" sz="2400" b="1" dirty="0" smtClean="0">
                <a:solidFill>
                  <a:srgbClr val="000000"/>
                </a:solidFill>
                <a:sym typeface="+mn-ea"/>
              </a:rPr>
              <a:t>结   论</a:t>
            </a:r>
            <a:endParaRPr lang="en-GB" altLang="en-US" sz="2400" b="1" dirty="0">
              <a:solidFill>
                <a:srgbClr val="000000"/>
              </a:solidFill>
            </a:endParaRPr>
          </a:p>
          <a:p>
            <a:pPr algn="ctr">
              <a:spcBef>
                <a:spcPct val="0"/>
              </a:spcBef>
              <a:buFontTx/>
              <a:buNone/>
            </a:pPr>
            <a:endParaRPr lang="en-GB" altLang="en-US" sz="2400" b="1" dirty="0">
              <a:solidFill>
                <a:srgbClr val="000000"/>
              </a:solidFill>
            </a:endParaRPr>
          </a:p>
        </p:txBody>
      </p:sp>
      <p:sp>
        <p:nvSpPr>
          <p:cNvPr id="2" name="Rettangolo 1"/>
          <p:cNvSpPr/>
          <p:nvPr/>
        </p:nvSpPr>
        <p:spPr>
          <a:xfrm>
            <a:off x="179512" y="2616060"/>
            <a:ext cx="8640960" cy="3083921"/>
          </a:xfrm>
          <a:prstGeom prst="rect">
            <a:avLst/>
          </a:prstGeom>
        </p:spPr>
        <p:txBody>
          <a:bodyPr wrap="square">
            <a:spAutoFit/>
          </a:bodyPr>
          <a:lstStyle/>
          <a:p>
            <a:pPr marL="342900" indent="-342900" algn="just">
              <a:lnSpc>
                <a:spcPct val="90000"/>
              </a:lnSpc>
              <a:buFont typeface="Arial" panose="020B0604020202020204"/>
              <a:buChar char="•"/>
            </a:pPr>
            <a:r>
              <a:rPr lang="zh-CN" altLang="en-US" dirty="0" smtClean="0">
                <a:sym typeface="+mn-ea"/>
              </a:rPr>
              <a:t>根据胎儿标准体重量表提供的胎儿体重，</a:t>
            </a:r>
            <a:r>
              <a:rPr lang="en-US" altLang="zh-CN" dirty="0" smtClean="0">
                <a:sym typeface="+mn-ea"/>
              </a:rPr>
              <a:t>36%</a:t>
            </a:r>
            <a:r>
              <a:rPr lang="zh-CN" altLang="en-US" dirty="0" smtClean="0">
                <a:sym typeface="+mn-ea"/>
              </a:rPr>
              <a:t>妊娠期大于</a:t>
            </a:r>
            <a:r>
              <a:rPr lang="en-US" altLang="zh-CN" dirty="0" smtClean="0">
                <a:sym typeface="+mn-ea"/>
              </a:rPr>
              <a:t>24</a:t>
            </a:r>
            <a:r>
              <a:rPr lang="zh-CN" altLang="en-US" dirty="0" smtClean="0">
                <a:sym typeface="+mn-ea"/>
              </a:rPr>
              <a:t>周的死胎可归类为小于胎龄儿。</a:t>
            </a:r>
            <a:endParaRPr lang="en-GB" dirty="0" smtClean="0"/>
          </a:p>
          <a:p>
            <a:pPr marL="342900" indent="-342900" algn="just">
              <a:lnSpc>
                <a:spcPct val="90000"/>
              </a:lnSpc>
              <a:buFont typeface="Arial" panose="020B0604020202020204"/>
              <a:buChar char="•"/>
            </a:pPr>
            <a:endParaRPr lang="en-GB" dirty="0" smtClean="0"/>
          </a:p>
          <a:p>
            <a:pPr marL="342900" indent="-342900" algn="just">
              <a:lnSpc>
                <a:spcPct val="90000"/>
              </a:lnSpc>
              <a:buFont typeface="Arial" panose="020B0604020202020204"/>
              <a:buChar char="•"/>
            </a:pPr>
            <a:r>
              <a:rPr lang="zh-CN" altLang="en-US" dirty="0" smtClean="0">
                <a:sym typeface="+mn-ea"/>
              </a:rPr>
              <a:t>由于胎儿在宫内浸软，随着</a:t>
            </a:r>
            <a:r>
              <a:rPr lang="en-US" altLang="zh-CN" dirty="0" smtClean="0">
                <a:sym typeface="+mn-ea"/>
              </a:rPr>
              <a:t>IUI</a:t>
            </a:r>
            <a:r>
              <a:rPr lang="zh-CN" altLang="en-US" dirty="0" smtClean="0">
                <a:sym typeface="+mn-ea"/>
              </a:rPr>
              <a:t>时间增长，胎儿宫内体质量丢失增长。</a:t>
            </a:r>
            <a:r>
              <a:rPr lang="en-US" altLang="zh-CN" dirty="0" smtClean="0">
                <a:sym typeface="+mn-ea"/>
              </a:rPr>
              <a:t>IUI</a:t>
            </a:r>
            <a:r>
              <a:rPr lang="zh-CN" altLang="en-US" dirty="0" smtClean="0">
                <a:sym typeface="+mn-ea"/>
              </a:rPr>
              <a:t>为</a:t>
            </a:r>
            <a:r>
              <a:rPr lang="en-US" altLang="zh-CN" dirty="0" smtClean="0">
                <a:sym typeface="+mn-ea"/>
              </a:rPr>
              <a:t>3-4</a:t>
            </a:r>
            <a:r>
              <a:rPr lang="zh-CN" altLang="en-US" dirty="0" smtClean="0">
                <a:sym typeface="+mn-ea"/>
              </a:rPr>
              <a:t>天时，胎儿体重可出现人为降低约</a:t>
            </a:r>
            <a:r>
              <a:rPr lang="en-US" altLang="zh-CN" dirty="0" smtClean="0">
                <a:sym typeface="+mn-ea"/>
              </a:rPr>
              <a:t>0.8SD</a:t>
            </a:r>
            <a:r>
              <a:rPr lang="zh-CN" altLang="en-US" dirty="0" smtClean="0">
                <a:sym typeface="+mn-ea"/>
              </a:rPr>
              <a:t>。</a:t>
            </a:r>
            <a:endParaRPr lang="en-GB" dirty="0" smtClean="0"/>
          </a:p>
          <a:p>
            <a:pPr marL="342900" indent="-342900" algn="just">
              <a:lnSpc>
                <a:spcPct val="90000"/>
              </a:lnSpc>
              <a:buFont typeface="Arial" panose="020B0604020202020204"/>
              <a:buChar char="•"/>
            </a:pPr>
            <a:endParaRPr lang="en-GB" dirty="0" smtClean="0"/>
          </a:p>
          <a:p>
            <a:pPr marL="342900" indent="-342900" algn="just">
              <a:lnSpc>
                <a:spcPct val="90000"/>
              </a:lnSpc>
              <a:buFont typeface="Arial" panose="020B0604020202020204"/>
              <a:buChar char="•"/>
            </a:pPr>
            <a:r>
              <a:rPr lang="zh-CN" altLang="en-US" dirty="0" smtClean="0">
                <a:sym typeface="+mn-ea"/>
              </a:rPr>
              <a:t>在分娩至验尸期间，胎儿也可出现体重丢失，即使在冷冻条件下。</a:t>
            </a:r>
            <a:r>
              <a:rPr lang="en-US" altLang="zh-CN" dirty="0" smtClean="0">
                <a:sym typeface="+mn-ea"/>
              </a:rPr>
              <a:t>PMI</a:t>
            </a:r>
            <a:r>
              <a:rPr lang="zh-CN" altLang="en-US" dirty="0" smtClean="0">
                <a:sym typeface="+mn-ea"/>
              </a:rPr>
              <a:t>达到</a:t>
            </a:r>
            <a:r>
              <a:rPr lang="en-US" altLang="zh-CN" dirty="0" smtClean="0">
                <a:sym typeface="+mn-ea"/>
              </a:rPr>
              <a:t>7</a:t>
            </a:r>
            <a:r>
              <a:rPr lang="zh-CN" altLang="en-US" dirty="0" smtClean="0">
                <a:sym typeface="+mn-ea"/>
              </a:rPr>
              <a:t>天时可出现</a:t>
            </a:r>
            <a:r>
              <a:rPr lang="en-US" altLang="zh-CN" dirty="0" smtClean="0">
                <a:sym typeface="+mn-ea"/>
              </a:rPr>
              <a:t>12%</a:t>
            </a:r>
            <a:r>
              <a:rPr lang="zh-CN" altLang="en-US" dirty="0" smtClean="0">
                <a:sym typeface="+mn-ea"/>
              </a:rPr>
              <a:t>的体质量丢失。</a:t>
            </a:r>
            <a:endParaRPr lang="en-GB" dirty="0" smtClean="0"/>
          </a:p>
          <a:p>
            <a:pPr marL="342900" indent="-342900" algn="just">
              <a:lnSpc>
                <a:spcPct val="90000"/>
              </a:lnSpc>
              <a:buFont typeface="Arial" panose="020B0604020202020204"/>
              <a:buChar char="•"/>
            </a:pPr>
            <a:endParaRPr lang="en-GB" dirty="0"/>
          </a:p>
          <a:p>
            <a:pPr marL="342900" indent="-342900" algn="just">
              <a:lnSpc>
                <a:spcPct val="90000"/>
              </a:lnSpc>
              <a:buFont typeface="Arial" panose="020B0604020202020204"/>
              <a:buChar char="•"/>
            </a:pPr>
            <a:r>
              <a:rPr lang="zh-CN" altLang="en-US" dirty="0" smtClean="0">
                <a:sym typeface="+mn-ea"/>
              </a:rPr>
              <a:t>因此，应用未校准的胎儿体重进行评估，可错误过估小于胎龄儿的比例，病理性胎儿生长受限及死胎中小于胎龄儿的比例可能约为</a:t>
            </a:r>
            <a:r>
              <a:rPr lang="en-US" altLang="zh-CN" dirty="0" smtClean="0">
                <a:sym typeface="+mn-ea"/>
              </a:rPr>
              <a:t>20%</a:t>
            </a:r>
            <a:r>
              <a:rPr lang="zh-CN" altLang="en-US" dirty="0" smtClean="0">
                <a:sym typeface="+mn-ea"/>
              </a:rPr>
              <a:t>而不是</a:t>
            </a:r>
            <a:r>
              <a:rPr lang="en-US" altLang="zh-CN" dirty="0" smtClean="0">
                <a:sym typeface="+mn-ea"/>
              </a:rPr>
              <a:t>35%</a:t>
            </a:r>
            <a:r>
              <a:rPr lang="zh-CN" altLang="en-US" dirty="0" smtClean="0">
                <a:sym typeface="+mn-ea"/>
              </a:rPr>
              <a:t>。</a:t>
            </a:r>
            <a:endParaRPr lang="en-GB" dirty="0"/>
          </a:p>
          <a:p>
            <a:pPr marL="342900" indent="-342900" algn="just">
              <a:lnSpc>
                <a:spcPct val="90000"/>
              </a:lnSpc>
              <a:buFont typeface="Arial" panose="020B0604020202020204"/>
              <a:buChar char="•"/>
            </a:pPr>
            <a:endParaRPr lang="en-GB" dirty="0"/>
          </a:p>
        </p:txBody>
      </p:sp>
      <p:sp>
        <p:nvSpPr>
          <p:cNvPr id="8"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p:nvPr/>
        </p:nvGrpSpPr>
        <p:grpSpPr bwMode="auto">
          <a:xfrm>
            <a:off x="0" y="-15875"/>
            <a:ext cx="9144000" cy="923925"/>
            <a:chOff x="0" y="3755"/>
            <a:chExt cx="5760" cy="582"/>
          </a:xfrm>
        </p:grpSpPr>
        <p:pic>
          <p:nvPicPr>
            <p:cNvPr id="13320"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Text Box 27"/>
          <p:cNvSpPr txBox="1">
            <a:spLocks noChangeArrowheads="1"/>
          </p:cNvSpPr>
          <p:nvPr/>
        </p:nvSpPr>
        <p:spPr bwMode="auto">
          <a:xfrm>
            <a:off x="2665090" y="1967203"/>
            <a:ext cx="3407108"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优 势</a:t>
            </a:r>
            <a:endParaRPr lang="en-US" altLang="zh-CN" sz="2400" b="1" dirty="0" smtClean="0">
              <a:sym typeface="+mn-ea"/>
            </a:endParaRPr>
          </a:p>
        </p:txBody>
      </p:sp>
      <p:sp>
        <p:nvSpPr>
          <p:cNvPr id="10" name="Rettangolo 9"/>
          <p:cNvSpPr/>
          <p:nvPr/>
        </p:nvSpPr>
        <p:spPr>
          <a:xfrm>
            <a:off x="251520" y="2701369"/>
            <a:ext cx="8784976" cy="1169551"/>
          </a:xfrm>
          <a:prstGeom prst="rect">
            <a:avLst/>
          </a:prstGeom>
        </p:spPr>
        <p:txBody>
          <a:bodyPr wrap="square">
            <a:spAutoFit/>
          </a:bodyPr>
          <a:lstStyle/>
          <a:p>
            <a:pPr algn="just" eaLnBrk="1" fontAlgn="auto" hangingPunct="1">
              <a:spcBef>
                <a:spcPct val="50000"/>
              </a:spcBef>
              <a:spcAft>
                <a:spcPts val="0"/>
              </a:spcAft>
              <a:defRPr/>
            </a:pPr>
            <a:r>
              <a:rPr lang="zh-CN" altLang="en-US" sz="2000" kern="0" spc="-10" dirty="0" smtClean="0">
                <a:solidFill>
                  <a:sysClr val="windowText" lastClr="000000"/>
                </a:solidFill>
                <a:latin typeface="Arial" panose="020B0604020202020204"/>
                <a:sym typeface="+mn-ea"/>
              </a:rPr>
              <a:t>这是首个量化研究死胎浸软影响的研究，并且成为提供死胎验尸细节的最大数据库</a:t>
            </a:r>
            <a:endParaRPr lang="en-GB" sz="2000" kern="0" spc="-10" dirty="0">
              <a:solidFill>
                <a:sysClr val="windowText" lastClr="000000"/>
              </a:solidFill>
              <a:latin typeface="Arial" panose="020B0604020202020204"/>
            </a:endParaRPr>
          </a:p>
          <a:p>
            <a:pPr algn="just" eaLnBrk="1" fontAlgn="auto" hangingPunct="1">
              <a:spcBef>
                <a:spcPct val="50000"/>
              </a:spcBef>
              <a:spcAft>
                <a:spcPts val="0"/>
              </a:spcAft>
              <a:defRPr/>
            </a:pPr>
            <a:endParaRPr lang="en-GB" sz="2000" kern="0" spc="-10" dirty="0">
              <a:solidFill>
                <a:sysClr val="windowText" lastClr="000000"/>
              </a:solidFill>
              <a:latin typeface="Arial" panose="020B0604020202020204"/>
            </a:endParaRPr>
          </a:p>
        </p:txBody>
      </p:sp>
      <p:sp>
        <p:nvSpPr>
          <p:cNvPr id="12" name="Rettangolo 11"/>
          <p:cNvSpPr/>
          <p:nvPr/>
        </p:nvSpPr>
        <p:spPr>
          <a:xfrm>
            <a:off x="179512" y="4933617"/>
            <a:ext cx="8784976" cy="1169551"/>
          </a:xfrm>
          <a:prstGeom prst="rect">
            <a:avLst/>
          </a:prstGeom>
        </p:spPr>
        <p:txBody>
          <a:bodyPr wrap="square">
            <a:spAutoFit/>
          </a:bodyPr>
          <a:lstStyle/>
          <a:p>
            <a:pPr algn="just" eaLnBrk="1" fontAlgn="auto" hangingPunct="1">
              <a:spcBef>
                <a:spcPct val="50000"/>
              </a:spcBef>
              <a:spcAft>
                <a:spcPts val="0"/>
              </a:spcAft>
              <a:defRPr/>
            </a:pPr>
            <a:r>
              <a:rPr lang="zh-CN" altLang="en-US" sz="2000" kern="0" spc="-10" dirty="0" smtClean="0">
                <a:solidFill>
                  <a:sysClr val="windowText" lastClr="000000"/>
                </a:solidFill>
                <a:latin typeface="Arial" panose="020B0604020202020204"/>
                <a:sym typeface="+mn-ea"/>
              </a:rPr>
              <a:t>本研究为回顾性研究，是死胎研究的必然性，由于死胎的罕见性行大规模的前瞻性研究是不合适的。</a:t>
            </a:r>
            <a:endParaRPr lang="en-GB" sz="2000" kern="0" spc="-10" dirty="0">
              <a:solidFill>
                <a:sysClr val="windowText" lastClr="000000"/>
              </a:solidFill>
              <a:latin typeface="Arial" panose="020B0604020202020204"/>
            </a:endParaRPr>
          </a:p>
          <a:p>
            <a:pPr algn="just" eaLnBrk="1" fontAlgn="auto" hangingPunct="1">
              <a:spcBef>
                <a:spcPct val="50000"/>
              </a:spcBef>
              <a:spcAft>
                <a:spcPts val="0"/>
              </a:spcAft>
              <a:defRPr/>
            </a:pPr>
            <a:endParaRPr lang="en-GB" sz="2000" kern="0" spc="-10" dirty="0">
              <a:solidFill>
                <a:sysClr val="windowText" lastClr="000000"/>
              </a:solidFill>
              <a:latin typeface="Arial" panose="020B0604020202020204"/>
            </a:endParaRPr>
          </a:p>
        </p:txBody>
      </p:sp>
      <p:sp>
        <p:nvSpPr>
          <p:cNvPr id="13"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
        <p:nvSpPr>
          <p:cNvPr id="11" name="Text Box 27"/>
          <p:cNvSpPr txBox="1">
            <a:spLocks noChangeArrowheads="1"/>
          </p:cNvSpPr>
          <p:nvPr/>
        </p:nvSpPr>
        <p:spPr bwMode="auto">
          <a:xfrm>
            <a:off x="2571736" y="4253219"/>
            <a:ext cx="3407108"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局 限</a:t>
            </a:r>
            <a:endParaRPr lang="en-US" altLang="zh-CN" sz="2400" b="1" dirty="0" smtClean="0">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p:nvPr/>
        </p:nvGrpSpPr>
        <p:grpSpPr bwMode="auto">
          <a:xfrm>
            <a:off x="0" y="0"/>
            <a:ext cx="9144000" cy="841375"/>
            <a:chOff x="0" y="3755"/>
            <a:chExt cx="5760" cy="582"/>
          </a:xfrm>
        </p:grpSpPr>
        <p:pic>
          <p:nvPicPr>
            <p:cNvPr id="1434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Rectangle 7"/>
          <p:cNvSpPr>
            <a:spLocks noChangeArrowheads="1"/>
          </p:cNvSpPr>
          <p:nvPr/>
        </p:nvSpPr>
        <p:spPr bwMode="auto">
          <a:xfrm>
            <a:off x="3721804" y="1862138"/>
            <a:ext cx="16273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CN" altLang="en-US" sz="2800" b="1" dirty="0" smtClean="0">
                <a:solidFill>
                  <a:srgbClr val="000000"/>
                </a:solidFill>
                <a:sym typeface="+mn-ea"/>
              </a:rPr>
              <a:t>讨论要点</a:t>
            </a:r>
            <a:endParaRPr lang="en-GB" altLang="en-US" sz="2800" b="1" dirty="0">
              <a:solidFill>
                <a:srgbClr val="000000"/>
              </a:solidFill>
            </a:endParaRPr>
          </a:p>
          <a:p>
            <a:pPr algn="ctr">
              <a:spcBef>
                <a:spcPct val="0"/>
              </a:spcBef>
              <a:buFontTx/>
              <a:buNone/>
            </a:pPr>
            <a:endParaRPr lang="en-GB" altLang="en-US" sz="2800" b="1" dirty="0">
              <a:solidFill>
                <a:srgbClr val="000000"/>
              </a:solidFill>
            </a:endParaRPr>
          </a:p>
        </p:txBody>
      </p:sp>
      <p:sp>
        <p:nvSpPr>
          <p:cNvPr id="7" name="Segnaposto contenuto 2"/>
          <p:cNvSpPr txBox="1"/>
          <p:nvPr/>
        </p:nvSpPr>
        <p:spPr bwMode="auto">
          <a:xfrm>
            <a:off x="179512" y="2700734"/>
            <a:ext cx="8496944" cy="2888506"/>
          </a:xfrm>
          <a:prstGeom prst="rect">
            <a:avLst/>
          </a:prstGeom>
          <a:noFill/>
          <a:ln>
            <a:noFill/>
          </a:ln>
        </p:spPr>
        <p:txBody>
          <a:bodyPr/>
          <a:lstStyle>
            <a:lvl1pPr marL="457200" indent="-457200"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defRPr/>
            </a:pPr>
            <a:r>
              <a:rPr lang="en-US" altLang="en-US" sz="2000" dirty="0" smtClean="0"/>
              <a:t>?</a:t>
            </a:r>
            <a:r>
              <a:rPr lang="zh-CN" altLang="en-US" sz="2000" dirty="0" smtClean="0">
                <a:sym typeface="+mn-ea"/>
              </a:rPr>
              <a:t>我们如何应用验尸计量生物学进行分类无法解释的死胎？</a:t>
            </a:r>
            <a:endParaRPr lang="en-US" altLang="en-US" sz="2000" dirty="0"/>
          </a:p>
          <a:p>
            <a:pPr algn="just">
              <a:defRPr/>
            </a:pPr>
            <a:endParaRPr lang="en-US" altLang="en-US" sz="2000" dirty="0" smtClean="0"/>
          </a:p>
          <a:p>
            <a:pPr algn="just">
              <a:defRPr/>
            </a:pPr>
            <a:r>
              <a:rPr lang="zh-CN" altLang="en-US" sz="2000" dirty="0" smtClean="0">
                <a:sym typeface="+mn-ea"/>
              </a:rPr>
              <a:t>摒弃胎儿体重，我们如何在验尸中客观确认胎儿生长受限？</a:t>
            </a:r>
            <a:endParaRPr lang="en-US" altLang="en-US" sz="2000" dirty="0" smtClean="0"/>
          </a:p>
          <a:p>
            <a:pPr algn="just">
              <a:defRPr/>
            </a:pPr>
            <a:endParaRPr lang="en-US" altLang="en-US" sz="2000" dirty="0"/>
          </a:p>
          <a:p>
            <a:pPr algn="just">
              <a:defRPr/>
            </a:pPr>
            <a:r>
              <a:rPr lang="zh-CN" altLang="en-US" sz="2000" dirty="0" smtClean="0">
                <a:sym typeface="+mn-ea"/>
              </a:rPr>
              <a:t>通过临床及超声表现结合验尸特征是否可行？</a:t>
            </a:r>
            <a:endParaRPr lang="en-US" altLang="en-US" sz="2000" dirty="0" smtClean="0"/>
          </a:p>
          <a:p>
            <a:pPr algn="just">
              <a:defRPr/>
            </a:pPr>
            <a:endParaRPr lang="en-US" altLang="en-US" sz="2000" dirty="0"/>
          </a:p>
        </p:txBody>
      </p:sp>
      <p:sp>
        <p:nvSpPr>
          <p:cNvPr id="9" name="Text Box 5"/>
          <p:cNvSpPr txBox="1">
            <a:spLocks noChangeArrowheads="1"/>
          </p:cNvSpPr>
          <p:nvPr/>
        </p:nvSpPr>
        <p:spPr bwMode="auto">
          <a:xfrm>
            <a:off x="78804" y="983050"/>
            <a:ext cx="9029700" cy="861774"/>
          </a:xfrm>
          <a:prstGeom prst="rect">
            <a:avLst/>
          </a:prstGeom>
          <a:solidFill>
            <a:srgbClr val="ED1B20"/>
          </a:solidFill>
          <a:ln>
            <a:noFill/>
          </a:ln>
        </p:spPr>
        <p:txBody>
          <a:bodyPr>
            <a:spAutoFit/>
          </a:bodyPr>
          <a:lstStyle/>
          <a:p>
            <a:pPr algn="ctr" eaLnBrk="1" fontAlgn="auto" hangingPunct="1">
              <a:spcBef>
                <a:spcPts val="0"/>
              </a:spcBef>
              <a:spcAft>
                <a:spcPts val="0"/>
              </a:spcAft>
              <a:defRPr/>
            </a:pPr>
            <a:r>
              <a:rPr lang="en-US" b="1" kern="0" dirty="0">
                <a:solidFill>
                  <a:srgbClr val="FFFFFF"/>
                </a:solidFill>
                <a:latin typeface="Arial" panose="020B0604020202020204"/>
              </a:rPr>
              <a:t>Prevention of pre-</a:t>
            </a:r>
            <a:r>
              <a:rPr lang="en-US" b="1" kern="0" dirty="0" err="1">
                <a:solidFill>
                  <a:srgbClr val="FFFFFF"/>
                </a:solidFill>
                <a:latin typeface="Arial" panose="020B0604020202020204"/>
              </a:rPr>
              <a:t>eclampsia</a:t>
            </a:r>
            <a:r>
              <a:rPr lang="en-US" b="1" kern="0" dirty="0">
                <a:solidFill>
                  <a:srgbClr val="FFFFFF"/>
                </a:solidFill>
                <a:latin typeface="Arial" panose="020B0604020202020204"/>
              </a:rPr>
              <a:t> by low-molecular-weight</a:t>
            </a:r>
          </a:p>
          <a:p>
            <a:pPr algn="ctr" eaLnBrk="1" fontAlgn="auto" hangingPunct="1">
              <a:spcBef>
                <a:spcPts val="0"/>
              </a:spcBef>
              <a:spcAft>
                <a:spcPts val="0"/>
              </a:spcAft>
              <a:defRPr/>
            </a:pPr>
            <a:r>
              <a:rPr lang="en-US" b="1" kern="0" dirty="0">
                <a:solidFill>
                  <a:srgbClr val="FFFFFF"/>
                </a:solidFill>
                <a:latin typeface="Arial" panose="020B0604020202020204"/>
              </a:rPr>
              <a:t>heparin in addition to aspirin: a meta-analysis</a:t>
            </a:r>
          </a:p>
          <a:p>
            <a:pPr algn="ctr" eaLnBrk="1" fontAlgn="auto" hangingPunct="1">
              <a:spcBef>
                <a:spcPts val="0"/>
              </a:spcBef>
              <a:spcAft>
                <a:spcPts val="0"/>
              </a:spcAft>
              <a:defRPr/>
            </a:pPr>
            <a:r>
              <a:rPr lang="it-IT" sz="1400" i="1" kern="0" dirty="0" err="1" smtClean="0">
                <a:solidFill>
                  <a:srgbClr val="FFFFFF"/>
                </a:solidFill>
                <a:latin typeface="Arial" panose="020B0604020202020204"/>
              </a:rPr>
              <a:t>Roberge</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827088" y="1268413"/>
            <a:ext cx="7921625" cy="584200"/>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sz="3200" b="1" dirty="0" smtClean="0">
                <a:latin typeface="+mj-lt"/>
              </a:rPr>
              <a:t>UOG Journal Club: 2016</a:t>
            </a:r>
            <a:r>
              <a:rPr lang="zh-CN" altLang="en-US" sz="3200" b="1" dirty="0" smtClean="0">
                <a:latin typeface="+mj-lt"/>
              </a:rPr>
              <a:t>年</a:t>
            </a:r>
            <a:r>
              <a:rPr lang="en-US" altLang="zh-CN" sz="3200" b="1" dirty="0" smtClean="0">
                <a:latin typeface="+mj-lt"/>
              </a:rPr>
              <a:t>11</a:t>
            </a:r>
            <a:r>
              <a:rPr lang="zh-CN" altLang="en-US" sz="3200" b="1" dirty="0" smtClean="0">
                <a:latin typeface="+mj-lt"/>
              </a:rPr>
              <a:t>月</a:t>
            </a:r>
            <a:endParaRPr lang="en-GB" sz="3200" b="1" dirty="0" smtClean="0">
              <a:latin typeface="+mj-lt"/>
            </a:endParaRPr>
          </a:p>
        </p:txBody>
      </p:sp>
      <p:sp>
        <p:nvSpPr>
          <p:cNvPr id="3077" name="TextBox 1"/>
          <p:cNvSpPr txBox="1">
            <a:spLocks noChangeArrowheads="1"/>
          </p:cNvSpPr>
          <p:nvPr/>
        </p:nvSpPr>
        <p:spPr bwMode="auto">
          <a:xfrm>
            <a:off x="195640" y="2229832"/>
            <a:ext cx="8640762" cy="132343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zh-CN" altLang="en-US" sz="2000" b="1" dirty="0" smtClean="0">
                <a:latin typeface="+mn-lt"/>
                <a:sym typeface="+mn-ea"/>
              </a:rPr>
              <a:t>在验尸中通过器官重量及比率确认胎儿生长受限：实用性及混杂因素</a:t>
            </a:r>
            <a:endParaRPr lang="en-US" sz="2000" b="1" dirty="0" smtClean="0">
              <a:latin typeface="+mn-lt"/>
            </a:endParaRPr>
          </a:p>
          <a:p>
            <a:pPr algn="ctr" eaLnBrk="1" hangingPunct="1">
              <a:defRPr/>
            </a:pPr>
            <a:endParaRPr lang="en-US" sz="2000" b="1" dirty="0" smtClean="0">
              <a:latin typeface="+mn-lt"/>
            </a:endParaRPr>
          </a:p>
          <a:p>
            <a:pPr algn="ctr" eaLnBrk="1" hangingPunct="1">
              <a:defRPr/>
            </a:pPr>
            <a:r>
              <a:rPr lang="en-US" sz="2000" dirty="0" smtClean="0">
                <a:latin typeface="+mn-lt"/>
              </a:rPr>
              <a:t>J Man, JC Hutchinson, M Ashworth, I Jeffrey, AE Heazell, and NJ Sebire Volume 48, Issue 5; Date: November, pages 585–590</a:t>
            </a:r>
          </a:p>
        </p:txBody>
      </p:sp>
      <p:pic>
        <p:nvPicPr>
          <p:cNvPr id="10"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4292396"/>
            <a:ext cx="2232248" cy="184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2699792" y="4943921"/>
            <a:ext cx="6048921" cy="61555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sz="1700" dirty="0" smtClean="0">
                <a:latin typeface="+mj-lt"/>
              </a:rPr>
              <a:t>Journal Club slides prepared by Dr </a:t>
            </a:r>
            <a:r>
              <a:rPr lang="en-GB" sz="1700" dirty="0" err="1" smtClean="0">
                <a:latin typeface="+mj-lt"/>
              </a:rPr>
              <a:t>Maddalena</a:t>
            </a:r>
            <a:r>
              <a:rPr lang="en-GB" sz="1700" dirty="0" smtClean="0">
                <a:latin typeface="+mj-lt"/>
              </a:rPr>
              <a:t> Morlando</a:t>
            </a:r>
          </a:p>
          <a:p>
            <a:pPr algn="ctr" eaLnBrk="1" hangingPunct="1">
              <a:defRPr/>
            </a:pPr>
            <a:r>
              <a:rPr lang="en-GB" sz="1700" dirty="0" smtClean="0">
                <a:latin typeface="+mj-lt"/>
              </a:rPr>
              <a:t>(UOG Editor for Trainees)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altLang="zh-CN" sz="1700" b="1" kern="0" dirty="0" smtClean="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altLang="zh-CN" sz="1400" i="1" kern="0" dirty="0" smtClean="0">
                <a:solidFill>
                  <a:srgbClr val="FFFFFF"/>
                </a:solidFill>
                <a:latin typeface="Arial" panose="020B0604020202020204"/>
              </a:rPr>
              <a:t>Man</a:t>
            </a:r>
            <a:r>
              <a:rPr lang="en-GB" altLang="zh-CN" sz="1400" i="1" kern="0" dirty="0" smtClean="0">
                <a:solidFill>
                  <a:srgbClr val="FFFFFF"/>
                </a:solidFill>
                <a:latin typeface="Arial" panose="020B0604020202020204"/>
              </a:rPr>
              <a:t> et al., UOG 2016</a:t>
            </a:r>
            <a:endParaRPr lang="en-GB" altLang="zh-CN" sz="1400" i="1" kern="0" dirty="0">
              <a:solidFill>
                <a:srgbClr val="FFFFFF"/>
              </a:solidFill>
              <a:latin typeface="Arial" panose="020B0604020202020204"/>
            </a:endParaRPr>
          </a:p>
        </p:txBody>
      </p:sp>
      <p:sp>
        <p:nvSpPr>
          <p:cNvPr id="4100" name="Segnaposto contenuto 2"/>
          <p:cNvSpPr txBox="1"/>
          <p:nvPr/>
        </p:nvSpPr>
        <p:spPr bwMode="auto">
          <a:xfrm>
            <a:off x="108520" y="1844824"/>
            <a:ext cx="8927976"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pPr>
            <a:r>
              <a:rPr lang="zh-CN" altLang="en-US" sz="2000" dirty="0" smtClean="0">
                <a:sym typeface="+mn-ea"/>
              </a:rPr>
              <a:t>死胎验尸指南中建议称重所有器官。</a:t>
            </a:r>
            <a:endParaRPr lang="en-US" altLang="en-US" sz="2000" kern="1000" dirty="0"/>
          </a:p>
          <a:p>
            <a:pPr algn="just">
              <a:spcBef>
                <a:spcPts val="600"/>
              </a:spcBef>
              <a:spcAft>
                <a:spcPts val="600"/>
              </a:spcAft>
            </a:pPr>
            <a:r>
              <a:rPr lang="zh-CN" altLang="en-US" sz="2000" kern="1000" dirty="0" smtClean="0">
                <a:sym typeface="+mn-ea"/>
              </a:rPr>
              <a:t>胎儿宫内生长受限是导致死胎的重要原因之一，但是在胎儿死后诊断具有一定困难</a:t>
            </a:r>
            <a:endParaRPr lang="en-US" altLang="en-US" sz="2000" kern="1000" dirty="0"/>
          </a:p>
          <a:p>
            <a:pPr algn="just">
              <a:spcBef>
                <a:spcPts val="600"/>
              </a:spcBef>
              <a:spcAft>
                <a:spcPts val="600"/>
              </a:spcAft>
            </a:pPr>
            <a:r>
              <a:rPr lang="zh-CN" altLang="en-US" sz="2000" kern="1000" dirty="0" smtClean="0">
                <a:sym typeface="+mn-ea"/>
              </a:rPr>
              <a:t>鲜有研究探讨胎儿宫内死胎原因对器官重量的影响，及应用器官重量确定死因或者死亡模式的潜在应用性。</a:t>
            </a:r>
            <a:endParaRPr lang="en-US" altLang="en-US" sz="2000" kern="1000" dirty="0" smtClean="0"/>
          </a:p>
          <a:p>
            <a:pPr algn="just">
              <a:spcBef>
                <a:spcPts val="600"/>
              </a:spcBef>
              <a:spcAft>
                <a:spcPts val="600"/>
              </a:spcAft>
            </a:pPr>
            <a:r>
              <a:rPr lang="zh-CN" altLang="en-US" sz="2000" kern="1000" dirty="0" smtClean="0">
                <a:sym typeface="+mn-ea"/>
              </a:rPr>
              <a:t>验尸中脑肝重量比是常用确认胎儿营养状况以诊断胎儿生长受限的标志，但是宫内保留、胎儿浸软及验尸时间间隔等对脑肝重量比影响的信息较少</a:t>
            </a:r>
            <a:endParaRPr lang="en-US" altLang="en-US" sz="2000" kern="1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ChangeArrowheads="1"/>
          </p:cNvSpPr>
          <p:nvPr/>
        </p:nvSpPr>
        <p:spPr bwMode="auto">
          <a:xfrm>
            <a:off x="323528" y="3206879"/>
            <a:ext cx="8496944" cy="2215991"/>
          </a:xfrm>
          <a:prstGeom prst="rect">
            <a:avLst/>
          </a:prstGeom>
          <a:solidFill>
            <a:srgbClr val="F0F3FB"/>
          </a:solidFill>
          <a:ln w="19050">
            <a:solidFill>
              <a:srgbClr val="445895"/>
            </a:solidFill>
            <a:miter lim="800000"/>
          </a:ln>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spcBef>
                <a:spcPct val="0"/>
              </a:spcBef>
              <a:buFontTx/>
              <a:buAutoNum type="arabicPeriod"/>
            </a:pPr>
            <a:r>
              <a:rPr lang="zh-CN" altLang="en-US" sz="2300" b="1" dirty="0" smtClean="0">
                <a:solidFill>
                  <a:srgbClr val="000000"/>
                </a:solidFill>
                <a:sym typeface="+mn-ea"/>
              </a:rPr>
              <a:t>确认校正妊娠时长及校正性别后对验尸时胎儿器官重量是否有显著关联，以及确认由于宫内保留对胎儿宫内死胎及变化原因的影响</a:t>
            </a:r>
            <a:endParaRPr lang="en-GB" altLang="en-US" sz="2300" b="1" dirty="0" smtClean="0">
              <a:solidFill>
                <a:srgbClr val="000000"/>
              </a:solidFill>
            </a:endParaRPr>
          </a:p>
          <a:p>
            <a:pPr marL="457200" indent="-457200" algn="just">
              <a:spcBef>
                <a:spcPct val="0"/>
              </a:spcBef>
              <a:buFontTx/>
              <a:buAutoNum type="arabicPeriod"/>
            </a:pPr>
            <a:endParaRPr lang="en-GB" altLang="en-US" sz="2300" b="1" dirty="0" smtClean="0">
              <a:solidFill>
                <a:srgbClr val="000000"/>
              </a:solidFill>
            </a:endParaRPr>
          </a:p>
          <a:p>
            <a:pPr marL="457200" indent="-457200" algn="just">
              <a:spcBef>
                <a:spcPct val="0"/>
              </a:spcBef>
              <a:buFontTx/>
              <a:buAutoNum type="arabicPeriod"/>
            </a:pPr>
            <a:r>
              <a:rPr lang="zh-CN" altLang="en-US" sz="2300" b="1" dirty="0" smtClean="0">
                <a:solidFill>
                  <a:srgbClr val="000000"/>
                </a:solidFill>
                <a:sym typeface="+mn-ea"/>
              </a:rPr>
              <a:t>确认脑肝重量比是诊断胎儿生长受限及宫内死胎原因的可靠指标</a:t>
            </a:r>
            <a:endParaRPr lang="en-GB" altLang="en-US" sz="2300" b="1" dirty="0">
              <a:solidFill>
                <a:srgbClr val="000000"/>
              </a:solidFill>
            </a:endParaRPr>
          </a:p>
        </p:txBody>
      </p:sp>
      <p:sp>
        <p:nvSpPr>
          <p:cNvPr id="5124" name="Rectangle 8"/>
          <p:cNvSpPr>
            <a:spLocks noChangeArrowheads="1"/>
          </p:cNvSpPr>
          <p:nvPr/>
        </p:nvSpPr>
        <p:spPr bwMode="auto">
          <a:xfrm>
            <a:off x="3952448" y="1785926"/>
            <a:ext cx="12041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CN" altLang="en-US" sz="2800" b="1" dirty="0" smtClean="0">
                <a:solidFill>
                  <a:srgbClr val="000000"/>
                </a:solidFill>
                <a:sym typeface="+mn-ea"/>
              </a:rPr>
              <a:t>目   的</a:t>
            </a:r>
            <a:endParaRPr lang="en-GB" altLang="en-US" sz="2800" b="1" dirty="0">
              <a:solidFill>
                <a:srgbClr val="000000"/>
              </a:solidFill>
            </a:endParaRPr>
          </a:p>
          <a:p>
            <a:pPr algn="ctr">
              <a:spcBef>
                <a:spcPct val="0"/>
              </a:spcBef>
              <a:buFontTx/>
              <a:buNone/>
            </a:pPr>
            <a:endParaRPr lang="en-GB" altLang="en-US" sz="2800" b="1" dirty="0">
              <a:solidFill>
                <a:srgbClr val="000000"/>
              </a:solidFill>
            </a:endParaRPr>
          </a:p>
        </p:txBody>
      </p:sp>
      <p:grpSp>
        <p:nvGrpSpPr>
          <p:cNvPr id="11" name="Group 2"/>
          <p:cNvGrpSpPr/>
          <p:nvPr/>
        </p:nvGrpSpPr>
        <p:grpSpPr bwMode="auto">
          <a:xfrm>
            <a:off x="0" y="-15875"/>
            <a:ext cx="9144000" cy="923925"/>
            <a:chOff x="0" y="3755"/>
            <a:chExt cx="5760" cy="582"/>
          </a:xfrm>
        </p:grpSpPr>
        <p:pic>
          <p:nvPicPr>
            <p:cNvPr id="1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p:nvPr/>
        </p:nvGrpSpPr>
        <p:grpSpPr bwMode="auto">
          <a:xfrm>
            <a:off x="0" y="-15875"/>
            <a:ext cx="9144000" cy="923925"/>
            <a:chOff x="0" y="3755"/>
            <a:chExt cx="5760" cy="582"/>
          </a:xfrm>
        </p:grpSpPr>
        <p:pic>
          <p:nvPicPr>
            <p:cNvPr id="615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27"/>
          <p:cNvSpPr txBox="1">
            <a:spLocks noChangeArrowheads="1"/>
          </p:cNvSpPr>
          <p:nvPr/>
        </p:nvSpPr>
        <p:spPr bwMode="auto">
          <a:xfrm>
            <a:off x="2428860" y="1895765"/>
            <a:ext cx="4879444"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t>方   法</a:t>
            </a:r>
            <a:r>
              <a:rPr lang="en-GB" altLang="en-US" sz="2400" b="1" dirty="0" smtClean="0"/>
              <a:t> </a:t>
            </a:r>
            <a:endParaRPr lang="en-GB" altLang="en-US" sz="2400" b="1" dirty="0"/>
          </a:p>
        </p:txBody>
      </p:sp>
      <p:sp>
        <p:nvSpPr>
          <p:cNvPr id="2" name="Rettangolo 1"/>
          <p:cNvSpPr/>
          <p:nvPr/>
        </p:nvSpPr>
        <p:spPr>
          <a:xfrm>
            <a:off x="251520" y="2785017"/>
            <a:ext cx="8496944" cy="2834622"/>
          </a:xfrm>
          <a:prstGeom prst="rect">
            <a:avLst/>
          </a:prstGeom>
        </p:spPr>
        <p:txBody>
          <a:bodyPr wrap="square">
            <a:spAutoFit/>
          </a:bodyPr>
          <a:lstStyle/>
          <a:p>
            <a:pPr marL="342900" indent="-342900" algn="just" eaLnBrk="1" hangingPunct="1">
              <a:lnSpc>
                <a:spcPct val="90000"/>
              </a:lnSpc>
              <a:buFont typeface="Arial" panose="020B0604020202020204"/>
              <a:buChar char="•"/>
              <a:defRPr/>
            </a:pPr>
            <a:r>
              <a:rPr lang="zh-CN" altLang="en-US" kern="0" dirty="0" smtClean="0">
                <a:sym typeface="+mn-ea"/>
              </a:rPr>
              <a:t>收集伦敦圣乔治医院及</a:t>
            </a:r>
            <a:r>
              <a:rPr lang="en-US" altLang="zh-CN" kern="0" dirty="0" smtClean="0"/>
              <a:t>Great Ormond Street </a:t>
            </a:r>
            <a:r>
              <a:rPr lang="zh-CN" altLang="en-US" kern="0" dirty="0" smtClean="0"/>
              <a:t>医院</a:t>
            </a:r>
            <a:r>
              <a:rPr lang="en-US" altLang="zh-CN" kern="0" dirty="0" smtClean="0">
                <a:sym typeface="+mn-ea"/>
              </a:rPr>
              <a:t>2005-2013</a:t>
            </a:r>
            <a:r>
              <a:rPr lang="zh-CN" altLang="en-US" kern="0" dirty="0" smtClean="0">
                <a:sym typeface="+mn-ea"/>
              </a:rPr>
              <a:t>年胎儿宫内死胎的验尸情况及产时细节</a:t>
            </a:r>
            <a:endParaRPr lang="en-US" altLang="zh-CN" kern="0" dirty="0" smtClean="0">
              <a:sym typeface="+mn-ea"/>
            </a:endParaRPr>
          </a:p>
          <a:p>
            <a:pPr marL="342900" indent="-342900" algn="just" eaLnBrk="1" hangingPunct="1">
              <a:lnSpc>
                <a:spcPct val="90000"/>
              </a:lnSpc>
              <a:buFont typeface="Arial" panose="020B0604020202020204"/>
              <a:buChar char="•"/>
              <a:defRPr/>
            </a:pPr>
            <a:endParaRPr lang="en-US" altLang="zh-CN" kern="0" dirty="0" smtClean="0">
              <a:sym typeface="+mn-ea"/>
            </a:endParaRPr>
          </a:p>
          <a:p>
            <a:pPr marL="342900" indent="-342900" algn="just" eaLnBrk="1" hangingPunct="1">
              <a:lnSpc>
                <a:spcPct val="90000"/>
              </a:lnSpc>
              <a:buFont typeface="Arial" pitchFamily="34" charset="0"/>
              <a:buChar char="•"/>
              <a:defRPr/>
            </a:pPr>
            <a:r>
              <a:rPr lang="zh-CN" altLang="en-US" kern="0" dirty="0" smtClean="0">
                <a:sym typeface="+mn-ea"/>
              </a:rPr>
              <a:t>分别描记不同妊娠周数男胎女胎脑、肝、胸腺、心脏、全肾、全肝、脾脏、全肾上腺重量，从而计算校正后器官重量。</a:t>
            </a:r>
            <a:endParaRPr lang="en-US"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endParaRPr lang="en-US"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r>
              <a:rPr lang="zh-CN" altLang="en-US" kern="0" dirty="0" smtClean="0">
                <a:sym typeface="+mn-ea"/>
              </a:rPr>
              <a:t>应用多项式回归确定最适计算校正性别及孕周的理想体重（</a:t>
            </a:r>
            <a:r>
              <a:rPr lang="en-US" altLang="zh-CN" kern="0" dirty="0" smtClean="0">
                <a:sym typeface="+mn-ea"/>
              </a:rPr>
              <a:t>50%</a:t>
            </a:r>
            <a:r>
              <a:rPr lang="zh-CN" altLang="en-US" kern="0" dirty="0" smtClean="0">
                <a:sym typeface="+mn-ea"/>
              </a:rPr>
              <a:t>百分数）器官重量</a:t>
            </a:r>
            <a:endParaRPr lang="en-US"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endParaRPr lang="en-US"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r>
              <a:rPr lang="zh-CN" altLang="en-US" kern="0" dirty="0" smtClean="0">
                <a:sym typeface="+mn-ea"/>
              </a:rPr>
              <a:t>每种器官的校正后的重量可如下方式计算（观察的器官重量</a:t>
            </a:r>
            <a:r>
              <a:rPr lang="en-US" altLang="zh-CN" kern="0" dirty="0" smtClean="0">
                <a:sym typeface="+mn-ea"/>
              </a:rPr>
              <a:t>-</a:t>
            </a:r>
            <a:r>
              <a:rPr lang="zh-CN" altLang="en-US" kern="0" dirty="0" smtClean="0">
                <a:sym typeface="+mn-ea"/>
              </a:rPr>
              <a:t>理想器官重量）</a:t>
            </a:r>
            <a:r>
              <a:rPr lang="en-US" altLang="zh-CN" kern="0" dirty="0" smtClean="0">
                <a:sym typeface="+mn-ea"/>
              </a:rPr>
              <a:t>/SD</a:t>
            </a:r>
            <a:r>
              <a:rPr lang="zh-CN" altLang="en-US" kern="0" dirty="0" smtClean="0">
                <a:sym typeface="+mn-ea"/>
              </a:rPr>
              <a:t>，从而可以比较不同临床分组（孕周及性别）的器官重量</a:t>
            </a:r>
            <a:endParaRPr lang="en-US" kern="0" dirty="0" smtClean="0">
              <a:latin typeface="Arial" panose="020B0604020202020204" pitchFamily="34" charset="0"/>
              <a:cs typeface="Arial" panose="020B0604020202020204" pitchFamily="34" charset="0"/>
            </a:endParaRPr>
          </a:p>
        </p:txBody>
      </p:sp>
      <p:sp>
        <p:nvSpPr>
          <p:cNvPr id="9"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p:nvPr/>
        </p:nvGrpSpPr>
        <p:grpSpPr bwMode="auto">
          <a:xfrm>
            <a:off x="0" y="-15875"/>
            <a:ext cx="9144000" cy="923925"/>
            <a:chOff x="0" y="3755"/>
            <a:chExt cx="5760" cy="582"/>
          </a:xfrm>
        </p:grpSpPr>
        <p:pic>
          <p:nvPicPr>
            <p:cNvPr id="7175"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27"/>
          <p:cNvSpPr txBox="1">
            <a:spLocks noChangeArrowheads="1"/>
          </p:cNvSpPr>
          <p:nvPr/>
        </p:nvSpPr>
        <p:spPr bwMode="auto">
          <a:xfrm>
            <a:off x="1763688" y="1959223"/>
            <a:ext cx="5465366"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方 法</a:t>
            </a:r>
            <a:endParaRPr lang="en-GB" altLang="en-US" sz="2400" b="1" dirty="0"/>
          </a:p>
        </p:txBody>
      </p:sp>
      <p:sp>
        <p:nvSpPr>
          <p:cNvPr id="2" name="Rettangolo 1"/>
          <p:cNvSpPr/>
          <p:nvPr/>
        </p:nvSpPr>
        <p:spPr>
          <a:xfrm>
            <a:off x="323528" y="2564904"/>
            <a:ext cx="8568952" cy="3139321"/>
          </a:xfrm>
          <a:prstGeom prst="rect">
            <a:avLst/>
          </a:prstGeom>
        </p:spPr>
        <p:txBody>
          <a:bodyPr wrap="square">
            <a:spAutoFit/>
          </a:bodyPr>
          <a:lstStyle/>
          <a:p>
            <a:pPr marL="342900" indent="-342900" algn="just" eaLnBrk="1" hangingPunct="1">
              <a:lnSpc>
                <a:spcPct val="90000"/>
              </a:lnSpc>
              <a:buFont typeface="Arial" panose="020B0604020202020204"/>
              <a:buChar char="•"/>
              <a:defRPr/>
            </a:pP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r>
              <a:rPr lang="zh-CN" altLang="en-US" sz="2000" kern="0" dirty="0" smtClean="0">
                <a:sym typeface="+mn-ea"/>
              </a:rPr>
              <a:t>比较验尸中小于胎龄儿及非小于胎龄儿、浸软和非浸软的校正后器官重量和整体</a:t>
            </a:r>
            <a:r>
              <a:rPr lang="en-US" altLang="zh-CN" sz="2000" kern="0" dirty="0" smtClean="0">
                <a:sym typeface="+mn-ea"/>
              </a:rPr>
              <a:t>:</a:t>
            </a:r>
            <a:r>
              <a:rPr lang="zh-CN" altLang="en-US" sz="2000" kern="0" dirty="0" smtClean="0">
                <a:sym typeface="+mn-ea"/>
              </a:rPr>
              <a:t>器官重量比例。</a:t>
            </a:r>
            <a:endParaRPr lang="en-US" sz="2000"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r>
              <a:rPr lang="zh-CN" altLang="en-US" sz="2000" kern="0" dirty="0" smtClean="0">
                <a:sym typeface="+mn-ea"/>
              </a:rPr>
              <a:t>根据</a:t>
            </a:r>
            <a:r>
              <a:rPr lang="en-US" altLang="zh-CN" sz="2000" kern="0" dirty="0" smtClean="0">
                <a:sym typeface="+mn-ea"/>
              </a:rPr>
              <a:t>WHO</a:t>
            </a:r>
            <a:r>
              <a:rPr lang="zh-CN" altLang="en-US" sz="2000" kern="0" dirty="0" smtClean="0">
                <a:sym typeface="+mn-ea"/>
              </a:rPr>
              <a:t>孕周及性别胎儿体重量表，小于胎龄儿是指小于理想体重</a:t>
            </a:r>
            <a:r>
              <a:rPr lang="en-US" altLang="zh-CN" sz="2000" kern="0" dirty="0" smtClean="0">
                <a:sym typeface="+mn-ea"/>
              </a:rPr>
              <a:t>10%</a:t>
            </a:r>
            <a:r>
              <a:rPr lang="zh-CN" altLang="en-US" sz="2000" kern="0" dirty="0" smtClean="0">
                <a:sym typeface="+mn-ea"/>
              </a:rPr>
              <a:t>百分位以下的胎儿。</a:t>
            </a: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endParaRPr lang="en-US" sz="2000"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r>
              <a:rPr lang="zh-CN" altLang="en-US" sz="2000" kern="0" dirty="0" smtClean="0">
                <a:sym typeface="+mn-ea"/>
              </a:rPr>
              <a:t>根据既往标准，对死胎原因进行分类。</a:t>
            </a:r>
            <a:endParaRPr lang="en-US" sz="2000"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r>
              <a:rPr lang="zh-CN" altLang="en-US" sz="2000" kern="0" dirty="0" smtClean="0">
                <a:sym typeface="+mn-ea"/>
              </a:rPr>
              <a:t>浸软是指验尸时肉眼皮肤及软组织变化。</a:t>
            </a: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endParaRPr lang="en-US" sz="2000" kern="0" dirty="0">
              <a:latin typeface="Arial" panose="020B0604020202020204" pitchFamily="34" charset="0"/>
              <a:cs typeface="Arial" panose="020B0604020202020204" pitchFamily="34" charset="0"/>
            </a:endParaRPr>
          </a:p>
        </p:txBody>
      </p:sp>
      <p:sp>
        <p:nvSpPr>
          <p:cNvPr id="9"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101" y="1887215"/>
            <a:ext cx="4680520"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结果：小于胎龄儿</a:t>
            </a:r>
            <a:endParaRPr lang="en-GB" altLang="en-US" sz="2400" b="1" dirty="0"/>
          </a:p>
        </p:txBody>
      </p:sp>
      <p:sp>
        <p:nvSpPr>
          <p:cNvPr id="20" name="Rettangolo 19"/>
          <p:cNvSpPr/>
          <p:nvPr/>
        </p:nvSpPr>
        <p:spPr>
          <a:xfrm>
            <a:off x="251520" y="2809959"/>
            <a:ext cx="8568952" cy="2031325"/>
          </a:xfrm>
          <a:prstGeom prst="rect">
            <a:avLst/>
          </a:prstGeom>
        </p:spPr>
        <p:txBody>
          <a:bodyPr wrap="square">
            <a:spAutoFit/>
          </a:bodyPr>
          <a:lstStyle/>
          <a:p>
            <a:pPr marL="342900" indent="-342900" algn="just">
              <a:lnSpc>
                <a:spcPct val="90000"/>
              </a:lnSpc>
              <a:buFont typeface="Arial" panose="020B0604020202020204"/>
              <a:buChar char="•"/>
            </a:pPr>
            <a:r>
              <a:rPr lang="zh-CN" altLang="en-US" sz="2000" dirty="0" smtClean="0">
                <a:sym typeface="+mn-ea"/>
              </a:rPr>
              <a:t>宫内死胎病例共有</a:t>
            </a:r>
            <a:r>
              <a:rPr lang="en-US" altLang="zh-CN" sz="2000" dirty="0" smtClean="0">
                <a:sym typeface="+mn-ea"/>
              </a:rPr>
              <a:t>1064</a:t>
            </a:r>
            <a:r>
              <a:rPr lang="zh-CN" altLang="en-US" sz="2000" dirty="0" smtClean="0">
                <a:sym typeface="+mn-ea"/>
              </a:rPr>
              <a:t>例</a:t>
            </a:r>
            <a:endParaRPr lang="en-GB" sz="2000" dirty="0" smtClean="0"/>
          </a:p>
          <a:p>
            <a:pPr marL="342900" indent="-342900" algn="just">
              <a:lnSpc>
                <a:spcPct val="90000"/>
              </a:lnSpc>
              <a:buFont typeface="Arial" panose="020B0604020202020204"/>
              <a:buChar char="•"/>
            </a:pPr>
            <a:endParaRPr lang="en-GB" sz="2000" dirty="0"/>
          </a:p>
          <a:p>
            <a:pPr marL="342900" indent="-342900" algn="just">
              <a:lnSpc>
                <a:spcPct val="90000"/>
              </a:lnSpc>
              <a:buFont typeface="Arial" panose="020B0604020202020204"/>
              <a:buChar char="•"/>
            </a:pPr>
            <a:r>
              <a:rPr lang="zh-CN" altLang="en-US" sz="2000" dirty="0" smtClean="0">
                <a:sym typeface="+mn-ea"/>
              </a:rPr>
              <a:t>小于胎龄儿的大部分器官重量较非小于胎龄儿低（所有</a:t>
            </a:r>
            <a:r>
              <a:rPr lang="en-US" altLang="zh-CN" sz="2000" dirty="0" smtClean="0">
                <a:sym typeface="+mn-ea"/>
              </a:rPr>
              <a:t>P&lt;0.05</a:t>
            </a:r>
            <a:r>
              <a:rPr lang="zh-CN" altLang="en-US" sz="2000" dirty="0" smtClean="0">
                <a:sym typeface="+mn-ea"/>
              </a:rPr>
              <a:t>）</a:t>
            </a:r>
            <a:endParaRPr lang="en-GB" sz="2000" dirty="0" smtClean="0"/>
          </a:p>
          <a:p>
            <a:pPr marL="342900" indent="-342900" algn="just">
              <a:lnSpc>
                <a:spcPct val="90000"/>
              </a:lnSpc>
              <a:buFont typeface="Arial" panose="020B0604020202020204"/>
              <a:buChar char="•"/>
            </a:pPr>
            <a:endParaRPr lang="en-GB" sz="2000" dirty="0"/>
          </a:p>
          <a:p>
            <a:pPr marL="342900" indent="-342900" algn="just">
              <a:lnSpc>
                <a:spcPct val="90000"/>
              </a:lnSpc>
              <a:buFont typeface="Arial" pitchFamily="34" charset="0"/>
              <a:buChar char="•"/>
            </a:pPr>
            <a:r>
              <a:rPr lang="zh-CN" altLang="en-US" sz="2000" dirty="0" smtClean="0">
                <a:sym typeface="+mn-ea"/>
              </a:rPr>
              <a:t>小</a:t>
            </a:r>
            <a:r>
              <a:rPr lang="zh-CN" altLang="en-US" sz="2000" dirty="0">
                <a:sym typeface="+mn-ea"/>
              </a:rPr>
              <a:t>于胎龄儿</a:t>
            </a:r>
            <a:r>
              <a:rPr lang="zh-CN" altLang="en-US" sz="2000" dirty="0" smtClean="0">
                <a:sym typeface="+mn-ea"/>
              </a:rPr>
              <a:t>的整体</a:t>
            </a:r>
            <a:r>
              <a:rPr lang="en-US" altLang="zh-CN" sz="2000" dirty="0" smtClean="0">
                <a:sym typeface="+mn-ea"/>
              </a:rPr>
              <a:t>:</a:t>
            </a:r>
            <a:r>
              <a:rPr lang="zh-CN" altLang="en-US" sz="2000" dirty="0" smtClean="0">
                <a:sym typeface="+mn-ea"/>
              </a:rPr>
              <a:t>器</a:t>
            </a:r>
            <a:r>
              <a:rPr lang="zh-CN" altLang="en-US" sz="2000" dirty="0">
                <a:sym typeface="+mn-ea"/>
              </a:rPr>
              <a:t>官重量比显著高于非小于胎龄儿</a:t>
            </a:r>
            <a:r>
              <a:rPr lang="zh-CN" altLang="en-US" sz="2000" dirty="0" smtClean="0">
                <a:sym typeface="+mn-ea"/>
              </a:rPr>
              <a:t>（所有</a:t>
            </a:r>
            <a:r>
              <a:rPr lang="en-US" altLang="zh-CN" sz="2000" dirty="0" smtClean="0">
                <a:sym typeface="+mn-ea"/>
              </a:rPr>
              <a:t>p&lt;0.001</a:t>
            </a:r>
            <a:r>
              <a:rPr lang="zh-CN" altLang="en-US" sz="2000" dirty="0">
                <a:sym typeface="+mn-ea"/>
              </a:rPr>
              <a:t>），提示在小于胎龄儿中胸腺、肝脏及脾脏并不成比例缩</a:t>
            </a:r>
            <a:r>
              <a:rPr lang="zh-CN" altLang="en-US" sz="2000" dirty="0" smtClean="0">
                <a:sym typeface="+mn-ea"/>
              </a:rPr>
              <a:t>小</a:t>
            </a:r>
            <a:endParaRPr lang="en-GB" sz="2000" dirty="0"/>
          </a:p>
          <a:p>
            <a:pPr marL="342900" indent="-342900" algn="just">
              <a:lnSpc>
                <a:spcPct val="90000"/>
              </a:lnSpc>
              <a:buFont typeface="Arial" panose="020B0604020202020204"/>
              <a:buChar char="•"/>
            </a:pPr>
            <a:endParaRPr lang="en-GB" sz="2000" b="1" dirty="0"/>
          </a:p>
        </p:txBody>
      </p:sp>
      <p:sp>
        <p:nvSpPr>
          <p:cNvPr id="10"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830" y="1887220"/>
            <a:ext cx="5125720"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结果：浸软</a:t>
            </a:r>
            <a:endParaRPr lang="en-GB" altLang="en-US" sz="2400" b="1" dirty="0"/>
          </a:p>
        </p:txBody>
      </p:sp>
      <p:sp>
        <p:nvSpPr>
          <p:cNvPr id="20" name="Rettangolo 19"/>
          <p:cNvSpPr/>
          <p:nvPr/>
        </p:nvSpPr>
        <p:spPr>
          <a:xfrm>
            <a:off x="251520" y="2636912"/>
            <a:ext cx="8496944" cy="2031325"/>
          </a:xfrm>
          <a:prstGeom prst="rect">
            <a:avLst/>
          </a:prstGeom>
        </p:spPr>
        <p:txBody>
          <a:bodyPr wrap="square">
            <a:spAutoFit/>
          </a:bodyPr>
          <a:lstStyle/>
          <a:p>
            <a:pPr marL="342900" indent="-342900" algn="just">
              <a:lnSpc>
                <a:spcPct val="90000"/>
              </a:lnSpc>
              <a:buFont typeface="Arial" panose="020B0604020202020204"/>
              <a:buChar char="•"/>
            </a:pPr>
            <a:r>
              <a:rPr lang="zh-CN" altLang="en-US" sz="2000" dirty="0" smtClean="0">
                <a:sym typeface="+mn-ea"/>
              </a:rPr>
              <a:t>浸软死胎中大部分器官较非浸软死胎轻（所有</a:t>
            </a:r>
            <a:r>
              <a:rPr lang="en-US" altLang="zh-CN" sz="2000" dirty="0" smtClean="0">
                <a:sym typeface="+mn-ea"/>
              </a:rPr>
              <a:t> p&lt;0.01</a:t>
            </a:r>
            <a:r>
              <a:rPr lang="zh-CN" altLang="en-US" sz="2000" dirty="0" smtClean="0">
                <a:sym typeface="+mn-ea"/>
              </a:rPr>
              <a:t>）</a:t>
            </a:r>
            <a:endParaRPr lang="en-GB" sz="2000" dirty="0" smtClean="0"/>
          </a:p>
          <a:p>
            <a:pPr marL="342900" indent="-342900" algn="just">
              <a:lnSpc>
                <a:spcPct val="90000"/>
              </a:lnSpc>
              <a:buFont typeface="Arial" panose="020B0604020202020204"/>
              <a:buChar char="•"/>
            </a:pPr>
            <a:endParaRPr lang="en-GB" sz="2000" dirty="0" smtClean="0"/>
          </a:p>
          <a:p>
            <a:pPr marL="342900" indent="-342900" algn="just">
              <a:lnSpc>
                <a:spcPct val="90000"/>
              </a:lnSpc>
              <a:buFont typeface="Arial" panose="020B0604020202020204"/>
              <a:buChar char="•"/>
            </a:pPr>
            <a:r>
              <a:rPr lang="zh-CN" altLang="en-US" sz="2000" dirty="0" smtClean="0">
                <a:sym typeface="+mn-ea"/>
              </a:rPr>
              <a:t>浸软死胎的大部分体</a:t>
            </a:r>
            <a:r>
              <a:rPr lang="en-US" altLang="zh-CN" sz="2000" dirty="0" smtClean="0">
                <a:sym typeface="+mn-ea"/>
              </a:rPr>
              <a:t>:</a:t>
            </a:r>
            <a:r>
              <a:rPr lang="zh-CN" altLang="en-US" sz="2000" dirty="0" smtClean="0">
                <a:sym typeface="+mn-ea"/>
              </a:rPr>
              <a:t>器官重量比例高于非浸</a:t>
            </a:r>
            <a:r>
              <a:rPr lang="zh-CN" altLang="en-US" sz="2000" dirty="0">
                <a:sym typeface="+mn-ea"/>
              </a:rPr>
              <a:t>软死胎</a:t>
            </a:r>
            <a:r>
              <a:rPr lang="zh-CN" altLang="en-US" sz="2000" dirty="0" smtClean="0">
                <a:sym typeface="+mn-ea"/>
              </a:rPr>
              <a:t>（所有</a:t>
            </a:r>
            <a:r>
              <a:rPr lang="en-US" altLang="zh-CN" sz="2000" dirty="0" smtClean="0">
                <a:sym typeface="+mn-ea"/>
              </a:rPr>
              <a:t>p&lt;0.01</a:t>
            </a:r>
            <a:r>
              <a:rPr lang="zh-CN" altLang="en-US" sz="2000" dirty="0" smtClean="0">
                <a:sym typeface="+mn-ea"/>
              </a:rPr>
              <a:t>），提示浸软死胎的器官不成比例减轻（所有</a:t>
            </a:r>
            <a:r>
              <a:rPr lang="en-US" altLang="zh-CN" sz="2000" dirty="0" smtClean="0">
                <a:sym typeface="+mn-ea"/>
              </a:rPr>
              <a:t>p&lt;0.01</a:t>
            </a:r>
            <a:r>
              <a:rPr lang="zh-CN" altLang="en-US" sz="2000" dirty="0">
                <a:sym typeface="+mn-ea"/>
              </a:rPr>
              <a:t>）</a:t>
            </a:r>
            <a:endParaRPr lang="en-GB" sz="2000" dirty="0" smtClean="0"/>
          </a:p>
          <a:p>
            <a:pPr marL="342900" indent="-342900" algn="just">
              <a:lnSpc>
                <a:spcPct val="90000"/>
              </a:lnSpc>
              <a:buFont typeface="Arial" panose="020B0604020202020204"/>
              <a:buChar char="•"/>
            </a:pPr>
            <a:endParaRPr lang="en-GB" sz="2000" dirty="0"/>
          </a:p>
          <a:p>
            <a:pPr marL="342900" indent="-342900" algn="just">
              <a:lnSpc>
                <a:spcPct val="90000"/>
              </a:lnSpc>
              <a:buFont typeface="Arial" panose="020B0604020202020204"/>
              <a:buChar char="•"/>
            </a:pPr>
            <a:r>
              <a:rPr lang="zh-CN" altLang="en-US" sz="2000" b="1" dirty="0" smtClean="0">
                <a:sym typeface="+mn-ea"/>
              </a:rPr>
              <a:t>宫内死胎后，在宫内保留期间，内脏器官丢失重量多于骨骼肌肉组织</a:t>
            </a:r>
            <a:endParaRPr lang="en-GB" sz="2000" b="1" dirty="0"/>
          </a:p>
          <a:p>
            <a:pPr marL="342900" indent="-342900" algn="just">
              <a:lnSpc>
                <a:spcPct val="90000"/>
              </a:lnSpc>
              <a:buFont typeface="Arial" panose="020B0604020202020204"/>
              <a:buChar char="•"/>
            </a:pPr>
            <a:endParaRPr lang="en-GB" sz="2000" b="1" dirty="0"/>
          </a:p>
        </p:txBody>
      </p:sp>
      <p:sp>
        <p:nvSpPr>
          <p:cNvPr id="10"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
        <p:nvSpPr>
          <p:cNvPr id="4100" name="Segnaposto contenuto 2"/>
          <p:cNvSpPr txBox="1"/>
          <p:nvPr/>
        </p:nvSpPr>
        <p:spPr bwMode="auto">
          <a:xfrm>
            <a:off x="179387" y="2348880"/>
            <a:ext cx="85689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pPr>
            <a:r>
              <a:rPr lang="zh-CN" altLang="en-US" sz="1800" kern="1000" dirty="0" smtClean="0">
                <a:sym typeface="+mn-ea"/>
              </a:rPr>
              <a:t>依据分类系统，验尸后仍有</a:t>
            </a:r>
            <a:r>
              <a:rPr lang="en-US" altLang="zh-CN" sz="1800" kern="1000" dirty="0" smtClean="0">
                <a:sym typeface="+mn-ea"/>
              </a:rPr>
              <a:t>15%-60%</a:t>
            </a:r>
            <a:r>
              <a:rPr lang="zh-CN" altLang="en-US" sz="1800" kern="1000" dirty="0" smtClean="0">
                <a:sym typeface="+mn-ea"/>
              </a:rPr>
              <a:t>的死胎无法解释原因。</a:t>
            </a:r>
            <a:endParaRPr lang="en-US" altLang="en-US" sz="1800" kern="1000" dirty="0" smtClean="0"/>
          </a:p>
          <a:p>
            <a:pPr algn="just">
              <a:spcBef>
                <a:spcPts val="600"/>
              </a:spcBef>
              <a:spcAft>
                <a:spcPts val="600"/>
              </a:spcAft>
            </a:pPr>
            <a:r>
              <a:rPr lang="zh-CN" altLang="en-US" sz="1800" kern="1000" dirty="0" smtClean="0">
                <a:sym typeface="+mn-ea"/>
              </a:rPr>
              <a:t>很多可归因为胎儿生长受限。</a:t>
            </a:r>
            <a:endParaRPr lang="en-US" altLang="en-US" sz="1800" kern="1000" dirty="0" smtClean="0"/>
          </a:p>
          <a:p>
            <a:pPr algn="just">
              <a:spcBef>
                <a:spcPts val="600"/>
              </a:spcBef>
              <a:spcAft>
                <a:spcPts val="600"/>
              </a:spcAft>
            </a:pPr>
            <a:r>
              <a:rPr lang="zh-CN" altLang="en-US" sz="1800" kern="1000" dirty="0" smtClean="0">
                <a:sym typeface="+mn-ea"/>
              </a:rPr>
              <a:t>胎儿生长受限是指病理性的生长受限，而小于胎龄儿简单来讲是胎儿低于</a:t>
            </a:r>
            <a:r>
              <a:rPr lang="en-US" altLang="zh-CN" sz="1800" kern="1000" dirty="0" smtClean="0">
                <a:sym typeface="+mn-ea"/>
              </a:rPr>
              <a:t>5%-10%</a:t>
            </a:r>
            <a:r>
              <a:rPr lang="zh-CN" altLang="en-US" sz="1800" kern="1000" dirty="0" smtClean="0">
                <a:sym typeface="+mn-ea"/>
              </a:rPr>
              <a:t>百分数。</a:t>
            </a:r>
            <a:endParaRPr lang="en-US" altLang="en-US" sz="1800" kern="1000" dirty="0" smtClean="0"/>
          </a:p>
          <a:p>
            <a:pPr algn="just">
              <a:spcBef>
                <a:spcPts val="600"/>
              </a:spcBef>
              <a:spcAft>
                <a:spcPts val="600"/>
              </a:spcAft>
            </a:pPr>
            <a:r>
              <a:rPr lang="zh-CN" altLang="en-US" sz="1800" kern="1000" dirty="0" smtClean="0">
                <a:sym typeface="+mn-ea"/>
              </a:rPr>
              <a:t>分辨小于胎龄儿及胎儿生长受限是具有挑战性的，尤其在验尸后，这是由于宫内死胎后宫内保留胎儿浸软时间，即宫内时间间隔（</a:t>
            </a:r>
            <a:r>
              <a:rPr lang="en-US" altLang="zh-CN" sz="1800" kern="1000" dirty="0" smtClean="0">
                <a:sym typeface="+mn-ea"/>
              </a:rPr>
              <a:t>IUI</a:t>
            </a:r>
            <a:r>
              <a:rPr lang="zh-CN" altLang="en-US" sz="1800" kern="1000" dirty="0" smtClean="0">
                <a:sym typeface="+mn-ea"/>
              </a:rPr>
              <a:t>）</a:t>
            </a:r>
            <a:endParaRPr lang="en-US" altLang="en-US" sz="1800" kern="1000" dirty="0"/>
          </a:p>
          <a:p>
            <a:pPr algn="just">
              <a:spcBef>
                <a:spcPts val="600"/>
              </a:spcBef>
              <a:spcAft>
                <a:spcPts val="600"/>
              </a:spcAft>
            </a:pPr>
            <a:r>
              <a:rPr lang="zh-CN" altLang="en-US" sz="1800" kern="1000" dirty="0" smtClean="0">
                <a:sym typeface="+mn-ea"/>
              </a:rPr>
              <a:t>并且，分娩至验尸间隔，及验尸时间间隔（</a:t>
            </a:r>
            <a:r>
              <a:rPr lang="en-US" altLang="zh-CN" sz="1800" kern="1000" dirty="0" smtClean="0">
                <a:sym typeface="+mn-ea"/>
              </a:rPr>
              <a:t>PMI</a:t>
            </a:r>
            <a:r>
              <a:rPr lang="zh-CN" altLang="en-US" sz="1800" kern="1000" dirty="0" smtClean="0">
                <a:sym typeface="+mn-ea"/>
              </a:rPr>
              <a:t>）也有所不同。</a:t>
            </a:r>
            <a:endParaRPr lang="en-US" altLang="en-US" sz="1800" kern="1000" dirty="0" smtClean="0"/>
          </a:p>
          <a:p>
            <a:pPr algn="just">
              <a:spcBef>
                <a:spcPts val="600"/>
              </a:spcBef>
              <a:spcAft>
                <a:spcPts val="600"/>
              </a:spcAft>
            </a:pPr>
            <a:endParaRPr lang="en-US" altLang="en-US" sz="1800" kern="1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结果：浸软</a:t>
            </a:r>
            <a:endParaRPr lang="en-GB" altLang="en-US" sz="2400" b="1" dirty="0"/>
          </a:p>
        </p:txBody>
      </p:sp>
      <p:sp>
        <p:nvSpPr>
          <p:cNvPr id="20" name="Rettangolo 19"/>
          <p:cNvSpPr/>
          <p:nvPr/>
        </p:nvSpPr>
        <p:spPr>
          <a:xfrm>
            <a:off x="-52213" y="2482960"/>
            <a:ext cx="3688109" cy="2585323"/>
          </a:xfrm>
          <a:prstGeom prst="rect">
            <a:avLst/>
          </a:prstGeom>
        </p:spPr>
        <p:txBody>
          <a:bodyPr wrap="square">
            <a:spAutoFit/>
          </a:bodyPr>
          <a:lstStyle/>
          <a:p>
            <a:pPr marL="342900" indent="-342900">
              <a:lnSpc>
                <a:spcPct val="90000"/>
              </a:lnSpc>
              <a:buFont typeface="Arial" panose="020B0604020202020204"/>
              <a:buChar char="•"/>
            </a:pPr>
            <a:r>
              <a:rPr lang="zh-CN" altLang="en-US" dirty="0" smtClean="0">
                <a:sym typeface="+mn-ea"/>
              </a:rPr>
              <a:t>浸软死胎的脑肝重量比显著高于非浸软（</a:t>
            </a:r>
            <a:r>
              <a:rPr lang="en-US" altLang="zh-CN" dirty="0" smtClean="0">
                <a:sym typeface="+mn-ea"/>
              </a:rPr>
              <a:t>p&lt;0.001</a:t>
            </a:r>
            <a:r>
              <a:rPr lang="zh-CN" altLang="en-US" dirty="0" smtClean="0">
                <a:sym typeface="+mn-ea"/>
              </a:rPr>
              <a:t>）</a:t>
            </a:r>
            <a:endParaRPr lang="en-GB" dirty="0" smtClean="0"/>
          </a:p>
          <a:p>
            <a:pPr marL="342900" indent="-342900">
              <a:lnSpc>
                <a:spcPct val="90000"/>
              </a:lnSpc>
              <a:buFont typeface="Arial" panose="020B0604020202020204"/>
              <a:buChar char="•"/>
            </a:pPr>
            <a:endParaRPr lang="en-GB" dirty="0" smtClean="0"/>
          </a:p>
          <a:p>
            <a:pPr marL="342900" indent="-342900">
              <a:lnSpc>
                <a:spcPct val="90000"/>
              </a:lnSpc>
              <a:buFont typeface="Arial" panose="020B0604020202020204"/>
              <a:buChar char="•"/>
            </a:pPr>
            <a:r>
              <a:rPr lang="zh-CN" altLang="en-US" dirty="0" smtClean="0">
                <a:sym typeface="+mn-ea"/>
              </a:rPr>
              <a:t>浸软，相对于脑，胎儿肝脏丢失重量不成比例。</a:t>
            </a:r>
            <a:endParaRPr lang="en-GB" dirty="0" smtClean="0"/>
          </a:p>
          <a:p>
            <a:pPr marL="342900" indent="-342900">
              <a:lnSpc>
                <a:spcPct val="90000"/>
              </a:lnSpc>
              <a:buFont typeface="Arial" panose="020B0604020202020204"/>
              <a:buChar char="•"/>
            </a:pPr>
            <a:endParaRPr lang="en-GB" dirty="0"/>
          </a:p>
          <a:p>
            <a:pPr marL="342900" indent="-342900">
              <a:lnSpc>
                <a:spcPct val="90000"/>
              </a:lnSpc>
              <a:buFont typeface="Arial" panose="020B0604020202020204"/>
              <a:buChar char="•"/>
            </a:pPr>
            <a:r>
              <a:rPr lang="zh-CN" altLang="en-US" dirty="0" smtClean="0">
                <a:sym typeface="+mn-ea"/>
              </a:rPr>
              <a:t>在浸软死胎中，脑肝重量比校正</a:t>
            </a:r>
            <a:r>
              <a:rPr lang="en-US" altLang="zh-CN" dirty="0" smtClean="0">
                <a:sym typeface="+mn-ea"/>
              </a:rPr>
              <a:t>0.8-1</a:t>
            </a:r>
            <a:r>
              <a:rPr lang="zh-CN" altLang="en-US" dirty="0" smtClean="0">
                <a:sym typeface="+mn-ea"/>
              </a:rPr>
              <a:t>，去除浸软的继发影响因素。</a:t>
            </a:r>
            <a:endParaRPr lang="en-GB" dirty="0"/>
          </a:p>
          <a:p>
            <a:pPr marL="342900" indent="-342900">
              <a:lnSpc>
                <a:spcPct val="90000"/>
              </a:lnSpc>
              <a:buFont typeface="Arial" panose="020B0604020202020204"/>
              <a:buChar char="•"/>
            </a:pPr>
            <a:endParaRPr lang="en-GB" dirty="0"/>
          </a:p>
        </p:txBody>
      </p:sp>
      <p:sp>
        <p:nvSpPr>
          <p:cNvPr id="10"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grpSp>
        <p:nvGrpSpPr>
          <p:cNvPr id="15" name="Gruppo 14"/>
          <p:cNvGrpSpPr/>
          <p:nvPr/>
        </p:nvGrpSpPr>
        <p:grpSpPr>
          <a:xfrm>
            <a:off x="3779912" y="2492896"/>
            <a:ext cx="5328592" cy="4249627"/>
            <a:chOff x="3812455" y="2492896"/>
            <a:chExt cx="5296049" cy="4249627"/>
          </a:xfrm>
        </p:grpSpPr>
        <p:grpSp>
          <p:nvGrpSpPr>
            <p:cNvPr id="4" name="Gruppo 3"/>
            <p:cNvGrpSpPr/>
            <p:nvPr/>
          </p:nvGrpSpPr>
          <p:grpSpPr>
            <a:xfrm>
              <a:off x="3812455" y="2492896"/>
              <a:ext cx="5296049" cy="4249627"/>
              <a:chOff x="3779912" y="2566059"/>
              <a:chExt cx="5296049" cy="4249627"/>
            </a:xfrm>
          </p:grpSpPr>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2566059"/>
                <a:ext cx="5296049" cy="3887277"/>
              </a:xfrm>
              <a:prstGeom prst="rect">
                <a:avLst/>
              </a:prstGeom>
            </p:spPr>
          </p:pic>
          <p:pic>
            <p:nvPicPr>
              <p:cNvPr id="2" name="Immagin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903" y="3489449"/>
                <a:ext cx="298122" cy="1586235"/>
              </a:xfrm>
              <a:prstGeom prst="rect">
                <a:avLst/>
              </a:prstGeom>
            </p:spPr>
          </p:pic>
          <p:pic>
            <p:nvPicPr>
              <p:cNvPr id="3" name="Immagin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4269" y="6598507"/>
                <a:ext cx="2087334" cy="217179"/>
              </a:xfrm>
              <a:prstGeom prst="rect">
                <a:avLst/>
              </a:prstGeom>
            </p:spPr>
          </p:pic>
        </p:grpSp>
        <p:sp>
          <p:nvSpPr>
            <p:cNvPr id="19" name="Freccia sinistra 18"/>
            <p:cNvSpPr/>
            <p:nvPr/>
          </p:nvSpPr>
          <p:spPr bwMode="auto">
            <a:xfrm rot="19550006">
              <a:off x="6869935" y="4855833"/>
              <a:ext cx="851968" cy="265204"/>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sp>
        <p:nvSpPr>
          <p:cNvPr id="24" name="Rettangolo 23"/>
          <p:cNvSpPr/>
          <p:nvPr/>
        </p:nvSpPr>
        <p:spPr>
          <a:xfrm>
            <a:off x="7380312" y="4509120"/>
            <a:ext cx="1613485" cy="307777"/>
          </a:xfrm>
          <a:prstGeom prst="rect">
            <a:avLst/>
          </a:prstGeom>
        </p:spPr>
        <p:txBody>
          <a:bodyPr wrap="square">
            <a:spAutoFit/>
          </a:bodyPr>
          <a:lstStyle/>
          <a:p>
            <a:pPr algn="ctr"/>
            <a:r>
              <a:rPr lang="en-GB" sz="1400" b="1" smtClean="0">
                <a:solidFill>
                  <a:srgbClr val="FF0000"/>
                </a:solidFill>
              </a:rPr>
              <a:t>maceration</a:t>
            </a:r>
            <a:endParaRPr lang="it-IT" sz="2000" b="1" dirty="0">
              <a:solidFill>
                <a:srgbClr val="FF0000"/>
              </a:solidFill>
            </a:endParaRPr>
          </a:p>
        </p:txBody>
      </p:sp>
      <p:sp>
        <p:nvSpPr>
          <p:cNvPr id="25" name="Rettangolo 24"/>
          <p:cNvSpPr/>
          <p:nvPr/>
        </p:nvSpPr>
        <p:spPr>
          <a:xfrm>
            <a:off x="6573761" y="3140968"/>
            <a:ext cx="1670647" cy="307777"/>
          </a:xfrm>
          <a:prstGeom prst="rect">
            <a:avLst/>
          </a:prstGeom>
        </p:spPr>
        <p:txBody>
          <a:bodyPr wrap="square">
            <a:spAutoFit/>
          </a:bodyPr>
          <a:lstStyle/>
          <a:p>
            <a:pPr algn="ctr"/>
            <a:r>
              <a:rPr lang="en-GB" sz="1400" b="1" smtClean="0">
                <a:solidFill>
                  <a:srgbClr val="FF0000"/>
                </a:solidFill>
              </a:rPr>
              <a:t>no maceration</a:t>
            </a:r>
            <a:endParaRPr lang="it-IT" sz="2000" b="1" dirty="0">
              <a:solidFill>
                <a:srgbClr val="FF0000"/>
              </a:solidFill>
            </a:endParaRPr>
          </a:p>
        </p:txBody>
      </p:sp>
      <p:sp>
        <p:nvSpPr>
          <p:cNvPr id="27" name="Freccia sinistra 26"/>
          <p:cNvSpPr/>
          <p:nvPr/>
        </p:nvSpPr>
        <p:spPr bwMode="auto">
          <a:xfrm rot="19649861">
            <a:off x="5947750" y="3459725"/>
            <a:ext cx="851968" cy="265204"/>
          </a:xfrm>
          <a:prstGeom prst="leftArrow">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a:t>
            </a:r>
            <a:endParaRPr lang="en-GB" altLang="en-US" sz="2400" b="1" dirty="0"/>
          </a:p>
        </p:txBody>
      </p:sp>
      <p:sp>
        <p:nvSpPr>
          <p:cNvPr id="20" name="Rettangolo 19"/>
          <p:cNvSpPr/>
          <p:nvPr/>
        </p:nvSpPr>
        <p:spPr>
          <a:xfrm>
            <a:off x="1142976" y="2688009"/>
            <a:ext cx="7358114" cy="2031325"/>
          </a:xfrm>
          <a:prstGeom prst="rect">
            <a:avLst/>
          </a:prstGeom>
        </p:spPr>
        <p:txBody>
          <a:bodyPr wrap="square">
            <a:spAutoFit/>
          </a:bodyPr>
          <a:lstStyle/>
          <a:p>
            <a:pPr marL="342900" indent="-342900" algn="just">
              <a:lnSpc>
                <a:spcPct val="90000"/>
              </a:lnSpc>
              <a:buFont typeface="Arial" panose="020B0604020202020204"/>
              <a:buChar char="•"/>
            </a:pPr>
            <a:r>
              <a:rPr lang="zh-CN" altLang="en-US" sz="2000" dirty="0" smtClean="0">
                <a:sym typeface="+mn-ea"/>
              </a:rPr>
              <a:t>小</a:t>
            </a:r>
            <a:r>
              <a:rPr lang="zh-CN" altLang="en-US" sz="2000" dirty="0">
                <a:sym typeface="+mn-ea"/>
              </a:rPr>
              <a:t>于胎龄儿的脑肝重量比显著高于非小于胎龄儿（</a:t>
            </a:r>
            <a:r>
              <a:rPr lang="en-US" altLang="zh-CN" sz="2000" dirty="0">
                <a:sym typeface="+mn-ea"/>
              </a:rPr>
              <a:t>p&lt;0.0001</a:t>
            </a:r>
            <a:r>
              <a:rPr lang="zh-CN" altLang="en-US" sz="2000" dirty="0">
                <a:sym typeface="+mn-ea"/>
              </a:rPr>
              <a:t>），提示在小于胎龄儿中肝脏较脑丢失重量更多</a:t>
            </a:r>
            <a:endParaRPr lang="en-GB" sz="2000" b="1" dirty="0" smtClean="0"/>
          </a:p>
          <a:p>
            <a:pPr marL="342900" indent="-342900" algn="just">
              <a:lnSpc>
                <a:spcPct val="90000"/>
              </a:lnSpc>
              <a:buFont typeface="Arial" panose="020B0604020202020204"/>
              <a:buChar char="•"/>
            </a:pPr>
            <a:endParaRPr lang="en-GB" sz="2000" dirty="0"/>
          </a:p>
          <a:p>
            <a:pPr marL="342900" indent="-342900" algn="just">
              <a:lnSpc>
                <a:spcPct val="90000"/>
              </a:lnSpc>
              <a:buFont typeface="Arial" panose="020B0604020202020204"/>
              <a:buChar char="•"/>
            </a:pPr>
            <a:r>
              <a:rPr lang="zh-CN" altLang="en-US" sz="2000" dirty="0" smtClean="0">
                <a:sym typeface="+mn-ea"/>
              </a:rPr>
              <a:t>然而</a:t>
            </a:r>
            <a:r>
              <a:rPr lang="zh-CN" altLang="en-US" sz="2000" dirty="0">
                <a:sym typeface="+mn-ea"/>
              </a:rPr>
              <a:t>，当分离小于胎龄儿的病例与胎儿生长受限关联的胎盘病理，及胎盘改变时</a:t>
            </a:r>
            <a:r>
              <a:rPr lang="zh-CN" altLang="en-US" sz="2000" dirty="0" smtClean="0">
                <a:sym typeface="+mn-ea"/>
              </a:rPr>
              <a:t>，脑</a:t>
            </a:r>
            <a:r>
              <a:rPr lang="zh-CN" altLang="en-US" sz="2000" dirty="0">
                <a:sym typeface="+mn-ea"/>
              </a:rPr>
              <a:t>肝重量</a:t>
            </a:r>
            <a:r>
              <a:rPr lang="zh-CN" altLang="en-US" sz="2000" dirty="0" smtClean="0">
                <a:sym typeface="+mn-ea"/>
              </a:rPr>
              <a:t>比有</a:t>
            </a:r>
            <a:r>
              <a:rPr lang="zh-CN" altLang="en-US" sz="2000" dirty="0">
                <a:sym typeface="+mn-ea"/>
              </a:rPr>
              <a:t>显著差异</a:t>
            </a:r>
            <a:r>
              <a:rPr lang="en-GB" altLang="zh-CN" sz="2000" dirty="0">
                <a:sym typeface="+mn-ea"/>
              </a:rPr>
              <a:t>(p&lt;0.0001). </a:t>
            </a:r>
            <a:r>
              <a:rPr lang="zh-CN" altLang="en-US" sz="2000" dirty="0" smtClean="0">
                <a:sym typeface="+mn-ea"/>
              </a:rPr>
              <a:t>中位数</a:t>
            </a:r>
            <a:r>
              <a:rPr lang="en-GB" altLang="zh-CN" sz="2000" dirty="0" smtClean="0">
                <a:sym typeface="+mn-ea"/>
              </a:rPr>
              <a:t> (</a:t>
            </a:r>
            <a:r>
              <a:rPr lang="zh-CN" altLang="en-US" sz="2000" dirty="0" smtClean="0">
                <a:sym typeface="+mn-ea"/>
              </a:rPr>
              <a:t>范围</a:t>
            </a:r>
            <a:r>
              <a:rPr lang="en-GB" altLang="zh-CN" sz="2000" dirty="0" smtClean="0">
                <a:sym typeface="+mn-ea"/>
              </a:rPr>
              <a:t>), </a:t>
            </a:r>
            <a:r>
              <a:rPr lang="en-GB" altLang="zh-CN" sz="2000" dirty="0">
                <a:sym typeface="+mn-ea"/>
              </a:rPr>
              <a:t>6.10 (0.51 – 10.00) vs 3.58 (1.17 – 9.88)</a:t>
            </a:r>
            <a:endParaRPr lang="en-GB" sz="2000" b="1" dirty="0" smtClean="0"/>
          </a:p>
          <a:p>
            <a:pPr algn="ctr">
              <a:lnSpc>
                <a:spcPct val="90000"/>
              </a:lnSpc>
            </a:pPr>
            <a:endParaRPr lang="en-GB" sz="2000" b="1" dirty="0"/>
          </a:p>
        </p:txBody>
      </p:sp>
      <p:sp>
        <p:nvSpPr>
          <p:cNvPr id="10"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a:t>
            </a:r>
            <a:endParaRPr lang="en-GB" altLang="en-US" sz="2400" b="1" dirty="0"/>
          </a:p>
        </p:txBody>
      </p:sp>
      <p:sp>
        <p:nvSpPr>
          <p:cNvPr id="20" name="Rettangolo 19"/>
          <p:cNvSpPr/>
          <p:nvPr/>
        </p:nvSpPr>
        <p:spPr>
          <a:xfrm>
            <a:off x="-36511" y="2708920"/>
            <a:ext cx="3168351" cy="1754326"/>
          </a:xfrm>
          <a:prstGeom prst="rect">
            <a:avLst/>
          </a:prstGeom>
        </p:spPr>
        <p:txBody>
          <a:bodyPr wrap="square">
            <a:spAutoFit/>
          </a:bodyPr>
          <a:lstStyle/>
          <a:p>
            <a:pPr marL="342900" indent="-206375">
              <a:lnSpc>
                <a:spcPct val="90000"/>
              </a:lnSpc>
              <a:buFont typeface="Arial" panose="020B0604020202020204"/>
              <a:buChar char="•"/>
            </a:pPr>
            <a:r>
              <a:rPr lang="zh-CN" altLang="en-US" sz="2000" spc="-30" dirty="0" smtClean="0">
                <a:sym typeface="+mn-ea"/>
              </a:rPr>
              <a:t>这张图表表明病理性小于胎龄儿（</a:t>
            </a:r>
            <a:r>
              <a:rPr lang="en-US" altLang="zh-CN" sz="2000" spc="-30" dirty="0" smtClean="0">
                <a:sym typeface="+mn-ea"/>
              </a:rPr>
              <a:t>FGR</a:t>
            </a:r>
            <a:r>
              <a:rPr lang="zh-CN" altLang="en-US" sz="2000" spc="-30" dirty="0" smtClean="0">
                <a:sym typeface="+mn-ea"/>
              </a:rPr>
              <a:t>）具有更轻的肝脏质量，与无胎盘异常的小于胎龄儿相比。</a:t>
            </a:r>
            <a:endParaRPr lang="en-GB" sz="2000" spc="-30" dirty="0"/>
          </a:p>
          <a:p>
            <a:pPr marL="342900" indent="-206375">
              <a:lnSpc>
                <a:spcPct val="90000"/>
              </a:lnSpc>
              <a:buFont typeface="Arial" panose="020B0604020202020204"/>
              <a:buChar char="•"/>
            </a:pPr>
            <a:endParaRPr lang="en-GB" sz="2000" spc="-30" dirty="0"/>
          </a:p>
        </p:txBody>
      </p:sp>
      <p:sp>
        <p:nvSpPr>
          <p:cNvPr id="10"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grpSp>
        <p:nvGrpSpPr>
          <p:cNvPr id="30" name="Gruppo 29"/>
          <p:cNvGrpSpPr/>
          <p:nvPr/>
        </p:nvGrpSpPr>
        <p:grpSpPr>
          <a:xfrm>
            <a:off x="3131840" y="2420888"/>
            <a:ext cx="6192688" cy="4008508"/>
            <a:chOff x="2785480" y="2420888"/>
            <a:chExt cx="6467040" cy="4437112"/>
          </a:xfrm>
        </p:grpSpPr>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5480" y="2736873"/>
              <a:ext cx="5792086" cy="3932487"/>
            </a:xfrm>
            <a:prstGeom prst="rect">
              <a:avLst/>
            </a:prstGeom>
          </p:spPr>
        </p:pic>
        <p:pic>
          <p:nvPicPr>
            <p:cNvPr id="2" name="Immagin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3888" y="3938015"/>
              <a:ext cx="260090" cy="1383876"/>
            </a:xfrm>
            <a:prstGeom prst="rect">
              <a:avLst/>
            </a:prstGeom>
          </p:spPr>
        </p:pic>
        <p:pic>
          <p:nvPicPr>
            <p:cNvPr id="3" name="Immagin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1299" y="6640821"/>
              <a:ext cx="2087334" cy="217179"/>
            </a:xfrm>
            <a:prstGeom prst="rect">
              <a:avLst/>
            </a:prstGeom>
          </p:spPr>
        </p:pic>
        <p:sp>
          <p:nvSpPr>
            <p:cNvPr id="19" name="Freccia sinistra 18"/>
            <p:cNvSpPr/>
            <p:nvPr/>
          </p:nvSpPr>
          <p:spPr bwMode="auto">
            <a:xfrm rot="13462674">
              <a:off x="4064102" y="3193295"/>
              <a:ext cx="668137" cy="261526"/>
            </a:xfrm>
            <a:prstGeom prst="leftArrow">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2" name="Rettangolo 21"/>
            <p:cNvSpPr/>
            <p:nvPr/>
          </p:nvSpPr>
          <p:spPr>
            <a:xfrm>
              <a:off x="3275856" y="2492896"/>
              <a:ext cx="1944216" cy="584775"/>
            </a:xfrm>
            <a:prstGeom prst="rect">
              <a:avLst/>
            </a:prstGeom>
          </p:spPr>
          <p:txBody>
            <a:bodyPr wrap="square">
              <a:spAutoFit/>
            </a:bodyPr>
            <a:lstStyle/>
            <a:p>
              <a:pPr algn="ctr"/>
              <a:r>
                <a:rPr lang="zh-CN" altLang="en-US" sz="1600" dirty="0" smtClean="0">
                  <a:solidFill>
                    <a:srgbClr val="FF0000"/>
                  </a:solidFill>
                </a:rPr>
                <a:t>适于胎龄儿</a:t>
              </a:r>
              <a:endParaRPr lang="en-US" altLang="zh-CN" sz="1600" dirty="0" smtClean="0">
                <a:solidFill>
                  <a:srgbClr val="FF0000"/>
                </a:solidFill>
              </a:endParaRPr>
            </a:p>
            <a:p>
              <a:pPr algn="ctr"/>
              <a:r>
                <a:rPr lang="zh-CN" altLang="en-US" sz="1600" dirty="0" smtClean="0">
                  <a:solidFill>
                    <a:srgbClr val="FF0000"/>
                  </a:solidFill>
                </a:rPr>
                <a:t>中间值</a:t>
              </a:r>
              <a:r>
                <a:rPr lang="en-GB" sz="1600" dirty="0" smtClean="0">
                  <a:solidFill>
                    <a:srgbClr val="FF0000"/>
                  </a:solidFill>
                </a:rPr>
                <a:t>: </a:t>
              </a:r>
              <a:r>
                <a:rPr lang="en-GB" sz="1600" dirty="0">
                  <a:solidFill>
                    <a:srgbClr val="FF0000"/>
                  </a:solidFill>
                </a:rPr>
                <a:t>3</a:t>
              </a:r>
              <a:endParaRPr lang="it-IT" sz="1600" dirty="0">
                <a:solidFill>
                  <a:srgbClr val="FF0000"/>
                </a:solidFill>
              </a:endParaRPr>
            </a:p>
          </p:txBody>
        </p:sp>
        <p:sp>
          <p:nvSpPr>
            <p:cNvPr id="23" name="Rettangolo 22"/>
            <p:cNvSpPr/>
            <p:nvPr/>
          </p:nvSpPr>
          <p:spPr>
            <a:xfrm>
              <a:off x="5386839" y="2420888"/>
              <a:ext cx="1777449" cy="830997"/>
            </a:xfrm>
            <a:prstGeom prst="rect">
              <a:avLst/>
            </a:prstGeom>
          </p:spPr>
          <p:txBody>
            <a:bodyPr wrap="square">
              <a:spAutoFit/>
            </a:bodyPr>
            <a:lstStyle/>
            <a:p>
              <a:pPr algn="ctr"/>
              <a:r>
                <a:rPr lang="en-GB" sz="1600" dirty="0" smtClean="0">
                  <a:solidFill>
                    <a:srgbClr val="FF0000"/>
                  </a:solidFill>
                </a:rPr>
                <a:t>SGA</a:t>
              </a:r>
            </a:p>
            <a:p>
              <a:pPr algn="ctr"/>
              <a:r>
                <a:rPr lang="zh-CN" altLang="en-US" sz="1600" b="1" dirty="0" smtClean="0">
                  <a:solidFill>
                    <a:srgbClr val="FF0000"/>
                  </a:solidFill>
                </a:rPr>
                <a:t>因胎盘原因死亡中间值</a:t>
              </a:r>
              <a:r>
                <a:rPr lang="en-GB" sz="1600" b="1" dirty="0" smtClean="0">
                  <a:solidFill>
                    <a:srgbClr val="FF0000"/>
                  </a:solidFill>
                </a:rPr>
                <a:t>: 6</a:t>
              </a:r>
              <a:endParaRPr lang="it-IT" sz="1600" b="1" dirty="0">
                <a:solidFill>
                  <a:srgbClr val="FF0000"/>
                </a:solidFill>
              </a:endParaRPr>
            </a:p>
          </p:txBody>
        </p:sp>
        <p:sp>
          <p:nvSpPr>
            <p:cNvPr id="24" name="Rettangolo 23"/>
            <p:cNvSpPr/>
            <p:nvPr/>
          </p:nvSpPr>
          <p:spPr>
            <a:xfrm>
              <a:off x="7304551" y="3573016"/>
              <a:ext cx="1947969" cy="830997"/>
            </a:xfrm>
            <a:prstGeom prst="rect">
              <a:avLst/>
            </a:prstGeom>
          </p:spPr>
          <p:txBody>
            <a:bodyPr wrap="square">
              <a:spAutoFit/>
            </a:bodyPr>
            <a:lstStyle/>
            <a:p>
              <a:pPr algn="ctr"/>
              <a:r>
                <a:rPr lang="en-GB" sz="1600" dirty="0" smtClean="0">
                  <a:solidFill>
                    <a:srgbClr val="FF0000"/>
                  </a:solidFill>
                </a:rPr>
                <a:t>SGA</a:t>
              </a:r>
            </a:p>
            <a:p>
              <a:pPr algn="ctr"/>
              <a:r>
                <a:rPr lang="zh-CN" altLang="en-US" sz="1600" dirty="0" smtClean="0">
                  <a:solidFill>
                    <a:srgbClr val="FF0000"/>
                  </a:solidFill>
                </a:rPr>
                <a:t>无胎盘病变</a:t>
              </a:r>
              <a:endParaRPr lang="en-US" altLang="zh-CN" sz="1600" dirty="0" smtClean="0">
                <a:solidFill>
                  <a:srgbClr val="FF0000"/>
                </a:solidFill>
              </a:endParaRPr>
            </a:p>
            <a:p>
              <a:pPr algn="ctr"/>
              <a:r>
                <a:rPr lang="zh-CN" altLang="en-US" sz="1600" dirty="0" smtClean="0">
                  <a:solidFill>
                    <a:srgbClr val="FF0000"/>
                  </a:solidFill>
                </a:rPr>
                <a:t>中间值</a:t>
              </a:r>
              <a:r>
                <a:rPr lang="en-GB" sz="1600" dirty="0" smtClean="0">
                  <a:solidFill>
                    <a:srgbClr val="FF0000"/>
                  </a:solidFill>
                </a:rPr>
                <a:t>: 3</a:t>
              </a:r>
              <a:endParaRPr lang="it-IT" sz="1600" dirty="0">
                <a:solidFill>
                  <a:srgbClr val="FF0000"/>
                </a:solidFill>
              </a:endParaRPr>
            </a:p>
          </p:txBody>
        </p:sp>
        <p:sp>
          <p:nvSpPr>
            <p:cNvPr id="25" name="Freccia sinistra 24"/>
            <p:cNvSpPr/>
            <p:nvPr/>
          </p:nvSpPr>
          <p:spPr bwMode="auto">
            <a:xfrm rot="16200000">
              <a:off x="5952871" y="3684248"/>
              <a:ext cx="668137" cy="261526"/>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6" name="Freccia sinistra 25"/>
            <p:cNvSpPr/>
            <p:nvPr/>
          </p:nvSpPr>
          <p:spPr bwMode="auto">
            <a:xfrm rot="17144381">
              <a:off x="7338443" y="5186925"/>
              <a:ext cx="1414518" cy="249451"/>
            </a:xfrm>
            <a:prstGeom prst="leftArrow">
              <a:avLst/>
            </a:prstGeom>
            <a:noFill/>
            <a:ln w="28575" cap="flat" cmpd="sng" algn="ctr">
              <a:solidFill>
                <a:srgbClr val="FF0000"/>
              </a:solidFill>
              <a:prstDash val="solid"/>
              <a:round/>
              <a:headEnd type="none" w="med" len="med"/>
              <a:tailEnd type="none" w="med" len="med"/>
            </a:ln>
            <a:effectLst>
              <a:outerShdw blurRad="50800" dist="50800" dir="5400000" sx="27000" sy="27000" algn="ctr" rotWithShape="0">
                <a:srgbClr val="000000">
                  <a:alpha val="43137"/>
                </a:srgbClr>
              </a:outerShdw>
              <a:softEdge rad="0"/>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a:t>
            </a:r>
            <a:endParaRPr lang="en-GB" altLang="en-US" sz="2400" b="1" dirty="0"/>
          </a:p>
        </p:txBody>
      </p:sp>
      <p:sp>
        <p:nvSpPr>
          <p:cNvPr id="15"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
        <p:nvSpPr>
          <p:cNvPr id="20" name="Rettangolo 19"/>
          <p:cNvSpPr/>
          <p:nvPr/>
        </p:nvSpPr>
        <p:spPr>
          <a:xfrm>
            <a:off x="539552" y="2636912"/>
            <a:ext cx="8064896" cy="3139321"/>
          </a:xfrm>
          <a:prstGeom prst="rect">
            <a:avLst/>
          </a:prstGeom>
        </p:spPr>
        <p:txBody>
          <a:bodyPr wrap="square">
            <a:spAutoFit/>
          </a:bodyPr>
          <a:lstStyle/>
          <a:p>
            <a:pPr marL="285750" indent="-285750" algn="just">
              <a:lnSpc>
                <a:spcPct val="90000"/>
              </a:lnSpc>
              <a:buFont typeface="Arial" panose="020B0604020202020204" pitchFamily="34" charset="0"/>
              <a:buChar char="•"/>
            </a:pPr>
            <a:r>
              <a:rPr lang="zh-CN" altLang="en-US" sz="2000" dirty="0" smtClean="0">
                <a:sym typeface="+mn-ea"/>
              </a:rPr>
              <a:t>脑肝重量比为</a:t>
            </a:r>
            <a:r>
              <a:rPr lang="en-US" altLang="zh-CN" sz="2000" dirty="0" smtClean="0">
                <a:sym typeface="+mn-ea"/>
              </a:rPr>
              <a:t>6</a:t>
            </a:r>
            <a:r>
              <a:rPr lang="zh-CN" altLang="en-US" sz="2000" dirty="0" smtClean="0">
                <a:sym typeface="+mn-ea"/>
              </a:rPr>
              <a:t>可区分胎盘病理性的胎儿生长受限及单纯的小于胎龄儿，敏感性</a:t>
            </a:r>
            <a:r>
              <a:rPr lang="en-US" altLang="zh-CN" sz="2000" dirty="0" smtClean="0">
                <a:sym typeface="+mn-ea"/>
              </a:rPr>
              <a:t>53%</a:t>
            </a:r>
            <a:r>
              <a:rPr lang="zh-CN" altLang="en-US" sz="2000" dirty="0" smtClean="0">
                <a:sym typeface="+mn-ea"/>
              </a:rPr>
              <a:t>，特异性</a:t>
            </a:r>
            <a:r>
              <a:rPr lang="en-US" altLang="zh-CN" sz="2000" dirty="0" smtClean="0">
                <a:sym typeface="+mn-ea"/>
              </a:rPr>
              <a:t>80%</a:t>
            </a:r>
            <a:endParaRPr lang="en-GB" sz="2000" dirty="0" smtClean="0"/>
          </a:p>
          <a:p>
            <a:pPr marL="285750" indent="-285750" algn="just">
              <a:lnSpc>
                <a:spcPct val="90000"/>
              </a:lnSpc>
              <a:buFont typeface="Arial" panose="020B0604020202020204" pitchFamily="34" charset="0"/>
              <a:buChar char="•"/>
            </a:pPr>
            <a:endParaRPr lang="en-GB" sz="2000" dirty="0"/>
          </a:p>
          <a:p>
            <a:pPr marL="285750" indent="-285750" algn="just">
              <a:lnSpc>
                <a:spcPct val="90000"/>
              </a:lnSpc>
              <a:buFont typeface="Arial" panose="020B0604020202020204" pitchFamily="34" charset="0"/>
              <a:buChar char="•"/>
            </a:pPr>
            <a:r>
              <a:rPr lang="zh-CN" altLang="en-US" sz="2000" dirty="0" smtClean="0">
                <a:sym typeface="+mn-ea"/>
              </a:rPr>
              <a:t>脑肝重量比为</a:t>
            </a:r>
            <a:r>
              <a:rPr lang="en-US" altLang="zh-CN" sz="2000" dirty="0">
                <a:sym typeface="+mn-ea"/>
              </a:rPr>
              <a:t>6</a:t>
            </a:r>
            <a:r>
              <a:rPr lang="zh-CN" altLang="en-US" sz="2000" dirty="0" smtClean="0">
                <a:sym typeface="+mn-ea"/>
              </a:rPr>
              <a:t>可区分胎盘病理性的小于胎龄儿及其他死胎原因，敏感性</a:t>
            </a:r>
            <a:r>
              <a:rPr lang="en-US" altLang="zh-CN" sz="2000" dirty="0" smtClean="0">
                <a:sym typeface="+mn-ea"/>
              </a:rPr>
              <a:t>55%,</a:t>
            </a:r>
            <a:r>
              <a:rPr lang="zh-CN" altLang="en-US" sz="2000" dirty="0" smtClean="0">
                <a:sym typeface="+mn-ea"/>
              </a:rPr>
              <a:t>特异性</a:t>
            </a:r>
            <a:r>
              <a:rPr lang="en-US" altLang="zh-CN" sz="2000" dirty="0" smtClean="0">
                <a:sym typeface="+mn-ea"/>
              </a:rPr>
              <a:t>92%</a:t>
            </a:r>
            <a:endParaRPr lang="en-GB" sz="2000" dirty="0" smtClean="0"/>
          </a:p>
          <a:p>
            <a:pPr marL="285750" indent="-285750" algn="just">
              <a:lnSpc>
                <a:spcPct val="90000"/>
              </a:lnSpc>
              <a:buFont typeface="Arial" panose="020B0604020202020204" pitchFamily="34" charset="0"/>
              <a:buChar char="•"/>
            </a:pPr>
            <a:endParaRPr lang="en-GB" sz="2000" dirty="0"/>
          </a:p>
          <a:p>
            <a:pPr marL="285750" indent="-285750" algn="just">
              <a:lnSpc>
                <a:spcPct val="90000"/>
              </a:lnSpc>
              <a:buFont typeface="Arial" panose="020B0604020202020204" pitchFamily="34" charset="0"/>
              <a:buChar char="•"/>
            </a:pPr>
            <a:r>
              <a:rPr lang="zh-CN" altLang="en-US" sz="2000" dirty="0" smtClean="0">
                <a:sym typeface="+mn-ea"/>
              </a:rPr>
              <a:t>然而，在这些分组中没有脑肝重量比的绝对区别；一些胎盘病理性的胎儿生长受限的脑肝重量比可为</a:t>
            </a:r>
            <a:r>
              <a:rPr lang="en-US" altLang="zh-CN" sz="2000" dirty="0" smtClean="0">
                <a:sym typeface="+mn-ea"/>
              </a:rPr>
              <a:t>2-3</a:t>
            </a:r>
            <a:r>
              <a:rPr lang="zh-CN" altLang="en-US" sz="2000" dirty="0" smtClean="0">
                <a:sym typeface="+mn-ea"/>
              </a:rPr>
              <a:t>，而一些非胎盘疾病或其他病理原理比例可大于</a:t>
            </a:r>
            <a:r>
              <a:rPr lang="en-US" altLang="zh-CN" sz="2000" dirty="0" smtClean="0">
                <a:sym typeface="+mn-ea"/>
              </a:rPr>
              <a:t>6</a:t>
            </a:r>
            <a:endParaRPr lang="en-GB" sz="2000" dirty="0"/>
          </a:p>
          <a:p>
            <a:pPr marL="285750" indent="-285750" algn="just">
              <a:lnSpc>
                <a:spcPct val="90000"/>
              </a:lnSpc>
              <a:buFont typeface="Arial" panose="020B0604020202020204" pitchFamily="34" charset="0"/>
              <a:buChar char="•"/>
            </a:pPr>
            <a:endParaRPr lang="en-GB" sz="2000" dirty="0" smtClean="0"/>
          </a:p>
          <a:p>
            <a:pPr marL="285750" indent="-285750" algn="just">
              <a:lnSpc>
                <a:spcPct val="90000"/>
              </a:lnSpc>
              <a:buFont typeface="Arial" panose="020B0604020202020204" pitchFamily="34" charset="0"/>
              <a:buChar char="•"/>
            </a:pPr>
            <a:endParaRPr lang="en-GB"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p:nvPr/>
        </p:nvGrpSpPr>
        <p:grpSpPr bwMode="auto">
          <a:xfrm>
            <a:off x="0" y="-15875"/>
            <a:ext cx="9144000" cy="923925"/>
            <a:chOff x="0" y="3755"/>
            <a:chExt cx="5760" cy="582"/>
          </a:xfrm>
        </p:grpSpPr>
        <p:pic>
          <p:nvPicPr>
            <p:cNvPr id="12294"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Rectangle 7"/>
          <p:cNvSpPr>
            <a:spLocks noChangeArrowheads="1"/>
          </p:cNvSpPr>
          <p:nvPr/>
        </p:nvSpPr>
        <p:spPr bwMode="auto">
          <a:xfrm>
            <a:off x="4085329" y="1916832"/>
            <a:ext cx="97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CN" altLang="en-US" sz="2400" b="1" dirty="0" smtClean="0">
                <a:solidFill>
                  <a:srgbClr val="000000"/>
                </a:solidFill>
                <a:sym typeface="+mn-ea"/>
              </a:rPr>
              <a:t>结  论</a:t>
            </a:r>
            <a:endParaRPr lang="en-GB" altLang="en-US" sz="2400" b="1" dirty="0">
              <a:solidFill>
                <a:srgbClr val="000000"/>
              </a:solidFill>
            </a:endParaRPr>
          </a:p>
        </p:txBody>
      </p:sp>
      <p:sp>
        <p:nvSpPr>
          <p:cNvPr id="2" name="Rettangolo 1"/>
          <p:cNvSpPr/>
          <p:nvPr/>
        </p:nvSpPr>
        <p:spPr>
          <a:xfrm>
            <a:off x="571472" y="2420888"/>
            <a:ext cx="7929618" cy="3970318"/>
          </a:xfrm>
          <a:prstGeom prst="rect">
            <a:avLst/>
          </a:prstGeom>
        </p:spPr>
        <p:txBody>
          <a:bodyPr wrap="square">
            <a:spAutoFit/>
          </a:bodyPr>
          <a:lstStyle/>
          <a:p>
            <a:pPr marL="342900" indent="-342900" algn="just">
              <a:lnSpc>
                <a:spcPct val="90000"/>
              </a:lnSpc>
              <a:buFont typeface="Arial" panose="020B0604020202020204"/>
              <a:buChar char="•"/>
            </a:pPr>
            <a:r>
              <a:rPr lang="zh-CN" altLang="en-US" sz="2000" dirty="0" smtClean="0">
                <a:sym typeface="+mn-ea"/>
              </a:rPr>
              <a:t>胎儿宫内保留的变化可导致胎儿体重降低，肝脏等内脏器官易降低质量。</a:t>
            </a:r>
            <a:endParaRPr lang="en-GB" sz="2000" dirty="0" smtClean="0"/>
          </a:p>
          <a:p>
            <a:pPr marL="342900" indent="-342900" algn="just">
              <a:lnSpc>
                <a:spcPct val="90000"/>
              </a:lnSpc>
              <a:buFont typeface="Arial" panose="020B0604020202020204"/>
              <a:buChar char="•"/>
            </a:pPr>
            <a:endParaRPr lang="en-GB" sz="2000" dirty="0"/>
          </a:p>
          <a:p>
            <a:pPr marL="342900" indent="-342900" algn="just">
              <a:lnSpc>
                <a:spcPct val="90000"/>
              </a:lnSpc>
              <a:buFont typeface="Arial" panose="020B0604020202020204"/>
              <a:buChar char="•"/>
            </a:pPr>
            <a:r>
              <a:rPr lang="zh-CN" altLang="en-US" sz="2000" dirty="0" smtClean="0">
                <a:sym typeface="+mn-ea"/>
              </a:rPr>
              <a:t>浸软影响脑肝重量比，同时需校正一些可导致比例变化的因素，如孕周及性别。</a:t>
            </a:r>
            <a:endParaRPr lang="en-GB" sz="2000" dirty="0" smtClean="0"/>
          </a:p>
          <a:p>
            <a:pPr marL="342900" indent="-342900" algn="just">
              <a:lnSpc>
                <a:spcPct val="90000"/>
              </a:lnSpc>
              <a:buFont typeface="Arial" panose="020B0604020202020204"/>
              <a:buChar char="•"/>
            </a:pPr>
            <a:endParaRPr lang="en-US" altLang="zh-CN" sz="2000" dirty="0" smtClean="0">
              <a:sym typeface="+mn-ea"/>
            </a:endParaRPr>
          </a:p>
          <a:p>
            <a:pPr marL="342900" indent="-342900" algn="just">
              <a:lnSpc>
                <a:spcPct val="90000"/>
              </a:lnSpc>
              <a:buFont typeface="Arial" panose="020B0604020202020204"/>
              <a:buChar char="•"/>
            </a:pPr>
            <a:r>
              <a:rPr lang="zh-CN" altLang="en-US" sz="2000" dirty="0" smtClean="0">
                <a:sym typeface="+mn-ea"/>
              </a:rPr>
              <a:t>在非小于胎龄儿的脑肝重量比中位数约为</a:t>
            </a:r>
            <a:r>
              <a:rPr lang="en-US" altLang="zh-CN" sz="2000" dirty="0" smtClean="0">
                <a:sym typeface="+mn-ea"/>
              </a:rPr>
              <a:t>2.5-3</a:t>
            </a:r>
            <a:r>
              <a:rPr lang="zh-CN" altLang="en-US" sz="2000" dirty="0" smtClean="0">
                <a:sym typeface="+mn-ea"/>
              </a:rPr>
              <a:t>，但是正常范围可达</a:t>
            </a:r>
            <a:r>
              <a:rPr lang="en-US" altLang="zh-CN" sz="2000" dirty="0" smtClean="0">
                <a:sym typeface="+mn-ea"/>
              </a:rPr>
              <a:t>5.</a:t>
            </a:r>
            <a:r>
              <a:rPr lang="zh-CN" altLang="en-US" sz="2000" dirty="0" smtClean="0">
                <a:sym typeface="+mn-ea"/>
              </a:rPr>
              <a:t>在非小于胎龄儿的脑肝重量比中位数约为</a:t>
            </a:r>
            <a:r>
              <a:rPr lang="en-US" altLang="zh-CN" sz="2000" dirty="0" smtClean="0">
                <a:sym typeface="+mn-ea"/>
              </a:rPr>
              <a:t>2.5-3</a:t>
            </a:r>
            <a:r>
              <a:rPr lang="zh-CN" altLang="en-US" sz="2000" dirty="0" smtClean="0">
                <a:sym typeface="+mn-ea"/>
              </a:rPr>
              <a:t>，但是正常范围可达</a:t>
            </a:r>
            <a:r>
              <a:rPr lang="en-US" altLang="zh-CN" sz="2000" dirty="0" smtClean="0">
                <a:sym typeface="+mn-ea"/>
              </a:rPr>
              <a:t>5</a:t>
            </a:r>
            <a:r>
              <a:rPr lang="zh-CN" altLang="en-US" sz="2000" dirty="0" smtClean="0">
                <a:sym typeface="+mn-ea"/>
              </a:rPr>
              <a:t>。</a:t>
            </a:r>
            <a:endParaRPr lang="en-GB" sz="2000" dirty="0" smtClean="0"/>
          </a:p>
          <a:p>
            <a:pPr marL="342900" indent="-342900" algn="just">
              <a:lnSpc>
                <a:spcPct val="90000"/>
              </a:lnSpc>
              <a:buFont typeface="Arial" panose="020B0604020202020204"/>
              <a:buChar char="•"/>
            </a:pPr>
            <a:endParaRPr lang="en-GB" sz="2000" dirty="0"/>
          </a:p>
          <a:p>
            <a:pPr marL="342900" indent="-342900" algn="just">
              <a:lnSpc>
                <a:spcPct val="90000"/>
              </a:lnSpc>
              <a:buFont typeface="Arial" panose="020B0604020202020204"/>
              <a:buChar char="•"/>
            </a:pPr>
            <a:r>
              <a:rPr lang="zh-CN" altLang="en-US" sz="2000" dirty="0" smtClean="0">
                <a:sym typeface="+mn-ea"/>
              </a:rPr>
              <a:t>脑肝重量比可用来区分非胎儿生长受限的小于胎龄儿，以及胎盘因素或其他因素导致的死亡，脑肝重量比达到</a:t>
            </a:r>
            <a:r>
              <a:rPr lang="en-US" altLang="zh-CN" sz="2000" dirty="0" smtClean="0">
                <a:sym typeface="+mn-ea"/>
              </a:rPr>
              <a:t>6</a:t>
            </a:r>
            <a:r>
              <a:rPr lang="zh-CN" altLang="en-US" sz="2000" dirty="0" smtClean="0">
                <a:sym typeface="+mn-ea"/>
              </a:rPr>
              <a:t>可提供满意的敏感度及特异度。然而没有比值可明确诊断胎儿生长受限。</a:t>
            </a:r>
            <a:endParaRPr lang="en-GB" sz="2000" dirty="0"/>
          </a:p>
          <a:p>
            <a:pPr marL="342900" indent="-342900" algn="just">
              <a:lnSpc>
                <a:spcPct val="90000"/>
              </a:lnSpc>
              <a:buFont typeface="Arial" panose="020B0604020202020204"/>
              <a:buChar char="•"/>
            </a:pPr>
            <a:endParaRPr lang="en-GB" sz="2000" dirty="0"/>
          </a:p>
        </p:txBody>
      </p:sp>
      <p:sp>
        <p:nvSpPr>
          <p:cNvPr id="9"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p:nvPr/>
        </p:nvGrpSpPr>
        <p:grpSpPr bwMode="auto">
          <a:xfrm>
            <a:off x="0" y="-15875"/>
            <a:ext cx="9144000" cy="923925"/>
            <a:chOff x="0" y="3755"/>
            <a:chExt cx="5760" cy="582"/>
          </a:xfrm>
        </p:grpSpPr>
        <p:pic>
          <p:nvPicPr>
            <p:cNvPr id="13320"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Text Box 27"/>
          <p:cNvSpPr txBox="1">
            <a:spLocks noChangeArrowheads="1"/>
          </p:cNvSpPr>
          <p:nvPr/>
        </p:nvSpPr>
        <p:spPr bwMode="auto">
          <a:xfrm>
            <a:off x="2714612" y="2031231"/>
            <a:ext cx="3729596"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优 势</a:t>
            </a:r>
            <a:endParaRPr lang="en-GB" altLang="en-US" sz="2400" b="1" dirty="0"/>
          </a:p>
        </p:txBody>
      </p:sp>
      <p:sp>
        <p:nvSpPr>
          <p:cNvPr id="10" name="Rettangolo 9"/>
          <p:cNvSpPr/>
          <p:nvPr/>
        </p:nvSpPr>
        <p:spPr>
          <a:xfrm>
            <a:off x="251520" y="2701369"/>
            <a:ext cx="8784976" cy="1785104"/>
          </a:xfrm>
          <a:prstGeom prst="rect">
            <a:avLst/>
          </a:prstGeom>
        </p:spPr>
        <p:txBody>
          <a:bodyPr wrap="square">
            <a:spAutoFit/>
          </a:bodyPr>
          <a:lstStyle/>
          <a:p>
            <a:pPr algn="just" eaLnBrk="1" fontAlgn="auto" hangingPunct="1">
              <a:spcBef>
                <a:spcPct val="50000"/>
              </a:spcBef>
              <a:spcAft>
                <a:spcPts val="0"/>
              </a:spcAft>
              <a:defRPr/>
            </a:pPr>
            <a:r>
              <a:rPr lang="zh-CN" altLang="en-US" sz="2000" kern="0" spc="-10" dirty="0" smtClean="0">
                <a:solidFill>
                  <a:sysClr val="windowText" lastClr="000000"/>
                </a:solidFill>
                <a:latin typeface="Arial" panose="020B0604020202020204"/>
                <a:sym typeface="+mn-ea"/>
              </a:rPr>
              <a:t>这是首个提供浸软影响量化数据的研究。这是最大的数据库（比以前最大的研究大五倍）提供详细的死胎尸检数据，收集和记录在一个专门的研究数据库。这是第一次研究评估</a:t>
            </a:r>
            <a:r>
              <a:rPr lang="en-US" altLang="zh-CN" sz="2000" kern="0" spc="-10" dirty="0" smtClean="0">
                <a:solidFill>
                  <a:sysClr val="windowText" lastClr="000000"/>
                </a:solidFill>
                <a:latin typeface="Arial" panose="020B0604020202020204"/>
                <a:sym typeface="+mn-ea"/>
              </a:rPr>
              <a:t>SGA</a:t>
            </a:r>
            <a:r>
              <a:rPr lang="zh-CN" altLang="en-US" sz="2000" kern="0" spc="-10" dirty="0" smtClean="0">
                <a:solidFill>
                  <a:sysClr val="windowText" lastClr="000000"/>
                </a:solidFill>
                <a:latin typeface="Arial" panose="020B0604020202020204"/>
                <a:sym typeface="+mn-ea"/>
              </a:rPr>
              <a:t>胎儿病理确定机制而不是使用重量＜第十百分位数作为一个结果。</a:t>
            </a:r>
            <a:endParaRPr lang="en-GB" sz="2000" kern="0" spc="-10" dirty="0">
              <a:solidFill>
                <a:sysClr val="windowText" lastClr="000000"/>
              </a:solidFill>
              <a:latin typeface="Arial" panose="020B0604020202020204"/>
            </a:endParaRPr>
          </a:p>
          <a:p>
            <a:pPr algn="just" eaLnBrk="1" fontAlgn="auto" hangingPunct="1">
              <a:spcBef>
                <a:spcPct val="50000"/>
              </a:spcBef>
              <a:spcAft>
                <a:spcPts val="0"/>
              </a:spcAft>
              <a:defRPr/>
            </a:pPr>
            <a:endParaRPr lang="en-GB" sz="2000" kern="0" spc="-10" dirty="0">
              <a:solidFill>
                <a:sysClr val="windowText" lastClr="000000"/>
              </a:solidFill>
              <a:latin typeface="Arial" panose="020B0604020202020204"/>
            </a:endParaRPr>
          </a:p>
        </p:txBody>
      </p:sp>
      <p:sp>
        <p:nvSpPr>
          <p:cNvPr id="9" name="Text Box 27"/>
          <p:cNvSpPr txBox="1">
            <a:spLocks noChangeArrowheads="1"/>
          </p:cNvSpPr>
          <p:nvPr/>
        </p:nvSpPr>
        <p:spPr bwMode="auto">
          <a:xfrm>
            <a:off x="2665090" y="4253219"/>
            <a:ext cx="3779118"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局 限</a:t>
            </a:r>
            <a:endParaRPr lang="en-GB" altLang="en-US" sz="2400" b="1" dirty="0"/>
          </a:p>
        </p:txBody>
      </p:sp>
      <p:sp>
        <p:nvSpPr>
          <p:cNvPr id="12" name="Rettangolo 11"/>
          <p:cNvSpPr/>
          <p:nvPr/>
        </p:nvSpPr>
        <p:spPr>
          <a:xfrm>
            <a:off x="179512" y="4856822"/>
            <a:ext cx="8784976" cy="1169551"/>
          </a:xfrm>
          <a:prstGeom prst="rect">
            <a:avLst/>
          </a:prstGeom>
        </p:spPr>
        <p:txBody>
          <a:bodyPr wrap="square">
            <a:spAutoFit/>
          </a:bodyPr>
          <a:lstStyle/>
          <a:p>
            <a:pPr algn="just" eaLnBrk="1" fontAlgn="auto" hangingPunct="1">
              <a:spcBef>
                <a:spcPct val="50000"/>
              </a:spcBef>
              <a:spcAft>
                <a:spcPts val="0"/>
              </a:spcAft>
              <a:defRPr/>
            </a:pPr>
            <a:r>
              <a:rPr lang="zh-CN" altLang="en-US" sz="2000" kern="0" spc="-10" dirty="0" smtClean="0">
                <a:solidFill>
                  <a:sysClr val="windowText" lastClr="000000"/>
                </a:solidFill>
                <a:latin typeface="Arial" panose="020B0604020202020204"/>
                <a:sym typeface="+mn-ea"/>
              </a:rPr>
              <a:t>本</a:t>
            </a:r>
            <a:r>
              <a:rPr lang="zh-CN" altLang="en-US" sz="2000" kern="0" spc="-10" dirty="0">
                <a:solidFill>
                  <a:sysClr val="windowText" lastClr="000000"/>
                </a:solidFill>
                <a:latin typeface="Arial" panose="020B0604020202020204"/>
                <a:sym typeface="+mn-ea"/>
              </a:rPr>
              <a:t>研究为回顾性研究，是死胎研究的必然性，由于死胎的罕见性，进行大规模的前瞻性研究是不合适</a:t>
            </a:r>
            <a:r>
              <a:rPr lang="zh-CN" altLang="en-US" sz="2000" kern="0" spc="-10" dirty="0" smtClean="0">
                <a:solidFill>
                  <a:sysClr val="windowText" lastClr="000000"/>
                </a:solidFill>
                <a:latin typeface="Arial" panose="020B0604020202020204"/>
                <a:sym typeface="+mn-ea"/>
              </a:rPr>
              <a:t>的。</a:t>
            </a:r>
            <a:endParaRPr lang="en-GB" sz="2000" kern="0" spc="-10" dirty="0">
              <a:solidFill>
                <a:sysClr val="windowText" lastClr="000000"/>
              </a:solidFill>
              <a:latin typeface="Arial" panose="020B0604020202020204"/>
            </a:endParaRPr>
          </a:p>
          <a:p>
            <a:pPr algn="just" eaLnBrk="1" fontAlgn="auto" hangingPunct="1">
              <a:spcBef>
                <a:spcPct val="50000"/>
              </a:spcBef>
              <a:spcAft>
                <a:spcPts val="0"/>
              </a:spcAft>
              <a:defRPr/>
            </a:pPr>
            <a:endParaRPr lang="en-GB" sz="2000" kern="0" spc="-10" dirty="0">
              <a:solidFill>
                <a:sysClr val="windowText" lastClr="000000"/>
              </a:solidFill>
              <a:latin typeface="Arial" panose="020B0604020202020204"/>
            </a:endParaRPr>
          </a:p>
        </p:txBody>
      </p:sp>
      <p:sp>
        <p:nvSpPr>
          <p:cNvPr id="11"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p:nvPr/>
        </p:nvGrpSpPr>
        <p:grpSpPr bwMode="auto">
          <a:xfrm>
            <a:off x="0" y="0"/>
            <a:ext cx="9144000" cy="841375"/>
            <a:chOff x="0" y="3755"/>
            <a:chExt cx="5760" cy="582"/>
          </a:xfrm>
        </p:grpSpPr>
        <p:pic>
          <p:nvPicPr>
            <p:cNvPr id="1434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Rectangle 7"/>
          <p:cNvSpPr>
            <a:spLocks noChangeArrowheads="1"/>
          </p:cNvSpPr>
          <p:nvPr/>
        </p:nvSpPr>
        <p:spPr bwMode="auto">
          <a:xfrm>
            <a:off x="3721804" y="1862138"/>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CN" altLang="en-US" sz="2800" b="1" dirty="0" smtClean="0">
                <a:solidFill>
                  <a:srgbClr val="000000"/>
                </a:solidFill>
                <a:sym typeface="+mn-ea"/>
              </a:rPr>
              <a:t>讨论要点</a:t>
            </a:r>
            <a:endParaRPr lang="en-GB" altLang="en-US" sz="2800" b="1" dirty="0">
              <a:solidFill>
                <a:srgbClr val="000000"/>
              </a:solidFill>
            </a:endParaRPr>
          </a:p>
        </p:txBody>
      </p:sp>
      <p:sp>
        <p:nvSpPr>
          <p:cNvPr id="7" name="Segnaposto contenuto 2"/>
          <p:cNvSpPr txBox="1"/>
          <p:nvPr/>
        </p:nvSpPr>
        <p:spPr bwMode="auto">
          <a:xfrm>
            <a:off x="251520" y="2564904"/>
            <a:ext cx="8496944" cy="3600400"/>
          </a:xfrm>
          <a:prstGeom prst="rect">
            <a:avLst/>
          </a:prstGeom>
          <a:noFill/>
          <a:ln>
            <a:noFill/>
          </a:ln>
        </p:spPr>
        <p:txBody>
          <a:bodyPr/>
          <a:lstStyle>
            <a:lvl1pPr marL="457200" indent="-457200"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defRPr/>
            </a:pPr>
            <a:r>
              <a:rPr lang="zh-CN" altLang="en-US" sz="2000" dirty="0" smtClean="0">
                <a:sym typeface="+mn-ea"/>
              </a:rPr>
              <a:t>器官重量比及胎盘等发现的关联可确认胎儿生长受限的发生。我们如何证明胎儿生长受限是死因？</a:t>
            </a:r>
            <a:endParaRPr lang="en-US" altLang="en-US" sz="2000" dirty="0"/>
          </a:p>
          <a:p>
            <a:pPr algn="just">
              <a:defRPr/>
            </a:pPr>
            <a:endParaRPr lang="en-US" altLang="en-US" sz="2000" dirty="0" smtClean="0"/>
          </a:p>
          <a:p>
            <a:pPr algn="just">
              <a:defRPr/>
            </a:pPr>
            <a:r>
              <a:rPr lang="zh-CN" altLang="en-US" sz="2000" dirty="0" smtClean="0">
                <a:sym typeface="+mn-ea"/>
              </a:rPr>
              <a:t>因为我们错误过估病理性生长受限的发生率，我们不通过胎儿体重，如何客观确诊验尸时胎儿生长受限？</a:t>
            </a:r>
            <a:endParaRPr lang="en-US" altLang="en-US" sz="2000" dirty="0" smtClean="0"/>
          </a:p>
          <a:p>
            <a:pPr algn="just">
              <a:defRPr/>
            </a:pPr>
            <a:endParaRPr lang="en-US" altLang="en-US" sz="2000" dirty="0"/>
          </a:p>
          <a:p>
            <a:pPr algn="just">
              <a:defRPr/>
            </a:pPr>
            <a:r>
              <a:rPr lang="zh-CN" altLang="en-US" sz="2000" dirty="0" smtClean="0">
                <a:sym typeface="+mn-ea"/>
              </a:rPr>
              <a:t>通过</a:t>
            </a:r>
            <a:r>
              <a:rPr lang="zh-CN" altLang="en-US" sz="2000" dirty="0">
                <a:sym typeface="+mn-ea"/>
              </a:rPr>
              <a:t>临床及超声表现结合验尸特征是否可行？</a:t>
            </a:r>
            <a:endParaRPr lang="en-US" altLang="en-US" sz="2000" dirty="0" smtClean="0"/>
          </a:p>
          <a:p>
            <a:pPr algn="just">
              <a:defRPr/>
            </a:pPr>
            <a:endParaRPr lang="en-US" altLang="en-US" sz="2000" dirty="0"/>
          </a:p>
        </p:txBody>
      </p:sp>
      <p:sp>
        <p:nvSpPr>
          <p:cNvPr id="8" name="Text Box 5"/>
          <p:cNvSpPr txBox="1">
            <a:spLocks noChangeArrowheads="1"/>
          </p:cNvSpPr>
          <p:nvPr/>
        </p:nvSpPr>
        <p:spPr bwMode="auto">
          <a:xfrm>
            <a:off x="0" y="869811"/>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ChangeArrowheads="1"/>
          </p:cNvSpPr>
          <p:nvPr/>
        </p:nvSpPr>
        <p:spPr bwMode="auto">
          <a:xfrm>
            <a:off x="857224" y="2714620"/>
            <a:ext cx="7215238" cy="1862048"/>
          </a:xfrm>
          <a:prstGeom prst="rect">
            <a:avLst/>
          </a:prstGeom>
          <a:solidFill>
            <a:srgbClr val="F0F3FB"/>
          </a:solidFill>
          <a:ln w="19050">
            <a:solidFill>
              <a:srgbClr val="445895"/>
            </a:solidFill>
            <a:miter lim="800000"/>
          </a:ln>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endParaRPr lang="en-GB" altLang="en-US" sz="2300" b="1" dirty="0" smtClean="0">
              <a:solidFill>
                <a:srgbClr val="000000"/>
              </a:solidFill>
            </a:endParaRPr>
          </a:p>
          <a:p>
            <a:pPr algn="just">
              <a:spcBef>
                <a:spcPct val="0"/>
              </a:spcBef>
              <a:buFontTx/>
              <a:buNone/>
            </a:pPr>
            <a:r>
              <a:rPr lang="en-GB" altLang="en-US" sz="2300" b="1" dirty="0" smtClean="0">
                <a:solidFill>
                  <a:srgbClr val="000000"/>
                </a:solidFill>
                <a:sym typeface="+mn-ea"/>
              </a:rPr>
              <a:t>1.</a:t>
            </a:r>
            <a:r>
              <a:rPr lang="zh-CN" altLang="en-US" sz="2300" b="1" dirty="0" smtClean="0">
                <a:solidFill>
                  <a:srgbClr val="000000"/>
                </a:solidFill>
                <a:sym typeface="+mn-ea"/>
              </a:rPr>
              <a:t>探索死胎中小于胎龄儿出现的频率</a:t>
            </a:r>
            <a:endParaRPr lang="en-GB" altLang="en-US" sz="2300" b="1" dirty="0">
              <a:solidFill>
                <a:srgbClr val="000000"/>
              </a:solidFill>
            </a:endParaRPr>
          </a:p>
          <a:p>
            <a:pPr algn="just">
              <a:spcBef>
                <a:spcPct val="0"/>
              </a:spcBef>
              <a:buFontTx/>
              <a:buNone/>
            </a:pPr>
            <a:r>
              <a:rPr lang="en-GB" altLang="en-US" sz="2300" b="1" dirty="0" smtClean="0">
                <a:solidFill>
                  <a:srgbClr val="000000"/>
                </a:solidFill>
                <a:sym typeface="+mn-ea"/>
              </a:rPr>
              <a:t>2.</a:t>
            </a:r>
            <a:r>
              <a:rPr lang="zh-CN" altLang="en-US" sz="2300" b="1" dirty="0" smtClean="0">
                <a:solidFill>
                  <a:srgbClr val="000000"/>
                </a:solidFill>
                <a:sym typeface="+mn-ea"/>
              </a:rPr>
              <a:t>确认继发改变的作用，比如胎儿浸软，即</a:t>
            </a:r>
            <a:r>
              <a:rPr lang="en-US" altLang="zh-CN" sz="2300" b="1" dirty="0" smtClean="0">
                <a:solidFill>
                  <a:srgbClr val="000000"/>
                </a:solidFill>
                <a:sym typeface="+mn-ea"/>
              </a:rPr>
              <a:t>IUI</a:t>
            </a:r>
            <a:r>
              <a:rPr lang="zh-CN" altLang="en-US" sz="2300" b="1" dirty="0" smtClean="0">
                <a:solidFill>
                  <a:srgbClr val="000000"/>
                </a:solidFill>
                <a:sym typeface="+mn-ea"/>
              </a:rPr>
              <a:t>和</a:t>
            </a:r>
            <a:r>
              <a:rPr lang="en-US" altLang="zh-CN" sz="2300" b="1" dirty="0" smtClean="0">
                <a:solidFill>
                  <a:srgbClr val="000000"/>
                </a:solidFill>
                <a:sym typeface="+mn-ea"/>
              </a:rPr>
              <a:t>PMI,</a:t>
            </a:r>
            <a:r>
              <a:rPr lang="zh-CN" altLang="en-US" sz="2300" b="1" dirty="0" smtClean="0">
                <a:solidFill>
                  <a:srgbClr val="000000"/>
                </a:solidFill>
                <a:sym typeface="+mn-ea"/>
              </a:rPr>
              <a:t>对胎儿体质量的影响</a:t>
            </a:r>
            <a:endParaRPr lang="en-GB" altLang="en-US" sz="2300" b="1" dirty="0">
              <a:solidFill>
                <a:srgbClr val="000000"/>
              </a:solidFill>
            </a:endParaRPr>
          </a:p>
          <a:p>
            <a:pPr algn="just">
              <a:spcBef>
                <a:spcPct val="0"/>
              </a:spcBef>
              <a:buFontTx/>
              <a:buNone/>
            </a:pPr>
            <a:endParaRPr lang="en-GB" altLang="en-US" sz="2300" b="1" dirty="0">
              <a:solidFill>
                <a:srgbClr val="000000"/>
              </a:solidFill>
            </a:endParaRPr>
          </a:p>
        </p:txBody>
      </p:sp>
      <p:sp>
        <p:nvSpPr>
          <p:cNvPr id="5124" name="Rectangle 8"/>
          <p:cNvSpPr>
            <a:spLocks noChangeArrowheads="1"/>
          </p:cNvSpPr>
          <p:nvPr/>
        </p:nvSpPr>
        <p:spPr bwMode="auto">
          <a:xfrm>
            <a:off x="3983094" y="2093913"/>
            <a:ext cx="11047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CN" altLang="en-US" sz="2800" b="1" dirty="0" smtClean="0">
                <a:solidFill>
                  <a:srgbClr val="000000"/>
                </a:solidFill>
                <a:sym typeface="+mn-ea"/>
              </a:rPr>
              <a:t>目  的</a:t>
            </a:r>
            <a:endParaRPr lang="en-GB" altLang="en-US" sz="2800" b="1" dirty="0">
              <a:solidFill>
                <a:srgbClr val="000000"/>
              </a:solidFill>
            </a:endParaRPr>
          </a:p>
          <a:p>
            <a:pPr algn="ctr">
              <a:spcBef>
                <a:spcPct val="0"/>
              </a:spcBef>
              <a:buFontTx/>
              <a:buNone/>
            </a:pPr>
            <a:endParaRPr lang="en-GB" altLang="en-US" sz="2800" b="1" dirty="0">
              <a:solidFill>
                <a:srgbClr val="000000"/>
              </a:solidFill>
            </a:endParaRPr>
          </a:p>
        </p:txBody>
      </p:sp>
      <p:grpSp>
        <p:nvGrpSpPr>
          <p:cNvPr id="11" name="Group 2"/>
          <p:cNvGrpSpPr/>
          <p:nvPr/>
        </p:nvGrpSpPr>
        <p:grpSpPr bwMode="auto">
          <a:xfrm>
            <a:off x="0" y="-15875"/>
            <a:ext cx="9144000" cy="923925"/>
            <a:chOff x="0" y="3755"/>
            <a:chExt cx="5760" cy="582"/>
          </a:xfrm>
        </p:grpSpPr>
        <p:pic>
          <p:nvPicPr>
            <p:cNvPr id="1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p:nvPr/>
        </p:nvGrpSpPr>
        <p:grpSpPr bwMode="auto">
          <a:xfrm>
            <a:off x="0" y="-15875"/>
            <a:ext cx="9144000" cy="923925"/>
            <a:chOff x="0" y="3755"/>
            <a:chExt cx="5760" cy="582"/>
          </a:xfrm>
        </p:grpSpPr>
        <p:pic>
          <p:nvPicPr>
            <p:cNvPr id="615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27"/>
          <p:cNvSpPr txBox="1">
            <a:spLocks noChangeArrowheads="1"/>
          </p:cNvSpPr>
          <p:nvPr/>
        </p:nvSpPr>
        <p:spPr bwMode="auto">
          <a:xfrm>
            <a:off x="1842938" y="1916832"/>
            <a:ext cx="5465366" cy="457200"/>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方</a:t>
            </a:r>
            <a:r>
              <a:rPr lang="zh-CN" altLang="en-US" sz="2400" b="1" dirty="0">
                <a:sym typeface="+mn-ea"/>
              </a:rPr>
              <a:t>法</a:t>
            </a:r>
            <a:endParaRPr lang="en-GB" altLang="en-US" sz="2400" b="1" dirty="0"/>
          </a:p>
        </p:txBody>
      </p:sp>
      <p:sp>
        <p:nvSpPr>
          <p:cNvPr id="2" name="Rettangolo 1"/>
          <p:cNvSpPr/>
          <p:nvPr/>
        </p:nvSpPr>
        <p:spPr>
          <a:xfrm>
            <a:off x="1071538" y="2643182"/>
            <a:ext cx="7429552" cy="3360920"/>
          </a:xfrm>
          <a:prstGeom prst="rect">
            <a:avLst/>
          </a:prstGeom>
        </p:spPr>
        <p:txBody>
          <a:bodyPr wrap="square">
            <a:spAutoFit/>
          </a:bodyPr>
          <a:lstStyle/>
          <a:p>
            <a:pPr marL="342900" indent="-342900" algn="just" eaLnBrk="1" hangingPunct="1">
              <a:lnSpc>
                <a:spcPct val="90000"/>
              </a:lnSpc>
              <a:buFont typeface="Arial" panose="020B0604020202020204"/>
              <a:buChar char="•"/>
              <a:defRPr/>
            </a:pPr>
            <a:r>
              <a:rPr lang="zh-CN" altLang="en-US" sz="2000" kern="0" dirty="0" smtClean="0">
                <a:sym typeface="+mn-ea"/>
              </a:rPr>
              <a:t>收集伦敦圣乔治医院及</a:t>
            </a:r>
            <a:r>
              <a:rPr lang="en-US" altLang="zh-CN" sz="2000" kern="0" dirty="0" smtClean="0"/>
              <a:t>Great Ormond Street </a:t>
            </a:r>
            <a:r>
              <a:rPr lang="zh-CN" altLang="en-US" sz="2000" kern="0" dirty="0" smtClean="0"/>
              <a:t>医院</a:t>
            </a:r>
            <a:r>
              <a:rPr lang="en-US" altLang="zh-CN" sz="2000" kern="0" dirty="0" smtClean="0">
                <a:sym typeface="+mn-ea"/>
              </a:rPr>
              <a:t>2005-2013</a:t>
            </a:r>
            <a:r>
              <a:rPr lang="zh-CN" altLang="en-US" sz="2000" kern="0" dirty="0" smtClean="0">
                <a:sym typeface="+mn-ea"/>
              </a:rPr>
              <a:t>年胎儿宫内死胎的验尸情况及产时细节</a:t>
            </a:r>
            <a:endParaRPr lang="en-US" sz="2000"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endParaRPr lang="en-US" sz="12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r>
              <a:rPr lang="zh-CN" altLang="en-US" sz="2000" kern="0" dirty="0" smtClean="0">
                <a:sym typeface="+mn-ea"/>
              </a:rPr>
              <a:t>应用</a:t>
            </a:r>
            <a:r>
              <a:rPr lang="en-US" sz="2000" kern="0" dirty="0" smtClean="0">
                <a:sym typeface="+mn-ea"/>
              </a:rPr>
              <a:t>WHO</a:t>
            </a:r>
            <a:r>
              <a:rPr lang="zh-CN" altLang="en-US" sz="2000" kern="0" dirty="0" smtClean="0">
                <a:sym typeface="+mn-ea"/>
              </a:rPr>
              <a:t>发布的新生儿生长</a:t>
            </a:r>
            <a:r>
              <a:rPr lang="zh-CN" altLang="en-US" sz="2000" kern="0" dirty="0">
                <a:sym typeface="+mn-ea"/>
              </a:rPr>
              <a:t>量</a:t>
            </a:r>
            <a:r>
              <a:rPr lang="zh-CN" altLang="en-US" sz="2000" kern="0" dirty="0" smtClean="0">
                <a:sym typeface="+mn-ea"/>
              </a:rPr>
              <a:t>表来确定妊娠</a:t>
            </a:r>
            <a:r>
              <a:rPr lang="en-US" altLang="zh-CN" sz="2000" kern="0" dirty="0" smtClean="0">
                <a:sym typeface="+mn-ea"/>
              </a:rPr>
              <a:t>24</a:t>
            </a:r>
            <a:r>
              <a:rPr lang="zh-CN" altLang="en-US" sz="2000" kern="0" dirty="0" smtClean="0">
                <a:sym typeface="+mn-ea"/>
              </a:rPr>
              <a:t>周以上的胎儿正常体重百分数。</a:t>
            </a:r>
            <a:endParaRPr lang="en-US" sz="2000"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endParaRPr lang="en-US" sz="12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r>
              <a:rPr lang="zh-CN" altLang="en-US" sz="2000" kern="0" dirty="0" smtClean="0">
                <a:sym typeface="+mn-ea"/>
              </a:rPr>
              <a:t>应用这些数据确认每例病例对应孕周的胎儿体重，从而计算体重标准差值。</a:t>
            </a:r>
            <a:endParaRPr lang="en-US" sz="2000"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endParaRPr lang="en-US" sz="1200"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r>
              <a:rPr lang="zh-CN" altLang="en-US" sz="2000" kern="0" dirty="0" smtClean="0">
                <a:sym typeface="+mn-ea"/>
              </a:rPr>
              <a:t>体重标准差值可由一系列标准差（</a:t>
            </a:r>
            <a:r>
              <a:rPr lang="en-US" altLang="zh-CN" sz="2000" kern="0" dirty="0" smtClean="0">
                <a:sym typeface="+mn-ea"/>
              </a:rPr>
              <a:t>SDs</a:t>
            </a:r>
            <a:r>
              <a:rPr lang="zh-CN" altLang="en-US" sz="2000" kern="0" dirty="0" smtClean="0">
                <a:sym typeface="+mn-ea"/>
              </a:rPr>
              <a:t>）表达，由此可看出胎儿体重与期望体重（</a:t>
            </a:r>
            <a:r>
              <a:rPr lang="en-US" altLang="zh-CN" sz="2000" kern="0" dirty="0" smtClean="0">
                <a:sym typeface="+mn-ea"/>
              </a:rPr>
              <a:t>50</a:t>
            </a:r>
            <a:r>
              <a:rPr lang="zh-CN" altLang="en-US" sz="2000" kern="0" dirty="0" smtClean="0">
                <a:sym typeface="+mn-ea"/>
              </a:rPr>
              <a:t>百分位数）的差距，同时对胎儿性别进行校准。</a:t>
            </a: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panose="020B0604020202020204"/>
              <a:buChar char="•"/>
              <a:defRPr/>
            </a:pPr>
            <a:endParaRPr lang="en-US" sz="2000" kern="0" dirty="0">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213516" y="1873245"/>
            <a:ext cx="4680520"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a:t>
            </a:r>
            <a:r>
              <a:rPr lang="en-GB" altLang="en-US" sz="2400" b="1" dirty="0" smtClean="0">
                <a:sym typeface="+mn-ea"/>
              </a:rPr>
              <a:t> – </a:t>
            </a:r>
            <a:r>
              <a:rPr lang="zh-CN" altLang="en-US" sz="2400" b="1" dirty="0" smtClean="0">
                <a:sym typeface="+mn-ea"/>
              </a:rPr>
              <a:t>小于胎龄儿</a:t>
            </a:r>
            <a:endParaRPr lang="en-GB" altLang="en-US" sz="2400" b="1" dirty="0"/>
          </a:p>
        </p:txBody>
      </p:sp>
      <p:sp>
        <p:nvSpPr>
          <p:cNvPr id="20" name="Rettangolo 19"/>
          <p:cNvSpPr/>
          <p:nvPr/>
        </p:nvSpPr>
        <p:spPr>
          <a:xfrm>
            <a:off x="857224" y="2953975"/>
            <a:ext cx="7715304" cy="2308324"/>
          </a:xfrm>
          <a:prstGeom prst="rect">
            <a:avLst/>
          </a:prstGeom>
        </p:spPr>
        <p:txBody>
          <a:bodyPr wrap="square">
            <a:spAutoFit/>
          </a:bodyPr>
          <a:lstStyle/>
          <a:p>
            <a:pPr marL="342900" indent="-342900" algn="just">
              <a:lnSpc>
                <a:spcPct val="90000"/>
              </a:lnSpc>
              <a:buFont typeface="Arial" panose="020B0604020202020204"/>
              <a:buChar char="•"/>
            </a:pPr>
            <a:r>
              <a:rPr lang="zh-CN" altLang="en-US" sz="2000" dirty="0" smtClean="0">
                <a:sym typeface="+mn-ea"/>
              </a:rPr>
              <a:t>在总共</a:t>
            </a:r>
            <a:r>
              <a:rPr lang="en-US" altLang="zh-CN" sz="2000" dirty="0" smtClean="0">
                <a:sym typeface="+mn-ea"/>
              </a:rPr>
              <a:t>1064</a:t>
            </a:r>
            <a:r>
              <a:rPr lang="zh-CN" altLang="en-US" sz="2000" dirty="0" smtClean="0">
                <a:sym typeface="+mn-ea"/>
              </a:rPr>
              <a:t>宫内死胎验尸病例中，</a:t>
            </a:r>
            <a:r>
              <a:rPr lang="en-US" altLang="zh-CN" sz="2000" dirty="0" smtClean="0">
                <a:sym typeface="+mn-ea"/>
              </a:rPr>
              <a:t>533</a:t>
            </a:r>
            <a:r>
              <a:rPr lang="zh-CN" altLang="en-US" sz="2000" dirty="0" smtClean="0">
                <a:sym typeface="+mn-ea"/>
              </a:rPr>
              <a:t>例死胎在妊娠</a:t>
            </a:r>
            <a:r>
              <a:rPr lang="en-US" altLang="zh-CN" sz="2000" dirty="0" smtClean="0">
                <a:sym typeface="+mn-ea"/>
              </a:rPr>
              <a:t>24</a:t>
            </a:r>
            <a:r>
              <a:rPr lang="zh-CN" altLang="en-US" sz="2000" dirty="0" smtClean="0">
                <a:sym typeface="+mn-ea"/>
              </a:rPr>
              <a:t>周以上分娩，并记录了出生体重</a:t>
            </a:r>
            <a:endParaRPr lang="en-GB" sz="2000" dirty="0" smtClean="0"/>
          </a:p>
          <a:p>
            <a:pPr marL="342900" indent="-342900" algn="just">
              <a:lnSpc>
                <a:spcPct val="90000"/>
              </a:lnSpc>
              <a:buFont typeface="Arial" panose="020B0604020202020204"/>
              <a:buChar char="•"/>
            </a:pPr>
            <a:endParaRPr lang="en-GB" sz="2000" dirty="0"/>
          </a:p>
          <a:p>
            <a:pPr marL="342900" indent="-342900" algn="just">
              <a:lnSpc>
                <a:spcPct val="90000"/>
              </a:lnSpc>
              <a:buFont typeface="Arial" panose="020B0604020202020204"/>
              <a:buChar char="•"/>
            </a:pPr>
            <a:r>
              <a:rPr lang="zh-CN" altLang="en-US" sz="2000" dirty="0" smtClean="0">
                <a:sym typeface="+mn-ea"/>
              </a:rPr>
              <a:t>在</a:t>
            </a:r>
            <a:r>
              <a:rPr lang="en-US" altLang="zh-CN" sz="2000" dirty="0" smtClean="0">
                <a:sym typeface="+mn-ea"/>
              </a:rPr>
              <a:t>533</a:t>
            </a:r>
            <a:r>
              <a:rPr lang="zh-CN" altLang="en-US" sz="2000" dirty="0" smtClean="0">
                <a:sym typeface="+mn-ea"/>
              </a:rPr>
              <a:t>例中，</a:t>
            </a:r>
            <a:r>
              <a:rPr lang="en-US" altLang="zh-CN" sz="2000" dirty="0" smtClean="0">
                <a:sym typeface="+mn-ea"/>
              </a:rPr>
              <a:t>192</a:t>
            </a:r>
            <a:r>
              <a:rPr lang="zh-CN" altLang="en-US" sz="2000" dirty="0" smtClean="0">
                <a:sym typeface="+mn-ea"/>
              </a:rPr>
              <a:t>例（</a:t>
            </a:r>
            <a:r>
              <a:rPr lang="en-US" altLang="zh-CN" sz="2000" dirty="0" smtClean="0">
                <a:sym typeface="+mn-ea"/>
              </a:rPr>
              <a:t>36%</a:t>
            </a:r>
            <a:r>
              <a:rPr lang="zh-CN" altLang="en-US" sz="2000" dirty="0" smtClean="0">
                <a:sym typeface="+mn-ea"/>
              </a:rPr>
              <a:t>）的未校正出生体重小于</a:t>
            </a:r>
            <a:r>
              <a:rPr lang="en-US" altLang="zh-CN" sz="2000" dirty="0" smtClean="0">
                <a:sym typeface="+mn-ea"/>
              </a:rPr>
              <a:t>10%</a:t>
            </a:r>
            <a:r>
              <a:rPr lang="zh-CN" altLang="en-US" sz="2000" dirty="0" smtClean="0">
                <a:sym typeface="+mn-ea"/>
              </a:rPr>
              <a:t>体重百分数，即可依据</a:t>
            </a:r>
            <a:r>
              <a:rPr lang="en-US" altLang="zh-CN" sz="2000" dirty="0" smtClean="0">
                <a:sym typeface="+mn-ea"/>
              </a:rPr>
              <a:t>WHO</a:t>
            </a:r>
            <a:r>
              <a:rPr lang="zh-CN" altLang="en-US" sz="2000" dirty="0" smtClean="0">
                <a:sym typeface="+mn-ea"/>
              </a:rPr>
              <a:t>胎儿体重量表分类为小于胎龄儿</a:t>
            </a:r>
            <a:endParaRPr lang="en-GB" sz="2000" dirty="0" smtClean="0"/>
          </a:p>
          <a:p>
            <a:pPr marL="342900" indent="-342900" algn="just">
              <a:lnSpc>
                <a:spcPct val="90000"/>
              </a:lnSpc>
              <a:buFont typeface="Arial" panose="020B0604020202020204"/>
              <a:buChar char="•"/>
            </a:pPr>
            <a:endParaRPr lang="en-GB" sz="2000" dirty="0"/>
          </a:p>
          <a:p>
            <a:pPr marL="342900" indent="-342900" algn="just">
              <a:lnSpc>
                <a:spcPct val="90000"/>
              </a:lnSpc>
              <a:buFont typeface="Arial" panose="020B0604020202020204"/>
              <a:buChar char="•"/>
            </a:pPr>
            <a:r>
              <a:rPr lang="zh-CN" altLang="en-US" sz="2000" dirty="0" smtClean="0">
                <a:sym typeface="+mn-ea"/>
              </a:rPr>
              <a:t>大约半数的小于胎龄儿（</a:t>
            </a:r>
            <a:r>
              <a:rPr lang="en-US" altLang="zh-CN" sz="2000" dirty="0" smtClean="0">
                <a:sym typeface="+mn-ea"/>
              </a:rPr>
              <a:t>n=90,47%</a:t>
            </a:r>
            <a:r>
              <a:rPr lang="zh-CN" altLang="en-US" sz="2000" dirty="0" smtClean="0">
                <a:sym typeface="+mn-ea"/>
              </a:rPr>
              <a:t>）的验尸结果无确定死因。</a:t>
            </a:r>
            <a:endParaRPr lang="en-GB" sz="2000" dirty="0"/>
          </a:p>
          <a:p>
            <a:pPr marL="342900" indent="-342900" algn="just">
              <a:lnSpc>
                <a:spcPct val="90000"/>
              </a:lnSpc>
              <a:buFont typeface="Arial" panose="020B0604020202020204"/>
              <a:buChar char="•"/>
            </a:pPr>
            <a:endParaRPr lang="en-GB" sz="2000" dirty="0"/>
          </a:p>
        </p:txBody>
      </p:sp>
      <p:sp>
        <p:nvSpPr>
          <p:cNvPr id="8"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57200"/>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结果：小于胎龄儿</a:t>
            </a:r>
            <a:endParaRPr lang="en-GB" altLang="en-US" sz="2400" b="1" dirty="0"/>
          </a:p>
        </p:txBody>
      </p:sp>
      <p:sp>
        <p:nvSpPr>
          <p:cNvPr id="27" name="Rettangolo 26"/>
          <p:cNvSpPr/>
          <p:nvPr/>
        </p:nvSpPr>
        <p:spPr>
          <a:xfrm>
            <a:off x="-36512" y="2593935"/>
            <a:ext cx="3744416" cy="2585323"/>
          </a:xfrm>
          <a:prstGeom prst="rect">
            <a:avLst/>
          </a:prstGeom>
        </p:spPr>
        <p:txBody>
          <a:bodyPr wrap="square">
            <a:spAutoFit/>
          </a:bodyPr>
          <a:lstStyle/>
          <a:p>
            <a:pPr marL="342900" indent="-342900">
              <a:lnSpc>
                <a:spcPct val="90000"/>
              </a:lnSpc>
              <a:buFont typeface="Arial" panose="020B0604020202020204"/>
              <a:buChar char="•"/>
            </a:pPr>
            <a:r>
              <a:rPr lang="en-GB" sz="2000" dirty="0" smtClean="0">
                <a:sym typeface="+mn-ea"/>
              </a:rPr>
              <a:t>335</a:t>
            </a:r>
            <a:r>
              <a:rPr lang="zh-CN" altLang="en-US" sz="2000" dirty="0" smtClean="0">
                <a:sym typeface="+mn-ea"/>
              </a:rPr>
              <a:t>例中有</a:t>
            </a:r>
            <a:r>
              <a:rPr lang="en-US" altLang="zh-CN" sz="2000" dirty="0" smtClean="0">
                <a:sym typeface="+mn-ea"/>
              </a:rPr>
              <a:t>90</a:t>
            </a:r>
            <a:r>
              <a:rPr lang="zh-CN" altLang="en-US" sz="2000" dirty="0" smtClean="0">
                <a:sym typeface="+mn-ea"/>
              </a:rPr>
              <a:t>例（</a:t>
            </a:r>
            <a:r>
              <a:rPr lang="en-US" altLang="zh-CN" sz="2000" dirty="0" smtClean="0">
                <a:sym typeface="+mn-ea"/>
              </a:rPr>
              <a:t>27%</a:t>
            </a:r>
            <a:r>
              <a:rPr lang="zh-CN" altLang="en-US" sz="2000" dirty="0" smtClean="0">
                <a:sym typeface="+mn-ea"/>
              </a:rPr>
              <a:t>）死胎无明确死因，并且验尸未发现小于胎龄儿。</a:t>
            </a:r>
            <a:endParaRPr lang="en-GB" sz="2000" dirty="0"/>
          </a:p>
          <a:p>
            <a:pPr marL="342900" indent="-342900">
              <a:lnSpc>
                <a:spcPct val="90000"/>
              </a:lnSpc>
              <a:buFont typeface="Arial" panose="020B0604020202020204"/>
              <a:buChar char="•"/>
            </a:pPr>
            <a:endParaRPr lang="en-GB" sz="2000" dirty="0" smtClean="0"/>
          </a:p>
          <a:p>
            <a:pPr marL="342900" indent="-342900">
              <a:lnSpc>
                <a:spcPct val="90000"/>
              </a:lnSpc>
              <a:buFont typeface="Arial" panose="020B0604020202020204"/>
              <a:buChar char="•"/>
            </a:pPr>
            <a:r>
              <a:rPr lang="zh-CN" altLang="en-US" sz="2000" dirty="0" smtClean="0">
                <a:sym typeface="+mn-ea"/>
              </a:rPr>
              <a:t>最常见的死因分类是胎盘异常（</a:t>
            </a:r>
            <a:r>
              <a:rPr lang="en-US" altLang="zh-CN" sz="2000" dirty="0" smtClean="0">
                <a:sym typeface="+mn-ea"/>
              </a:rPr>
              <a:t>19%</a:t>
            </a:r>
            <a:r>
              <a:rPr lang="zh-CN" altLang="en-US" sz="2000" dirty="0" smtClean="0">
                <a:sym typeface="+mn-ea"/>
              </a:rPr>
              <a:t>），以病理性胎儿生长受限及母胎血流异常灌注为标志。</a:t>
            </a:r>
            <a:endParaRPr lang="en-GB" sz="2000" dirty="0"/>
          </a:p>
          <a:p>
            <a:pPr marL="342900" indent="-342900" algn="just">
              <a:lnSpc>
                <a:spcPct val="90000"/>
              </a:lnSpc>
              <a:buFont typeface="Arial" panose="020B0604020202020204"/>
              <a:buChar char="•"/>
            </a:pPr>
            <a:endParaRPr lang="en-GB" sz="2000" dirty="0" smtClean="0"/>
          </a:p>
        </p:txBody>
      </p:sp>
      <p:pic>
        <p:nvPicPr>
          <p:cNvPr id="24" name="Immagin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4092" y="6453336"/>
            <a:ext cx="2058388" cy="220256"/>
          </a:xfrm>
          <a:prstGeom prst="rect">
            <a:avLst/>
          </a:prstGeom>
        </p:spPr>
      </p:pic>
      <p:grpSp>
        <p:nvGrpSpPr>
          <p:cNvPr id="32" name="Gruppo 31"/>
          <p:cNvGrpSpPr/>
          <p:nvPr/>
        </p:nvGrpSpPr>
        <p:grpSpPr>
          <a:xfrm>
            <a:off x="3816424" y="2612123"/>
            <a:ext cx="5220072" cy="3861145"/>
            <a:chOff x="3816424" y="2612122"/>
            <a:chExt cx="5220072" cy="3902743"/>
          </a:xfrm>
        </p:grpSpPr>
        <p:grpSp>
          <p:nvGrpSpPr>
            <p:cNvPr id="23" name="Gruppo 22"/>
            <p:cNvGrpSpPr/>
            <p:nvPr/>
          </p:nvGrpSpPr>
          <p:grpSpPr>
            <a:xfrm>
              <a:off x="3816424" y="2612122"/>
              <a:ext cx="5220072" cy="3902743"/>
              <a:chOff x="3816424" y="2612122"/>
              <a:chExt cx="5220072" cy="3902743"/>
            </a:xfrm>
          </p:grpSpPr>
          <p:pic>
            <p:nvPicPr>
              <p:cNvPr id="4" name="Immagin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6424" y="2612122"/>
                <a:ext cx="5220072" cy="3902743"/>
              </a:xfrm>
              <a:prstGeom prst="rect">
                <a:avLst/>
              </a:prstGeom>
            </p:spPr>
          </p:pic>
          <p:sp>
            <p:nvSpPr>
              <p:cNvPr id="31" name="Freccia sinistra 30"/>
              <p:cNvSpPr/>
              <p:nvPr/>
            </p:nvSpPr>
            <p:spPr bwMode="auto">
              <a:xfrm rot="12568520">
                <a:off x="7664186" y="2624158"/>
                <a:ext cx="936104" cy="229339"/>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cxnSp>
            <p:nvCxnSpPr>
              <p:cNvPr id="28" name="Connettore 1 27"/>
              <p:cNvCxnSpPr/>
              <p:nvPr/>
            </p:nvCxnSpPr>
            <p:spPr bwMode="auto">
              <a:xfrm flipH="1">
                <a:off x="6948264" y="5085184"/>
                <a:ext cx="576064" cy="576064"/>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pic>
          <p:nvPicPr>
            <p:cNvPr id="29" name="Immagin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0671" y="2695697"/>
              <a:ext cx="2071577" cy="329569"/>
            </a:xfrm>
            <a:prstGeom prst="rect">
              <a:avLst/>
            </a:prstGeom>
          </p:spPr>
        </p:pic>
      </p:grpSp>
      <p:sp>
        <p:nvSpPr>
          <p:cNvPr id="36"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结果：浸软</a:t>
            </a:r>
            <a:endParaRPr lang="en-GB" altLang="en-US" sz="2400" b="1" dirty="0"/>
          </a:p>
        </p:txBody>
      </p:sp>
      <p:sp>
        <p:nvSpPr>
          <p:cNvPr id="27" name="Rettangolo 26"/>
          <p:cNvSpPr/>
          <p:nvPr/>
        </p:nvSpPr>
        <p:spPr>
          <a:xfrm>
            <a:off x="110170" y="2710193"/>
            <a:ext cx="4245806" cy="3167021"/>
          </a:xfrm>
          <a:prstGeom prst="rect">
            <a:avLst/>
          </a:prstGeom>
        </p:spPr>
        <p:txBody>
          <a:bodyPr wrap="square">
            <a:spAutoFit/>
          </a:bodyPr>
          <a:lstStyle/>
          <a:p>
            <a:pPr marL="342900" indent="-342900">
              <a:lnSpc>
                <a:spcPct val="90000"/>
              </a:lnSpc>
              <a:buFont typeface="Arial" panose="020B0604020202020204"/>
              <a:buChar char="•"/>
            </a:pPr>
            <a:r>
              <a:rPr lang="en-GB" sz="2000" dirty="0" smtClean="0">
                <a:sym typeface="+mn-ea"/>
              </a:rPr>
              <a:t>86</a:t>
            </a:r>
            <a:r>
              <a:rPr lang="en-US" altLang="zh-CN" sz="2000" dirty="0" smtClean="0">
                <a:sym typeface="+mn-ea"/>
              </a:rPr>
              <a:t>%</a:t>
            </a:r>
            <a:r>
              <a:rPr lang="zh-CN" altLang="en-US" sz="2000" dirty="0" smtClean="0">
                <a:sym typeface="+mn-ea"/>
              </a:rPr>
              <a:t>的小于胎龄儿及</a:t>
            </a:r>
            <a:r>
              <a:rPr lang="en-US" altLang="zh-CN" sz="2000" dirty="0" smtClean="0">
                <a:sym typeface="+mn-ea"/>
              </a:rPr>
              <a:t>76%</a:t>
            </a:r>
            <a:r>
              <a:rPr lang="zh-CN" altLang="en-US" sz="2000" dirty="0" smtClean="0">
                <a:sym typeface="+mn-ea"/>
              </a:rPr>
              <a:t>的非小于胎龄儿验尸显示浸软（</a:t>
            </a:r>
            <a:r>
              <a:rPr lang="en-US" altLang="zh-CN" sz="2000" dirty="0" smtClean="0">
                <a:sym typeface="+mn-ea"/>
              </a:rPr>
              <a:t>z=2.74</a:t>
            </a:r>
            <a:r>
              <a:rPr lang="zh-CN" altLang="en-US" sz="2000" dirty="0" smtClean="0">
                <a:sym typeface="+mn-ea"/>
              </a:rPr>
              <a:t>，</a:t>
            </a:r>
            <a:r>
              <a:rPr lang="en-US" altLang="zh-CN" sz="2000" dirty="0" smtClean="0">
                <a:sym typeface="+mn-ea"/>
              </a:rPr>
              <a:t>p=0.01</a:t>
            </a:r>
            <a:r>
              <a:rPr lang="zh-CN" altLang="en-US" sz="2000" dirty="0" smtClean="0">
                <a:sym typeface="+mn-ea"/>
              </a:rPr>
              <a:t>）</a:t>
            </a:r>
            <a:endParaRPr lang="en-GB" sz="2000" dirty="0" smtClean="0"/>
          </a:p>
          <a:p>
            <a:pPr marL="342900" indent="-342900">
              <a:lnSpc>
                <a:spcPct val="90000"/>
              </a:lnSpc>
              <a:buFont typeface="Arial" panose="020B0604020202020204"/>
              <a:buChar char="•"/>
            </a:pPr>
            <a:endParaRPr lang="en-GB" sz="1400" dirty="0"/>
          </a:p>
          <a:p>
            <a:pPr marL="342900" indent="-342900">
              <a:lnSpc>
                <a:spcPct val="90000"/>
              </a:lnSpc>
              <a:buFont typeface="Arial" panose="020B0604020202020204"/>
              <a:buChar char="•"/>
            </a:pPr>
            <a:r>
              <a:rPr lang="zh-CN" altLang="en-US" sz="2000" dirty="0" smtClean="0">
                <a:sym typeface="+mn-ea"/>
              </a:rPr>
              <a:t>基于妊娠</a:t>
            </a:r>
            <a:r>
              <a:rPr lang="en-US" altLang="zh-CN" sz="2000" dirty="0" smtClean="0">
                <a:sym typeface="+mn-ea"/>
              </a:rPr>
              <a:t>24</a:t>
            </a:r>
            <a:r>
              <a:rPr lang="zh-CN" altLang="en-US" sz="2000" dirty="0" smtClean="0">
                <a:sym typeface="+mn-ea"/>
              </a:rPr>
              <a:t>周以上的</a:t>
            </a:r>
            <a:r>
              <a:rPr lang="en-US" altLang="zh-CN" sz="2000" dirty="0" smtClean="0">
                <a:sym typeface="+mn-ea"/>
              </a:rPr>
              <a:t>308</a:t>
            </a:r>
            <a:r>
              <a:rPr lang="zh-CN" altLang="en-US" sz="2000" dirty="0" smtClean="0">
                <a:sym typeface="+mn-ea"/>
              </a:rPr>
              <a:t>例病例，在</a:t>
            </a:r>
            <a:r>
              <a:rPr lang="en-US" altLang="zh-CN" sz="2000" dirty="0" smtClean="0">
                <a:sym typeface="+mn-ea"/>
              </a:rPr>
              <a:t>IUI</a:t>
            </a:r>
            <a:r>
              <a:rPr lang="zh-CN" altLang="en-US" sz="2000" dirty="0" smtClean="0">
                <a:sym typeface="+mn-ea"/>
              </a:rPr>
              <a:t>和胎儿体重标准差距两者中有显著线性关系（</a:t>
            </a:r>
            <a:r>
              <a:rPr lang="en-US" altLang="zh-CN" sz="2000" dirty="0" smtClean="0">
                <a:sym typeface="+mn-ea"/>
              </a:rPr>
              <a:t>p&lt;0.0001</a:t>
            </a:r>
            <a:r>
              <a:rPr lang="zh-CN" altLang="en-US" sz="2000" dirty="0" smtClean="0">
                <a:sym typeface="+mn-ea"/>
              </a:rPr>
              <a:t>）</a:t>
            </a:r>
            <a:endParaRPr lang="en-GB" sz="2000" dirty="0" smtClean="0"/>
          </a:p>
          <a:p>
            <a:pPr marL="342900" indent="-342900">
              <a:lnSpc>
                <a:spcPct val="90000"/>
              </a:lnSpc>
              <a:buFont typeface="Arial" panose="020B0604020202020204"/>
              <a:buChar char="•"/>
            </a:pPr>
            <a:endParaRPr lang="en-GB" sz="1400" dirty="0" smtClean="0"/>
          </a:p>
          <a:p>
            <a:pPr marL="342900" indent="-342900">
              <a:lnSpc>
                <a:spcPct val="90000"/>
              </a:lnSpc>
              <a:buFont typeface="Arial" panose="020B0604020202020204"/>
              <a:buChar char="•"/>
            </a:pPr>
            <a:r>
              <a:rPr lang="zh-CN" altLang="en-US" sz="2000" dirty="0" smtClean="0">
                <a:sym typeface="+mn-ea"/>
              </a:rPr>
              <a:t>由于</a:t>
            </a:r>
            <a:r>
              <a:rPr lang="en-US" altLang="zh-CN" sz="2000" dirty="0" smtClean="0">
                <a:sym typeface="+mn-ea"/>
              </a:rPr>
              <a:t>IUI</a:t>
            </a:r>
            <a:r>
              <a:rPr lang="zh-CN" altLang="en-US" sz="2000" dirty="0" smtClean="0">
                <a:sym typeface="+mn-ea"/>
              </a:rPr>
              <a:t>时间增长，胎儿体重标准差距降低，提示随着</a:t>
            </a:r>
            <a:r>
              <a:rPr lang="en-US" altLang="zh-CN" sz="2000" dirty="0" smtClean="0">
                <a:sym typeface="+mn-ea"/>
              </a:rPr>
              <a:t>IUI</a:t>
            </a:r>
            <a:r>
              <a:rPr lang="zh-CN" altLang="en-US" sz="2000" dirty="0" smtClean="0">
                <a:sym typeface="+mn-ea"/>
              </a:rPr>
              <a:t>时间增加，胎儿在宫内缺失体质量。</a:t>
            </a:r>
            <a:endParaRPr lang="en-GB" altLang="en-US" sz="2000" dirty="0">
              <a:sym typeface="+mn-ea"/>
            </a:endParaRPr>
          </a:p>
          <a:p>
            <a:pPr marL="342900" indent="-342900">
              <a:lnSpc>
                <a:spcPct val="90000"/>
              </a:lnSpc>
              <a:buFont typeface="Arial" panose="020B0604020202020204"/>
              <a:buChar char="•"/>
            </a:pPr>
            <a:endParaRPr lang="en-GB" sz="1400" dirty="0"/>
          </a:p>
        </p:txBody>
      </p:sp>
      <p:sp>
        <p:nvSpPr>
          <p:cNvPr id="36"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grpSp>
        <p:nvGrpSpPr>
          <p:cNvPr id="8" name="Gruppo 7"/>
          <p:cNvGrpSpPr/>
          <p:nvPr/>
        </p:nvGrpSpPr>
        <p:grpSpPr>
          <a:xfrm>
            <a:off x="4427928" y="2564904"/>
            <a:ext cx="4608568" cy="3537462"/>
            <a:chOff x="4283968" y="2564904"/>
            <a:chExt cx="4608568" cy="3537462"/>
          </a:xfrm>
        </p:grpSpPr>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2564904"/>
              <a:ext cx="4392544" cy="3537462"/>
            </a:xfrm>
            <a:prstGeom prst="rect">
              <a:avLst/>
            </a:prstGeom>
          </p:spPr>
        </p:pic>
        <p:cxnSp>
          <p:nvCxnSpPr>
            <p:cNvPr id="28" name="Connettore 1 27"/>
            <p:cNvCxnSpPr/>
            <p:nvPr/>
          </p:nvCxnSpPr>
          <p:spPr bwMode="auto">
            <a:xfrm flipH="1" flipV="1">
              <a:off x="4785470" y="4581128"/>
              <a:ext cx="3458938" cy="646246"/>
            </a:xfrm>
            <a:prstGeom prst="line">
              <a:avLst/>
            </a:prstGeom>
            <a:solidFill>
              <a:schemeClr val="accent1"/>
            </a:solidFill>
            <a:ln w="31750" cap="flat" cmpd="sng" algn="ctr">
              <a:solidFill>
                <a:srgbClr val="FF0000"/>
              </a:solidFill>
              <a:prstDash val="solid"/>
              <a:round/>
              <a:headEnd type="none" w="med" len="med"/>
              <a:tailEnd type="none" w="med" len="med"/>
            </a:ln>
            <a:effectLst/>
          </p:spPr>
        </p:cxnSp>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3968" y="3573016"/>
              <a:ext cx="255730" cy="1440160"/>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830" y="1887220"/>
            <a:ext cx="5180965" cy="457200"/>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结果：浸软</a:t>
            </a:r>
            <a:endParaRPr lang="en-GB" altLang="en-US" sz="2400" b="1" dirty="0"/>
          </a:p>
        </p:txBody>
      </p:sp>
      <p:sp>
        <p:nvSpPr>
          <p:cNvPr id="27" name="Rettangolo 26"/>
          <p:cNvSpPr/>
          <p:nvPr/>
        </p:nvSpPr>
        <p:spPr>
          <a:xfrm>
            <a:off x="35496" y="2492896"/>
            <a:ext cx="4470696" cy="3250121"/>
          </a:xfrm>
          <a:prstGeom prst="rect">
            <a:avLst/>
          </a:prstGeom>
        </p:spPr>
        <p:txBody>
          <a:bodyPr wrap="square">
            <a:spAutoFit/>
          </a:bodyPr>
          <a:lstStyle/>
          <a:p>
            <a:pPr marL="342900" indent="-342900" algn="just">
              <a:lnSpc>
                <a:spcPct val="90000"/>
              </a:lnSpc>
              <a:buFont typeface="Arial" panose="020B0604020202020204"/>
              <a:buChar char="•"/>
            </a:pPr>
            <a:r>
              <a:rPr lang="zh-CN" altLang="en-US" sz="2000" dirty="0" smtClean="0">
                <a:sym typeface="+mn-ea"/>
              </a:rPr>
              <a:t>在</a:t>
            </a:r>
            <a:r>
              <a:rPr lang="en-GB" sz="2000" dirty="0" smtClean="0">
                <a:sym typeface="+mn-ea"/>
              </a:rPr>
              <a:t>IUI</a:t>
            </a:r>
            <a:r>
              <a:rPr lang="zh-CN" altLang="en-US" sz="2000" dirty="0" smtClean="0">
                <a:sym typeface="+mn-ea"/>
              </a:rPr>
              <a:t>平均时间</a:t>
            </a:r>
            <a:r>
              <a:rPr lang="en-US" altLang="zh-CN" sz="2000" dirty="0" smtClean="0">
                <a:sym typeface="+mn-ea"/>
              </a:rPr>
              <a:t>3-4</a:t>
            </a:r>
            <a:r>
              <a:rPr lang="zh-CN" altLang="en-US" sz="2000" dirty="0" smtClean="0">
                <a:sym typeface="+mn-ea"/>
              </a:rPr>
              <a:t>天中，可出现人为减少</a:t>
            </a:r>
            <a:r>
              <a:rPr lang="en-US" altLang="zh-CN" sz="2000" dirty="0" smtClean="0">
                <a:sym typeface="+mn-ea"/>
              </a:rPr>
              <a:t>0.8SD</a:t>
            </a:r>
            <a:r>
              <a:rPr lang="zh-CN" altLang="en-US" sz="2000" dirty="0" smtClean="0">
                <a:sym typeface="+mn-ea"/>
              </a:rPr>
              <a:t>标准体重的情况。</a:t>
            </a:r>
            <a:endParaRPr lang="en-GB" sz="2000" dirty="0"/>
          </a:p>
          <a:p>
            <a:pPr marL="342900" indent="-342900" algn="just">
              <a:lnSpc>
                <a:spcPct val="90000"/>
              </a:lnSpc>
              <a:buFont typeface="Arial" panose="020B0604020202020204"/>
              <a:buChar char="•"/>
            </a:pPr>
            <a:endParaRPr lang="en-GB" sz="2000" dirty="0" smtClean="0"/>
          </a:p>
          <a:p>
            <a:pPr marL="342900" indent="-342900" algn="just">
              <a:lnSpc>
                <a:spcPct val="90000"/>
              </a:lnSpc>
              <a:buFont typeface="Arial" panose="020B0604020202020204"/>
              <a:buChar char="•"/>
            </a:pPr>
            <a:r>
              <a:rPr lang="zh-CN" altLang="en-US" sz="2000" dirty="0" smtClean="0">
                <a:sym typeface="+mn-ea"/>
              </a:rPr>
              <a:t>妊娠</a:t>
            </a:r>
            <a:r>
              <a:rPr lang="en-US" altLang="zh-CN" sz="2000" dirty="0" smtClean="0">
                <a:sym typeface="+mn-ea"/>
              </a:rPr>
              <a:t>24</a:t>
            </a:r>
            <a:r>
              <a:rPr lang="zh-CN" altLang="en-US" sz="2000" dirty="0" smtClean="0">
                <a:sym typeface="+mn-ea"/>
              </a:rPr>
              <a:t>周以上小于胎龄儿病例中比例如下</a:t>
            </a:r>
            <a:endParaRPr lang="en-GB" sz="2000" dirty="0" smtClean="0"/>
          </a:p>
          <a:p>
            <a:pPr marL="800100" lvl="1" indent="-342900" algn="just">
              <a:lnSpc>
                <a:spcPct val="90000"/>
              </a:lnSpc>
              <a:buFont typeface="Wingdings" panose="05000000000000000000" pitchFamily="2" charset="2"/>
              <a:buChar char="Ø"/>
            </a:pPr>
            <a:r>
              <a:rPr lang="en-GB" dirty="0" smtClean="0">
                <a:sym typeface="+mn-ea"/>
              </a:rPr>
              <a:t>IUI</a:t>
            </a:r>
            <a:r>
              <a:rPr lang="zh-CN" altLang="en-US" dirty="0" smtClean="0">
                <a:sym typeface="+mn-ea"/>
              </a:rPr>
              <a:t>为</a:t>
            </a:r>
            <a:r>
              <a:rPr lang="en-US" altLang="zh-CN" dirty="0" smtClean="0">
                <a:sym typeface="+mn-ea"/>
              </a:rPr>
              <a:t>0</a:t>
            </a:r>
            <a:r>
              <a:rPr lang="zh-CN" altLang="en-US" dirty="0" smtClean="0">
                <a:sym typeface="+mn-ea"/>
              </a:rPr>
              <a:t>天：</a:t>
            </a:r>
            <a:r>
              <a:rPr lang="en-US" altLang="zh-CN" dirty="0" smtClean="0">
                <a:sym typeface="+mn-ea"/>
              </a:rPr>
              <a:t>21%</a:t>
            </a:r>
            <a:endParaRPr lang="en-GB" dirty="0" smtClean="0"/>
          </a:p>
          <a:p>
            <a:pPr marL="800100" lvl="1" indent="-342900" algn="just">
              <a:lnSpc>
                <a:spcPct val="90000"/>
              </a:lnSpc>
              <a:buFont typeface="Wingdings" panose="05000000000000000000" pitchFamily="2" charset="2"/>
              <a:buChar char="Ø"/>
            </a:pPr>
            <a:r>
              <a:rPr lang="en-GB" dirty="0" smtClean="0">
                <a:sym typeface="+mn-ea"/>
              </a:rPr>
              <a:t>IUI</a:t>
            </a:r>
            <a:r>
              <a:rPr lang="zh-CN" altLang="en-US" dirty="0" smtClean="0">
                <a:sym typeface="+mn-ea"/>
              </a:rPr>
              <a:t>为</a:t>
            </a:r>
            <a:r>
              <a:rPr lang="en-US" altLang="zh-CN" dirty="0" smtClean="0">
                <a:sym typeface="+mn-ea"/>
              </a:rPr>
              <a:t>1-2</a:t>
            </a:r>
            <a:r>
              <a:rPr lang="zh-CN" altLang="en-US" dirty="0" smtClean="0">
                <a:sym typeface="+mn-ea"/>
              </a:rPr>
              <a:t>天：</a:t>
            </a:r>
            <a:r>
              <a:rPr lang="en-US" altLang="zh-CN" dirty="0" smtClean="0">
                <a:sym typeface="+mn-ea"/>
              </a:rPr>
              <a:t>30%</a:t>
            </a:r>
            <a:endParaRPr lang="en-GB" dirty="0" smtClean="0"/>
          </a:p>
          <a:p>
            <a:pPr marL="800100" lvl="1" indent="-342900" algn="just">
              <a:lnSpc>
                <a:spcPct val="90000"/>
              </a:lnSpc>
              <a:buFont typeface="Wingdings" panose="05000000000000000000" pitchFamily="2" charset="2"/>
              <a:buChar char="Ø"/>
            </a:pPr>
            <a:r>
              <a:rPr lang="en-GB" dirty="0" smtClean="0">
                <a:sym typeface="+mn-ea"/>
              </a:rPr>
              <a:t>IUI</a:t>
            </a:r>
            <a:r>
              <a:rPr lang="zh-CN" altLang="en-US" dirty="0" smtClean="0">
                <a:sym typeface="+mn-ea"/>
              </a:rPr>
              <a:t>大于</a:t>
            </a:r>
            <a:r>
              <a:rPr lang="en-US" altLang="zh-CN" dirty="0" smtClean="0">
                <a:sym typeface="+mn-ea"/>
              </a:rPr>
              <a:t>2</a:t>
            </a:r>
            <a:r>
              <a:rPr lang="zh-CN" altLang="en-US" dirty="0" smtClean="0">
                <a:sym typeface="+mn-ea"/>
              </a:rPr>
              <a:t>天：</a:t>
            </a:r>
            <a:r>
              <a:rPr lang="en-US" altLang="zh-CN" dirty="0" smtClean="0">
                <a:sym typeface="+mn-ea"/>
              </a:rPr>
              <a:t>&gt;45%</a:t>
            </a:r>
            <a:endParaRPr lang="en-GB" dirty="0" smtClean="0"/>
          </a:p>
          <a:p>
            <a:pPr marL="342900" indent="-342900" algn="just">
              <a:lnSpc>
                <a:spcPct val="90000"/>
              </a:lnSpc>
              <a:buFont typeface="Arial" panose="020B0604020202020204"/>
              <a:buChar char="•"/>
            </a:pPr>
            <a:endParaRPr lang="en-GB" sz="1400" dirty="0"/>
          </a:p>
          <a:p>
            <a:pPr marL="342900" indent="-342900" algn="just">
              <a:lnSpc>
                <a:spcPct val="90000"/>
              </a:lnSpc>
              <a:buFont typeface="Arial" panose="020B0604020202020204"/>
              <a:buChar char="•"/>
            </a:pPr>
            <a:endParaRPr lang="en-US" altLang="zh-CN" sz="2000" dirty="0" smtClean="0">
              <a:sym typeface="+mn-ea"/>
            </a:endParaRPr>
          </a:p>
          <a:p>
            <a:pPr marL="342900" indent="-342900" algn="just">
              <a:lnSpc>
                <a:spcPct val="90000"/>
              </a:lnSpc>
              <a:buFont typeface="Arial" panose="020B0604020202020204"/>
              <a:buChar char="•"/>
            </a:pPr>
            <a:r>
              <a:rPr lang="zh-CN" altLang="en-US" sz="2000" dirty="0" smtClean="0">
                <a:sym typeface="+mn-ea"/>
              </a:rPr>
              <a:t>在小于胎龄儿中</a:t>
            </a:r>
            <a:r>
              <a:rPr lang="en-US" altLang="zh-CN" sz="2000" dirty="0" smtClean="0">
                <a:sym typeface="+mn-ea"/>
              </a:rPr>
              <a:t>IUI&gt;2</a:t>
            </a:r>
            <a:r>
              <a:rPr lang="zh-CN" altLang="en-US" sz="2000" dirty="0" smtClean="0">
                <a:sym typeface="+mn-ea"/>
              </a:rPr>
              <a:t>天的病例显著升高（</a:t>
            </a:r>
            <a:r>
              <a:rPr lang="en-US" altLang="zh-CN" sz="2000" dirty="0" smtClean="0">
                <a:sym typeface="+mn-ea"/>
              </a:rPr>
              <a:t>z=3.01</a:t>
            </a:r>
            <a:r>
              <a:rPr lang="zh-CN" altLang="en-US" sz="2000" dirty="0" smtClean="0">
                <a:sym typeface="+mn-ea"/>
              </a:rPr>
              <a:t>，</a:t>
            </a:r>
            <a:r>
              <a:rPr lang="en-US" altLang="zh-CN" sz="2000" dirty="0" smtClean="0">
                <a:sym typeface="+mn-ea"/>
              </a:rPr>
              <a:t>p=0.003</a:t>
            </a:r>
            <a:r>
              <a:rPr lang="zh-CN" altLang="en-US" sz="2000" dirty="0" smtClean="0">
                <a:sym typeface="+mn-ea"/>
              </a:rPr>
              <a:t>）</a:t>
            </a:r>
            <a:endParaRPr lang="en-GB" sz="2000" dirty="0" smtClean="0"/>
          </a:p>
        </p:txBody>
      </p:sp>
      <p:sp>
        <p:nvSpPr>
          <p:cNvPr id="36"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grpSp>
        <p:nvGrpSpPr>
          <p:cNvPr id="16" name="Gruppo 15"/>
          <p:cNvGrpSpPr/>
          <p:nvPr/>
        </p:nvGrpSpPr>
        <p:grpSpPr>
          <a:xfrm>
            <a:off x="4644008" y="2780928"/>
            <a:ext cx="4413521" cy="3450958"/>
            <a:chOff x="4644008" y="2780928"/>
            <a:chExt cx="4413521" cy="3450958"/>
          </a:xfrm>
        </p:grpSpPr>
        <p:grpSp>
          <p:nvGrpSpPr>
            <p:cNvPr id="13" name="Gruppo 12"/>
            <p:cNvGrpSpPr/>
            <p:nvPr/>
          </p:nvGrpSpPr>
          <p:grpSpPr>
            <a:xfrm>
              <a:off x="4644008" y="2780928"/>
              <a:ext cx="4413521" cy="3450958"/>
              <a:chOff x="4694983" y="2636912"/>
              <a:chExt cx="4413521" cy="3450958"/>
            </a:xfrm>
          </p:grpSpPr>
          <p:grpSp>
            <p:nvGrpSpPr>
              <p:cNvPr id="7" name="Gruppo 6"/>
              <p:cNvGrpSpPr/>
              <p:nvPr/>
            </p:nvGrpSpPr>
            <p:grpSpPr>
              <a:xfrm>
                <a:off x="4694983" y="2636912"/>
                <a:ext cx="4413521" cy="3450958"/>
                <a:chOff x="4644008" y="2714346"/>
                <a:chExt cx="4413521" cy="3450958"/>
              </a:xfrm>
            </p:grpSpPr>
            <p:grpSp>
              <p:nvGrpSpPr>
                <p:cNvPr id="5" name="Gruppo 4"/>
                <p:cNvGrpSpPr/>
                <p:nvPr/>
              </p:nvGrpSpPr>
              <p:grpSpPr>
                <a:xfrm>
                  <a:off x="4644008" y="2714346"/>
                  <a:ext cx="4413521" cy="3450958"/>
                  <a:chOff x="4644008" y="3002378"/>
                  <a:chExt cx="4413521" cy="3450958"/>
                </a:xfrm>
              </p:grpSpPr>
              <p:pic>
                <p:nvPicPr>
                  <p:cNvPr id="4" name="Immagine 3"/>
                  <p:cNvPicPr>
                    <a:picLocks noChangeAspect="1"/>
                  </p:cNvPicPr>
                  <p:nvPr/>
                </p:nvPicPr>
                <p:blipFill rotWithShape="1">
                  <a:blip r:embed="rId5" cstate="print">
                    <a:extLst>
                      <a:ext uri="{28A0092B-C50C-407E-A947-70E740481C1C}">
                        <a14:useLocalDpi xmlns:a14="http://schemas.microsoft.com/office/drawing/2010/main" val="0"/>
                      </a:ext>
                    </a:extLst>
                  </a:blip>
                  <a:srcRect l="5436" r="3833"/>
                  <a:stretch>
                    <a:fillRect/>
                  </a:stretch>
                </p:blipFill>
                <p:spPr>
                  <a:xfrm>
                    <a:off x="4694983" y="3221649"/>
                    <a:ext cx="4362546" cy="3231687"/>
                  </a:xfrm>
                  <a:prstGeom prst="rect">
                    <a:avLst/>
                  </a:prstGeom>
                </p:spPr>
              </p:pic>
              <p:pic>
                <p:nvPicPr>
                  <p:cNvPr id="14" name="Immagine 13"/>
                  <p:cNvPicPr>
                    <a:picLocks noChangeAspect="1"/>
                  </p:cNvPicPr>
                  <p:nvPr/>
                </p:nvPicPr>
                <p:blipFill rotWithShape="1">
                  <a:blip r:embed="rId5" cstate="print">
                    <a:extLst>
                      <a:ext uri="{28A0092B-C50C-407E-A947-70E740481C1C}">
                        <a14:useLocalDpi xmlns:a14="http://schemas.microsoft.com/office/drawing/2010/main" val="0"/>
                      </a:ext>
                    </a:extLst>
                  </a:blip>
                  <a:srcRect t="21941" r="95387" b="36376"/>
                  <a:stretch>
                    <a:fillRect/>
                  </a:stretch>
                </p:blipFill>
                <p:spPr>
                  <a:xfrm rot="5400000">
                    <a:off x="5112294" y="2534092"/>
                    <a:ext cx="200694" cy="1137265"/>
                  </a:xfrm>
                  <a:prstGeom prst="rect">
                    <a:avLst/>
                  </a:prstGeom>
                </p:spPr>
              </p:pic>
            </p:grpSp>
            <p:sp>
              <p:nvSpPr>
                <p:cNvPr id="6" name="Rettangolo 5"/>
                <p:cNvSpPr/>
                <p:nvPr/>
              </p:nvSpPr>
              <p:spPr bwMode="auto">
                <a:xfrm>
                  <a:off x="8449491" y="3465917"/>
                  <a:ext cx="432048" cy="2123323"/>
                </a:xfrm>
                <a:prstGeom prst="rect">
                  <a:avLst/>
                </a:prstGeom>
                <a:solidFill>
                  <a:srgbClr val="FF0000">
                    <a:alpha val="7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cxnSp>
            <p:nvCxnSpPr>
              <p:cNvPr id="28" name="Connettore 1 27"/>
              <p:cNvCxnSpPr/>
              <p:nvPr/>
            </p:nvCxnSpPr>
            <p:spPr bwMode="auto">
              <a:xfrm flipH="1">
                <a:off x="8137741" y="5789671"/>
                <a:ext cx="725451" cy="6024"/>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sp>
          <p:nvSpPr>
            <p:cNvPr id="15" name="Rettangolo 14"/>
            <p:cNvSpPr/>
            <p:nvPr/>
          </p:nvSpPr>
          <p:spPr>
            <a:xfrm>
              <a:off x="5652120" y="4705399"/>
              <a:ext cx="539118" cy="307777"/>
            </a:xfrm>
            <a:prstGeom prst="rect">
              <a:avLst/>
            </a:prstGeom>
          </p:spPr>
          <p:txBody>
            <a:bodyPr wrap="square">
              <a:spAutoFit/>
            </a:bodyPr>
            <a:lstStyle/>
            <a:p>
              <a:pPr algn="ctr"/>
              <a:r>
                <a:rPr lang="en-GB" sz="1400" b="1" dirty="0" smtClean="0">
                  <a:solidFill>
                    <a:srgbClr val="FF0000"/>
                  </a:solidFill>
                </a:rPr>
                <a:t>21%</a:t>
              </a:r>
              <a:endParaRPr lang="it-IT" sz="2000" b="1" dirty="0">
                <a:solidFill>
                  <a:srgbClr val="FF0000"/>
                </a:solidFill>
              </a:endParaRPr>
            </a:p>
          </p:txBody>
        </p:sp>
        <p:sp>
          <p:nvSpPr>
            <p:cNvPr id="23" name="Rettangolo 22"/>
            <p:cNvSpPr/>
            <p:nvPr/>
          </p:nvSpPr>
          <p:spPr>
            <a:xfrm>
              <a:off x="7048508" y="3933056"/>
              <a:ext cx="539118" cy="307777"/>
            </a:xfrm>
            <a:prstGeom prst="rect">
              <a:avLst/>
            </a:prstGeom>
          </p:spPr>
          <p:txBody>
            <a:bodyPr wrap="square">
              <a:spAutoFit/>
            </a:bodyPr>
            <a:lstStyle/>
            <a:p>
              <a:pPr algn="ctr"/>
              <a:r>
                <a:rPr lang="en-GB" sz="1400" b="1" dirty="0" smtClean="0">
                  <a:solidFill>
                    <a:srgbClr val="FF0000"/>
                  </a:solidFill>
                </a:rPr>
                <a:t>30%</a:t>
              </a:r>
              <a:endParaRPr lang="it-IT" sz="2000" b="1" dirty="0">
                <a:solidFill>
                  <a:srgbClr val="FF0000"/>
                </a:solidFill>
              </a:endParaRPr>
            </a:p>
          </p:txBody>
        </p:sp>
        <p:sp>
          <p:nvSpPr>
            <p:cNvPr id="24" name="Rettangolo 23"/>
            <p:cNvSpPr/>
            <p:nvPr/>
          </p:nvSpPr>
          <p:spPr>
            <a:xfrm>
              <a:off x="8425370" y="3193231"/>
              <a:ext cx="539118" cy="307777"/>
            </a:xfrm>
            <a:prstGeom prst="rect">
              <a:avLst/>
            </a:prstGeom>
          </p:spPr>
          <p:txBody>
            <a:bodyPr wrap="square">
              <a:spAutoFit/>
            </a:bodyPr>
            <a:lstStyle/>
            <a:p>
              <a:pPr algn="ctr"/>
              <a:r>
                <a:rPr lang="en-GB" sz="1400" b="1" smtClean="0">
                  <a:solidFill>
                    <a:srgbClr val="FF0000"/>
                  </a:solidFill>
                </a:rPr>
                <a:t>45%</a:t>
              </a:r>
              <a:endParaRPr lang="it-IT" sz="2000" b="1" dirty="0">
                <a:solidFill>
                  <a:srgbClr val="FF0000"/>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1979930" y="1887220"/>
            <a:ext cx="5507990" cy="461665"/>
          </a:xfrm>
          <a:prstGeom prst="rect">
            <a:avLst/>
          </a:prstGeom>
          <a:solidFill>
            <a:srgbClr val="EADEE7"/>
          </a:solidFill>
          <a:ln w="28575" algn="ctr">
            <a:solidFill>
              <a:srgbClr val="445895"/>
            </a:solidFill>
            <a:miter lim="800000"/>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zh-CN" altLang="en-US" sz="2400" b="1" dirty="0" smtClean="0">
                <a:sym typeface="+mn-ea"/>
              </a:rPr>
              <a:t>结果：验尸时间间隔</a:t>
            </a:r>
            <a:endParaRPr lang="en-GB" altLang="en-US" sz="2400" b="1" dirty="0"/>
          </a:p>
        </p:txBody>
      </p:sp>
      <p:sp>
        <p:nvSpPr>
          <p:cNvPr id="27" name="Rettangolo 26"/>
          <p:cNvSpPr/>
          <p:nvPr/>
        </p:nvSpPr>
        <p:spPr>
          <a:xfrm>
            <a:off x="35496" y="2492896"/>
            <a:ext cx="4414175" cy="2862322"/>
          </a:xfrm>
          <a:prstGeom prst="rect">
            <a:avLst/>
          </a:prstGeom>
        </p:spPr>
        <p:txBody>
          <a:bodyPr wrap="square">
            <a:spAutoFit/>
          </a:bodyPr>
          <a:lstStyle/>
          <a:p>
            <a:pPr marL="342900" indent="-342900" algn="just">
              <a:lnSpc>
                <a:spcPct val="90000"/>
              </a:lnSpc>
              <a:buFont typeface="Arial" panose="020B0604020202020204"/>
              <a:buChar char="•"/>
            </a:pPr>
            <a:r>
              <a:rPr lang="zh-CN" altLang="en-US" sz="2000" dirty="0" smtClean="0">
                <a:sym typeface="+mn-ea"/>
              </a:rPr>
              <a:t>妊娠期各个孕周的</a:t>
            </a:r>
            <a:r>
              <a:rPr lang="en-US" altLang="zh-CN" sz="2000" dirty="0" smtClean="0">
                <a:sym typeface="+mn-ea"/>
              </a:rPr>
              <a:t>615</a:t>
            </a:r>
            <a:r>
              <a:rPr lang="zh-CN" altLang="en-US" sz="2000" dirty="0" smtClean="0">
                <a:sym typeface="+mn-ea"/>
              </a:rPr>
              <a:t>例病例中，记录分娩至验尸各时间胎儿体重变化</a:t>
            </a:r>
            <a:endParaRPr lang="en-GB" sz="2000" dirty="0" smtClean="0"/>
          </a:p>
          <a:p>
            <a:pPr marL="342900" indent="-342900" algn="just">
              <a:lnSpc>
                <a:spcPct val="90000"/>
              </a:lnSpc>
              <a:buFont typeface="Arial" panose="020B0604020202020204"/>
              <a:buChar char="•"/>
            </a:pPr>
            <a:endParaRPr lang="en-GB" sz="2000" dirty="0"/>
          </a:p>
          <a:p>
            <a:pPr marL="342900" indent="-342900" algn="just">
              <a:lnSpc>
                <a:spcPct val="90000"/>
              </a:lnSpc>
              <a:buFont typeface="Arial" panose="020B0604020202020204"/>
              <a:buChar char="•"/>
            </a:pPr>
            <a:r>
              <a:rPr lang="zh-CN" altLang="en-US" sz="2000" dirty="0" smtClean="0">
                <a:sym typeface="+mn-ea"/>
              </a:rPr>
              <a:t>在尸检前，胎儿冷藏期间胎儿体重平均下降了</a:t>
            </a:r>
            <a:r>
              <a:rPr lang="en-US" altLang="zh-CN" sz="2000" dirty="0" smtClean="0">
                <a:sym typeface="+mn-ea"/>
              </a:rPr>
              <a:t>12%</a:t>
            </a:r>
            <a:r>
              <a:rPr lang="zh-CN" altLang="en-US" sz="2000" dirty="0" smtClean="0">
                <a:sym typeface="+mn-ea"/>
              </a:rPr>
              <a:t>，平均</a:t>
            </a:r>
            <a:r>
              <a:rPr lang="en-US" altLang="zh-CN" sz="2000" dirty="0" smtClean="0">
                <a:sym typeface="+mn-ea"/>
              </a:rPr>
              <a:t>PMI</a:t>
            </a:r>
            <a:r>
              <a:rPr lang="zh-CN" altLang="en-US" sz="2000" dirty="0" smtClean="0">
                <a:sym typeface="+mn-ea"/>
              </a:rPr>
              <a:t>为</a:t>
            </a:r>
            <a:r>
              <a:rPr lang="en-US" altLang="zh-CN" sz="2000" dirty="0" smtClean="0">
                <a:sym typeface="+mn-ea"/>
              </a:rPr>
              <a:t>7</a:t>
            </a:r>
            <a:r>
              <a:rPr lang="zh-CN" altLang="en-US" sz="2000" dirty="0" smtClean="0">
                <a:sym typeface="+mn-ea"/>
              </a:rPr>
              <a:t>天。</a:t>
            </a:r>
            <a:endParaRPr lang="en-GB" sz="2000" dirty="0" smtClean="0"/>
          </a:p>
          <a:p>
            <a:pPr marL="342900" indent="-342900" algn="just">
              <a:lnSpc>
                <a:spcPct val="90000"/>
              </a:lnSpc>
              <a:buFont typeface="Arial" panose="020B0604020202020204"/>
              <a:buChar char="•"/>
            </a:pPr>
            <a:endParaRPr lang="en-GB" sz="2000" dirty="0"/>
          </a:p>
          <a:p>
            <a:pPr marL="342900" indent="-342900" algn="just">
              <a:lnSpc>
                <a:spcPct val="90000"/>
              </a:lnSpc>
              <a:buFont typeface="Arial" panose="020B0604020202020204"/>
              <a:buChar char="•"/>
            </a:pPr>
            <a:r>
              <a:rPr lang="zh-CN" altLang="en-US" sz="2000" dirty="0" smtClean="0">
                <a:sym typeface="+mn-ea"/>
              </a:rPr>
              <a:t>随着</a:t>
            </a:r>
            <a:r>
              <a:rPr lang="en-US" altLang="zh-CN" sz="2000" dirty="0" smtClean="0">
                <a:sym typeface="+mn-ea"/>
              </a:rPr>
              <a:t>PMI</a:t>
            </a:r>
            <a:r>
              <a:rPr lang="zh-CN" altLang="en-US" sz="2000" dirty="0" smtClean="0">
                <a:sym typeface="+mn-ea"/>
              </a:rPr>
              <a:t>增加，胎儿中下降的比例增加（</a:t>
            </a:r>
            <a:r>
              <a:rPr lang="en-US" altLang="zh-CN" sz="2000" dirty="0" smtClean="0">
                <a:sym typeface="+mn-ea"/>
              </a:rPr>
              <a:t>p=0.0001</a:t>
            </a:r>
            <a:r>
              <a:rPr lang="zh-CN" altLang="en-US" sz="2000" dirty="0" smtClean="0">
                <a:sym typeface="+mn-ea"/>
              </a:rPr>
              <a:t>）</a:t>
            </a:r>
            <a:endParaRPr lang="en-GB" sz="2000" dirty="0" smtClean="0"/>
          </a:p>
        </p:txBody>
      </p:sp>
      <p:sp>
        <p:nvSpPr>
          <p:cNvPr id="36" name="Text Box 5"/>
          <p:cNvSpPr txBox="1">
            <a:spLocks noChangeArrowheads="1"/>
          </p:cNvSpPr>
          <p:nvPr/>
        </p:nvSpPr>
        <p:spPr bwMode="auto">
          <a:xfrm>
            <a:off x="0" y="941819"/>
            <a:ext cx="9108504" cy="830997"/>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panose="020B0604020202020204"/>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panose="020B0604020202020204"/>
              </a:rPr>
              <a:t>Man</a:t>
            </a:r>
            <a:r>
              <a:rPr lang="en-GB" sz="1400" i="1" kern="0" dirty="0" smtClean="0">
                <a:solidFill>
                  <a:srgbClr val="FFFFFF"/>
                </a:solidFill>
                <a:latin typeface="Arial" panose="020B0604020202020204"/>
              </a:rPr>
              <a:t> </a:t>
            </a:r>
            <a:r>
              <a:rPr lang="en-GB" sz="1400" i="1" kern="0" dirty="0">
                <a:solidFill>
                  <a:srgbClr val="FFFFFF"/>
                </a:solidFill>
                <a:latin typeface="Arial" panose="020B0604020202020204"/>
              </a:rPr>
              <a:t>et al., UOG </a:t>
            </a:r>
            <a:r>
              <a:rPr lang="en-GB" sz="1400" i="1" kern="0" dirty="0" smtClean="0">
                <a:solidFill>
                  <a:srgbClr val="FFFFFF"/>
                </a:solidFill>
                <a:latin typeface="Arial" panose="020B0604020202020204"/>
              </a:rPr>
              <a:t>2016</a:t>
            </a:r>
            <a:endParaRPr lang="en-GB" sz="1400" i="1" kern="0" dirty="0">
              <a:solidFill>
                <a:srgbClr val="FFFFFF"/>
              </a:solidFill>
              <a:latin typeface="Arial" panose="020B0604020202020204"/>
            </a:endParaRPr>
          </a:p>
        </p:txBody>
      </p:sp>
      <p:grpSp>
        <p:nvGrpSpPr>
          <p:cNvPr id="18" name="Gruppo 17"/>
          <p:cNvGrpSpPr/>
          <p:nvPr/>
        </p:nvGrpSpPr>
        <p:grpSpPr>
          <a:xfrm>
            <a:off x="4602549" y="2636912"/>
            <a:ext cx="4505955" cy="3696444"/>
            <a:chOff x="4602549" y="2636912"/>
            <a:chExt cx="4505955" cy="3696444"/>
          </a:xfrm>
        </p:grpSpPr>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2549" y="2636912"/>
              <a:ext cx="4505955" cy="3696444"/>
            </a:xfrm>
            <a:prstGeom prst="rect">
              <a:avLst/>
            </a:prstGeom>
          </p:spPr>
        </p:pic>
        <p:cxnSp>
          <p:nvCxnSpPr>
            <p:cNvPr id="28" name="Connettore 1 27"/>
            <p:cNvCxnSpPr/>
            <p:nvPr/>
          </p:nvCxnSpPr>
          <p:spPr bwMode="auto">
            <a:xfrm flipH="1" flipV="1">
              <a:off x="5220074" y="3861048"/>
              <a:ext cx="3672406" cy="2304256"/>
            </a:xfrm>
            <a:prstGeom prst="line">
              <a:avLst/>
            </a:prstGeom>
            <a:solidFill>
              <a:schemeClr val="accent1"/>
            </a:solidFill>
            <a:ln w="47625" cap="flat" cmpd="sng" algn="ctr">
              <a:solidFill>
                <a:srgbClr val="FF0000"/>
              </a:solidFill>
              <a:prstDash val="solid"/>
              <a:round/>
              <a:headEnd type="none" w="med" len="med"/>
              <a:tailEnd type="none" w="med" len="med"/>
            </a:ln>
            <a:effectLst/>
          </p:spPr>
        </p:cxnSp>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2996952"/>
              <a:ext cx="900100" cy="288032"/>
            </a:xfrm>
            <a:prstGeom prst="rect">
              <a:avLst/>
            </a:prstGeom>
          </p:spPr>
        </p:pic>
        <p:pic>
          <p:nvPicPr>
            <p:cNvPr id="10" name="Immagin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8065" y="4775681"/>
              <a:ext cx="240886" cy="1533639"/>
            </a:xfrm>
            <a:prstGeom prst="rect">
              <a:avLst/>
            </a:prstGeom>
          </p:spPr>
        </p:pic>
      </p:grpSp>
      <p:pic>
        <p:nvPicPr>
          <p:cNvPr id="19" name="Immagin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8224" y="6525344"/>
            <a:ext cx="2525480" cy="227863"/>
          </a:xfrm>
          <a:prstGeom prst="rect">
            <a:avLst/>
          </a:prstGeom>
        </p:spPr>
      </p:pic>
      <p:cxnSp>
        <p:nvCxnSpPr>
          <p:cNvPr id="29" name="Connettore 1 28"/>
          <p:cNvCxnSpPr/>
          <p:nvPr/>
        </p:nvCxnSpPr>
        <p:spPr bwMode="auto">
          <a:xfrm flipH="1">
            <a:off x="5715743" y="6657342"/>
            <a:ext cx="800473" cy="12018"/>
          </a:xfrm>
          <a:prstGeom prst="line">
            <a:avLst/>
          </a:prstGeom>
          <a:solidFill>
            <a:schemeClr val="accent1"/>
          </a:solidFill>
          <a:ln w="476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3681</Words>
  <Application>Microsoft Office PowerPoint</Application>
  <PresentationFormat>On-screen Show (4:3)</PresentationFormat>
  <Paragraphs>239</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Asma Khalil</dc:creator>
  <cp:lastModifiedBy>Gesù Antonio Báez</cp:lastModifiedBy>
  <cp:revision>863</cp:revision>
  <dcterms:created xsi:type="dcterms:W3CDTF">2011-05-07T13:59:00Z</dcterms:created>
  <dcterms:modified xsi:type="dcterms:W3CDTF">2017-06-16T12:43:19Z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2052-10.1.0.6146</vt:lpwstr>
  </property>
</Properties>
</file>