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Lst>
  <p:notesMasterIdLst>
    <p:notesMasterId r:id="rId16"/>
  </p:notesMasterIdLst>
  <p:sldIdLst>
    <p:sldId id="309" r:id="rId3"/>
    <p:sldId id="340" r:id="rId4"/>
    <p:sldId id="344" r:id="rId5"/>
    <p:sldId id="361" r:id="rId6"/>
    <p:sldId id="392" r:id="rId7"/>
    <p:sldId id="393" r:id="rId8"/>
    <p:sldId id="395" r:id="rId9"/>
    <p:sldId id="406" r:id="rId10"/>
    <p:sldId id="409" r:id="rId11"/>
    <p:sldId id="408" r:id="rId12"/>
    <p:sldId id="355" r:id="rId13"/>
    <p:sldId id="353" r:id="rId14"/>
    <p:sldId id="352" r:id="rId15"/>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F0F3FB"/>
    <a:srgbClr val="DEDDDA"/>
    <a:srgbClr val="E6B9B8"/>
    <a:srgbClr val="DAD8D4"/>
    <a:srgbClr val="EADEE7"/>
    <a:srgbClr val="E2E1DE"/>
    <a:srgbClr val="4458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332" autoAdjust="0"/>
    <p:restoredTop sz="90681" autoAdjust="0"/>
  </p:normalViewPr>
  <p:slideViewPr>
    <p:cSldViewPr snapToObjects="1">
      <p:cViewPr>
        <p:scale>
          <a:sx n="101" d="100"/>
          <a:sy n="101" d="100"/>
        </p:scale>
        <p:origin x="-96"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60" d="100"/>
          <a:sy n="60" d="100"/>
        </p:scale>
        <p:origin x="-249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cs typeface="Arial" charset="0"/>
              </a:defRPr>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cs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6A4A78E-3EE6-460E-BAE4-6F39EE78D39A}" type="slidenum">
              <a:rPr lang="en-GB" altLang="en-US"/>
              <a:pPr>
                <a:defRPr/>
              </a:pPr>
              <a:t>‹#›</a:t>
            </a:fld>
            <a:endParaRPr lang="en-GB" altLang="en-US"/>
          </a:p>
        </p:txBody>
      </p:sp>
    </p:spTree>
    <p:extLst>
      <p:ext uri="{BB962C8B-B14F-4D97-AF65-F5344CB8AC3E}">
        <p14:creationId xmlns:p14="http://schemas.microsoft.com/office/powerpoint/2010/main" val="29498487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68B560A-BEAC-4283-BA72-462A12258657}" type="slidenum">
              <a:rPr lang="en-GB" altLang="en-US" smtClean="0"/>
              <a:pPr>
                <a:spcBef>
                  <a:spcPct val="0"/>
                </a:spcBef>
              </a:pPr>
              <a:t>1</a:t>
            </a:fld>
            <a:endParaRPr lang="en-GB" alt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793330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7BB7CAF-229E-4BCF-B3A8-427AB7847401}" type="slidenum">
              <a:rPr lang="en-GB" altLang="en-US" smtClean="0">
                <a:solidFill>
                  <a:srgbClr val="000000"/>
                </a:solidFill>
              </a:rPr>
              <a:pPr>
                <a:spcBef>
                  <a:spcPct val="0"/>
                </a:spcBef>
              </a:pPr>
              <a:t>10</a:t>
            </a:fld>
            <a:endParaRPr lang="en-GB" altLang="en-US" smtClean="0">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774121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E224EAFB-18D1-492B-8C14-0DDA690EFFB9}" type="slidenum">
              <a:rPr lang="en-GB" altLang="en-US" smtClean="0">
                <a:solidFill>
                  <a:srgbClr val="000000"/>
                </a:solidFill>
              </a:rPr>
              <a:pPr>
                <a:spcBef>
                  <a:spcPct val="0"/>
                </a:spcBef>
              </a:pPr>
              <a:t>11</a:t>
            </a:fld>
            <a:endParaRPr lang="en-GB" altLang="en-US" smtClean="0">
              <a:solidFill>
                <a:srgbClr val="000000"/>
              </a:solidFill>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8905681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7882FF21-5D51-4DEB-B08E-3140533DA47B}" type="slidenum">
              <a:rPr lang="en-GB" altLang="en-US" smtClean="0">
                <a:solidFill>
                  <a:srgbClr val="000000"/>
                </a:solidFill>
              </a:rPr>
              <a:pPr>
                <a:spcBef>
                  <a:spcPct val="0"/>
                </a:spcBef>
              </a:pPr>
              <a:t>12</a:t>
            </a:fld>
            <a:endParaRPr lang="en-GB" altLang="en-US" smtClean="0">
              <a:solidFill>
                <a:srgbClr val="000000"/>
              </a:solidFill>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9652434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BADA8858-1CF9-44EF-95D1-D041CE9A40AA}" type="slidenum">
              <a:rPr lang="en-GB" altLang="en-US" smtClean="0"/>
              <a:pPr>
                <a:spcBef>
                  <a:spcPct val="0"/>
                </a:spcBef>
              </a:pPr>
              <a:t>13</a:t>
            </a:fld>
            <a:endParaRPr lang="en-GB"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548307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2</a:t>
            </a:fld>
            <a:endParaRPr lang="en-GB" alt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573047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BDFBDD5D-4713-4AB2-9D9D-25D516870D1F}" type="slidenum">
              <a:rPr lang="en-GB" altLang="en-US" smtClean="0"/>
              <a:pPr>
                <a:spcBef>
                  <a:spcPct val="0"/>
                </a:spcBef>
              </a:pPr>
              <a:t>3</a:t>
            </a:fld>
            <a:endParaRPr lang="en-GB"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887415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7BB7CAF-229E-4BCF-B3A8-427AB7847401}" type="slidenum">
              <a:rPr lang="en-GB" altLang="en-US" smtClean="0">
                <a:solidFill>
                  <a:srgbClr val="000000"/>
                </a:solidFill>
              </a:rPr>
              <a:pPr>
                <a:spcBef>
                  <a:spcPct val="0"/>
                </a:spcBef>
              </a:pPr>
              <a:t>4</a:t>
            </a:fld>
            <a:endParaRPr lang="en-GB" altLang="en-US" smtClean="0">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312501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7BB7CAF-229E-4BCF-B3A8-427AB7847401}" type="slidenum">
              <a:rPr lang="en-GB" altLang="en-US" smtClean="0">
                <a:solidFill>
                  <a:srgbClr val="000000"/>
                </a:solidFill>
              </a:rPr>
              <a:pPr>
                <a:spcBef>
                  <a:spcPct val="0"/>
                </a:spcBef>
              </a:pPr>
              <a:t>5</a:t>
            </a:fld>
            <a:endParaRPr lang="en-GB" altLang="en-US" smtClean="0">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524980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7BB7CAF-229E-4BCF-B3A8-427AB7847401}" type="slidenum">
              <a:rPr lang="en-GB" altLang="en-US" smtClean="0">
                <a:solidFill>
                  <a:srgbClr val="000000"/>
                </a:solidFill>
              </a:rPr>
              <a:pPr>
                <a:spcBef>
                  <a:spcPct val="0"/>
                </a:spcBef>
              </a:pPr>
              <a:t>6</a:t>
            </a:fld>
            <a:endParaRPr lang="en-GB" altLang="en-US" smtClean="0">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218332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7BB7CAF-229E-4BCF-B3A8-427AB7847401}" type="slidenum">
              <a:rPr lang="en-GB" altLang="en-US" smtClean="0">
                <a:solidFill>
                  <a:srgbClr val="000000"/>
                </a:solidFill>
              </a:rPr>
              <a:pPr>
                <a:spcBef>
                  <a:spcPct val="0"/>
                </a:spcBef>
              </a:pPr>
              <a:t>7</a:t>
            </a:fld>
            <a:endParaRPr lang="en-GB" altLang="en-US" smtClean="0">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0147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7BB7CAF-229E-4BCF-B3A8-427AB7847401}" type="slidenum">
              <a:rPr lang="en-GB" altLang="en-US" smtClean="0">
                <a:solidFill>
                  <a:srgbClr val="000000"/>
                </a:solidFill>
              </a:rPr>
              <a:pPr>
                <a:spcBef>
                  <a:spcPct val="0"/>
                </a:spcBef>
              </a:pPr>
              <a:t>8</a:t>
            </a:fld>
            <a:endParaRPr lang="en-GB" altLang="en-US" smtClean="0">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8055649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7BB7CAF-229E-4BCF-B3A8-427AB7847401}" type="slidenum">
              <a:rPr lang="en-GB" altLang="en-US" smtClean="0">
                <a:solidFill>
                  <a:srgbClr val="000000"/>
                </a:solidFill>
              </a:rPr>
              <a:pPr>
                <a:spcBef>
                  <a:spcPct val="0"/>
                </a:spcBef>
              </a:pPr>
              <a:t>9</a:t>
            </a:fld>
            <a:endParaRPr lang="en-GB" altLang="en-US" smtClean="0">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356649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A08BDF1-9D91-4E9D-A985-AB887679A1A4}" type="slidenum">
              <a:rPr lang="en-GB" altLang="en-US"/>
              <a:pPr>
                <a:defRPr/>
              </a:pPr>
              <a:t>‹#›</a:t>
            </a:fld>
            <a:endParaRPr lang="en-GB" altLang="en-US"/>
          </a:p>
        </p:txBody>
      </p:sp>
    </p:spTree>
    <p:extLst>
      <p:ext uri="{BB962C8B-B14F-4D97-AF65-F5344CB8AC3E}">
        <p14:creationId xmlns:p14="http://schemas.microsoft.com/office/powerpoint/2010/main" val="2865358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4D0954-41DC-4048-AD49-8681FC5FEB85}" type="slidenum">
              <a:rPr lang="en-GB" altLang="en-US"/>
              <a:pPr>
                <a:defRPr/>
              </a:pPr>
              <a:t>‹#›</a:t>
            </a:fld>
            <a:endParaRPr lang="en-GB" altLang="en-US"/>
          </a:p>
        </p:txBody>
      </p:sp>
    </p:spTree>
    <p:extLst>
      <p:ext uri="{BB962C8B-B14F-4D97-AF65-F5344CB8AC3E}">
        <p14:creationId xmlns:p14="http://schemas.microsoft.com/office/powerpoint/2010/main" val="365068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7D981B3-F320-46FA-959C-EC02D7CB87D8}" type="slidenum">
              <a:rPr lang="en-GB" altLang="en-US"/>
              <a:pPr>
                <a:defRPr/>
              </a:pPr>
              <a:t>‹#›</a:t>
            </a:fld>
            <a:endParaRPr lang="en-GB" altLang="en-US"/>
          </a:p>
        </p:txBody>
      </p:sp>
    </p:spTree>
    <p:extLst>
      <p:ext uri="{BB962C8B-B14F-4D97-AF65-F5344CB8AC3E}">
        <p14:creationId xmlns:p14="http://schemas.microsoft.com/office/powerpoint/2010/main" val="1709633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556CADB-A8A0-447A-A8CA-2A8936B2847A}" type="slidenum">
              <a:rPr lang="en-GB" altLang="en-US"/>
              <a:pPr>
                <a:defRPr/>
              </a:pPr>
              <a:t>‹#›</a:t>
            </a:fld>
            <a:endParaRPr lang="en-GB" altLang="en-US"/>
          </a:p>
        </p:txBody>
      </p:sp>
    </p:spTree>
    <p:extLst>
      <p:ext uri="{BB962C8B-B14F-4D97-AF65-F5344CB8AC3E}">
        <p14:creationId xmlns:p14="http://schemas.microsoft.com/office/powerpoint/2010/main" val="39982082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12F774A-B9B1-4BA2-A922-28BA0E80AA27}" type="slidenum">
              <a:rPr lang="en-GB" altLang="en-US"/>
              <a:pPr>
                <a:defRPr/>
              </a:pPr>
              <a:t>‹#›</a:t>
            </a:fld>
            <a:endParaRPr lang="en-GB" altLang="en-US"/>
          </a:p>
        </p:txBody>
      </p:sp>
    </p:spTree>
    <p:extLst>
      <p:ext uri="{BB962C8B-B14F-4D97-AF65-F5344CB8AC3E}">
        <p14:creationId xmlns:p14="http://schemas.microsoft.com/office/powerpoint/2010/main" val="38784648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7EB40D9-DAD9-492D-9605-94E1896329DD}" type="slidenum">
              <a:rPr lang="en-GB" altLang="en-US"/>
              <a:pPr>
                <a:defRPr/>
              </a:pPr>
              <a:t>‹#›</a:t>
            </a:fld>
            <a:endParaRPr lang="en-GB" altLang="en-US"/>
          </a:p>
        </p:txBody>
      </p:sp>
    </p:spTree>
    <p:extLst>
      <p:ext uri="{BB962C8B-B14F-4D97-AF65-F5344CB8AC3E}">
        <p14:creationId xmlns:p14="http://schemas.microsoft.com/office/powerpoint/2010/main" val="14677028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804F0F0-431C-4B83-9D5B-1162F885CB01}" type="slidenum">
              <a:rPr lang="en-GB" altLang="en-US"/>
              <a:pPr>
                <a:defRPr/>
              </a:pPr>
              <a:t>‹#›</a:t>
            </a:fld>
            <a:endParaRPr lang="en-GB" altLang="en-US"/>
          </a:p>
        </p:txBody>
      </p:sp>
    </p:spTree>
    <p:extLst>
      <p:ext uri="{BB962C8B-B14F-4D97-AF65-F5344CB8AC3E}">
        <p14:creationId xmlns:p14="http://schemas.microsoft.com/office/powerpoint/2010/main" val="1359208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82436063-61EA-44BC-A57D-52B47166AD92}" type="slidenum">
              <a:rPr lang="en-GB" altLang="en-US"/>
              <a:pPr>
                <a:defRPr/>
              </a:pPr>
              <a:t>‹#›</a:t>
            </a:fld>
            <a:endParaRPr lang="en-GB" altLang="en-US"/>
          </a:p>
        </p:txBody>
      </p:sp>
    </p:spTree>
    <p:extLst>
      <p:ext uri="{BB962C8B-B14F-4D97-AF65-F5344CB8AC3E}">
        <p14:creationId xmlns:p14="http://schemas.microsoft.com/office/powerpoint/2010/main" val="2408577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07B6D39-CA73-447B-BEF9-564314A92C0E}" type="slidenum">
              <a:rPr lang="en-GB" altLang="en-US"/>
              <a:pPr>
                <a:defRPr/>
              </a:pPr>
              <a:t>‹#›</a:t>
            </a:fld>
            <a:endParaRPr lang="en-GB" altLang="en-US"/>
          </a:p>
        </p:txBody>
      </p:sp>
    </p:spTree>
    <p:extLst>
      <p:ext uri="{BB962C8B-B14F-4D97-AF65-F5344CB8AC3E}">
        <p14:creationId xmlns:p14="http://schemas.microsoft.com/office/powerpoint/2010/main" val="3514234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3C45E1C2-7C65-4F6E-929A-D6B2373028D8}" type="slidenum">
              <a:rPr lang="en-GB" altLang="en-US"/>
              <a:pPr>
                <a:defRPr/>
              </a:pPr>
              <a:t>‹#›</a:t>
            </a:fld>
            <a:endParaRPr lang="en-GB" altLang="en-US"/>
          </a:p>
        </p:txBody>
      </p:sp>
    </p:spTree>
    <p:extLst>
      <p:ext uri="{BB962C8B-B14F-4D97-AF65-F5344CB8AC3E}">
        <p14:creationId xmlns:p14="http://schemas.microsoft.com/office/powerpoint/2010/main" val="97480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FB17545-909C-4563-B31A-72B464258A97}" type="slidenum">
              <a:rPr lang="en-GB" altLang="en-US"/>
              <a:pPr>
                <a:defRPr/>
              </a:pPr>
              <a:t>‹#›</a:t>
            </a:fld>
            <a:endParaRPr lang="en-GB" altLang="en-US"/>
          </a:p>
        </p:txBody>
      </p:sp>
    </p:spTree>
    <p:extLst>
      <p:ext uri="{BB962C8B-B14F-4D97-AF65-F5344CB8AC3E}">
        <p14:creationId xmlns:p14="http://schemas.microsoft.com/office/powerpoint/2010/main" val="2232250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DAA0C07-FBAB-45EA-9EA0-0F846D884E94}" type="slidenum">
              <a:rPr lang="en-GB" altLang="en-US"/>
              <a:pPr>
                <a:defRPr/>
              </a:pPr>
              <a:t>‹#›</a:t>
            </a:fld>
            <a:endParaRPr lang="en-GB" altLang="en-US"/>
          </a:p>
        </p:txBody>
      </p:sp>
    </p:spTree>
    <p:extLst>
      <p:ext uri="{BB962C8B-B14F-4D97-AF65-F5344CB8AC3E}">
        <p14:creationId xmlns:p14="http://schemas.microsoft.com/office/powerpoint/2010/main" val="1925183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F31FDD7-C7F8-42C2-A9F5-92B491B55EEF}" type="slidenum">
              <a:rPr lang="en-GB" altLang="en-US"/>
              <a:pPr>
                <a:defRPr/>
              </a:pPr>
              <a:t>‹#›</a:t>
            </a:fld>
            <a:endParaRPr lang="en-GB" altLang="en-US"/>
          </a:p>
        </p:txBody>
      </p:sp>
    </p:spTree>
    <p:extLst>
      <p:ext uri="{BB962C8B-B14F-4D97-AF65-F5344CB8AC3E}">
        <p14:creationId xmlns:p14="http://schemas.microsoft.com/office/powerpoint/2010/main" val="19619535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2E41CF5-4D7D-4029-A2C5-74975157CFBA}" type="slidenum">
              <a:rPr lang="en-GB" altLang="en-US"/>
              <a:pPr>
                <a:defRPr/>
              </a:pPr>
              <a:t>‹#›</a:t>
            </a:fld>
            <a:endParaRPr lang="en-GB" altLang="en-US"/>
          </a:p>
        </p:txBody>
      </p:sp>
    </p:spTree>
    <p:extLst>
      <p:ext uri="{BB962C8B-B14F-4D97-AF65-F5344CB8AC3E}">
        <p14:creationId xmlns:p14="http://schemas.microsoft.com/office/powerpoint/2010/main" val="4027143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BB1A726-03D4-4D67-AE66-C9A616168D78}" type="slidenum">
              <a:rPr lang="en-GB" altLang="en-US"/>
              <a:pPr>
                <a:defRPr/>
              </a:pPr>
              <a:t>‹#›</a:t>
            </a:fld>
            <a:endParaRPr lang="en-GB" altLang="en-US"/>
          </a:p>
        </p:txBody>
      </p:sp>
    </p:spTree>
    <p:extLst>
      <p:ext uri="{BB962C8B-B14F-4D97-AF65-F5344CB8AC3E}">
        <p14:creationId xmlns:p14="http://schemas.microsoft.com/office/powerpoint/2010/main" val="2109138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B842D02-3FAE-4A94-B744-96C0B9096095}" type="slidenum">
              <a:rPr lang="en-GB" altLang="en-US"/>
              <a:pPr>
                <a:defRPr/>
              </a:pPr>
              <a:t>‹#›</a:t>
            </a:fld>
            <a:endParaRPr lang="en-GB" altLang="en-US"/>
          </a:p>
        </p:txBody>
      </p:sp>
    </p:spTree>
    <p:extLst>
      <p:ext uri="{BB962C8B-B14F-4D97-AF65-F5344CB8AC3E}">
        <p14:creationId xmlns:p14="http://schemas.microsoft.com/office/powerpoint/2010/main" val="267530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E3672DF-3394-4394-872F-F7B9D8F0B6BD}" type="slidenum">
              <a:rPr lang="en-GB" altLang="en-US"/>
              <a:pPr>
                <a:defRPr/>
              </a:pPr>
              <a:t>‹#›</a:t>
            </a:fld>
            <a:endParaRPr lang="en-GB" altLang="en-US"/>
          </a:p>
        </p:txBody>
      </p:sp>
    </p:spTree>
    <p:extLst>
      <p:ext uri="{BB962C8B-B14F-4D97-AF65-F5344CB8AC3E}">
        <p14:creationId xmlns:p14="http://schemas.microsoft.com/office/powerpoint/2010/main" val="3828433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A2C1DFD-8525-4B64-A219-C894CA097007}" type="slidenum">
              <a:rPr lang="en-GB" altLang="en-US"/>
              <a:pPr>
                <a:defRPr/>
              </a:pPr>
              <a:t>‹#›</a:t>
            </a:fld>
            <a:endParaRPr lang="en-GB" altLang="en-US"/>
          </a:p>
        </p:txBody>
      </p:sp>
    </p:spTree>
    <p:extLst>
      <p:ext uri="{BB962C8B-B14F-4D97-AF65-F5344CB8AC3E}">
        <p14:creationId xmlns:p14="http://schemas.microsoft.com/office/powerpoint/2010/main" val="2838733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1B712F23-2806-4EF2-802D-8768E9DA9CC0}" type="slidenum">
              <a:rPr lang="en-GB" altLang="en-US"/>
              <a:pPr>
                <a:defRPr/>
              </a:pPr>
              <a:t>‹#›</a:t>
            </a:fld>
            <a:endParaRPr lang="en-GB" altLang="en-US"/>
          </a:p>
        </p:txBody>
      </p:sp>
    </p:spTree>
    <p:extLst>
      <p:ext uri="{BB962C8B-B14F-4D97-AF65-F5344CB8AC3E}">
        <p14:creationId xmlns:p14="http://schemas.microsoft.com/office/powerpoint/2010/main" val="3100176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7158C17-ACF6-4ED4-9A33-6E121EB48A0E}" type="slidenum">
              <a:rPr lang="en-GB" altLang="en-US"/>
              <a:pPr>
                <a:defRPr/>
              </a:pPr>
              <a:t>‹#›</a:t>
            </a:fld>
            <a:endParaRPr lang="en-GB" altLang="en-US"/>
          </a:p>
        </p:txBody>
      </p:sp>
    </p:spTree>
    <p:extLst>
      <p:ext uri="{BB962C8B-B14F-4D97-AF65-F5344CB8AC3E}">
        <p14:creationId xmlns:p14="http://schemas.microsoft.com/office/powerpoint/2010/main" val="236155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B167FF1-7836-416C-83DA-F5E58369D55D}" type="slidenum">
              <a:rPr lang="en-GB" altLang="en-US"/>
              <a:pPr>
                <a:defRPr/>
              </a:pPr>
              <a:t>‹#›</a:t>
            </a:fld>
            <a:endParaRPr lang="en-GB" altLang="en-US"/>
          </a:p>
        </p:txBody>
      </p:sp>
    </p:spTree>
    <p:extLst>
      <p:ext uri="{BB962C8B-B14F-4D97-AF65-F5344CB8AC3E}">
        <p14:creationId xmlns:p14="http://schemas.microsoft.com/office/powerpoint/2010/main" val="253736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E90225B-4AA4-4B8F-984C-A32A5D582A94}" type="slidenum">
              <a:rPr lang="en-GB" altLang="en-US"/>
              <a:pPr>
                <a:defRPr/>
              </a:pPr>
              <a:t>‹#›</a:t>
            </a:fld>
            <a:endParaRPr lang="en-GB" altLang="en-US"/>
          </a:p>
        </p:txBody>
      </p:sp>
    </p:spTree>
    <p:extLst>
      <p:ext uri="{BB962C8B-B14F-4D97-AF65-F5344CB8AC3E}">
        <p14:creationId xmlns:p14="http://schemas.microsoft.com/office/powerpoint/2010/main" val="3379411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Arial" charset="0"/>
                <a:cs typeface="Arial" charset="0"/>
              </a:defRPr>
            </a:lvl1pPr>
          </a:lstStyle>
          <a:p>
            <a:pPr>
              <a:defRPr/>
            </a:pPr>
            <a:endParaRPr lang="en-GB"/>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GB"/>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B6A2C6E-5D53-48DC-9A64-03C28344244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7066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Arial" charset="0"/>
                <a:cs typeface="Arial" charset="0"/>
              </a:defRPr>
            </a:lvl1pPr>
          </a:lstStyle>
          <a:p>
            <a:pPr>
              <a:defRPr/>
            </a:pPr>
            <a:endParaRPr lang="en-GB"/>
          </a:p>
        </p:txBody>
      </p:sp>
      <p:sp>
        <p:nvSpPr>
          <p:cNvPr id="7066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GB"/>
          </a:p>
        </p:txBody>
      </p:sp>
      <p:sp>
        <p:nvSpPr>
          <p:cNvPr id="7066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43933FF-08AE-4302-8716-1086D0EB921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0" y="-15875"/>
            <a:ext cx="9144000" cy="923925"/>
            <a:chOff x="0" y="3755"/>
            <a:chExt cx="5760" cy="582"/>
          </a:xfrm>
        </p:grpSpPr>
        <p:pic>
          <p:nvPicPr>
            <p:cNvPr id="3079"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75" name="Text Box 5"/>
          <p:cNvSpPr txBox="1">
            <a:spLocks noChangeArrowheads="1"/>
          </p:cNvSpPr>
          <p:nvPr/>
        </p:nvSpPr>
        <p:spPr bwMode="auto">
          <a:xfrm>
            <a:off x="611187" y="1288363"/>
            <a:ext cx="7921625" cy="584200"/>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a:defRPr/>
            </a:pPr>
            <a:r>
              <a:rPr lang="en-GB" sz="3200" b="1" dirty="0" smtClean="0">
                <a:latin typeface="+mj-lt"/>
              </a:rPr>
              <a:t>UOG Journal Club: July 2018</a:t>
            </a:r>
          </a:p>
        </p:txBody>
      </p:sp>
      <p:pic>
        <p:nvPicPr>
          <p:cNvPr id="3076" name="Picture 51" descr="\\ISUOG-DC01\users\ostirrup\Desktop\Journal Club logo.tif"/>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9388" y="4647583"/>
            <a:ext cx="247650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Box 1"/>
          <p:cNvSpPr txBox="1">
            <a:spLocks noChangeArrowheads="1"/>
          </p:cNvSpPr>
          <p:nvPr/>
        </p:nvSpPr>
        <p:spPr bwMode="auto">
          <a:xfrm>
            <a:off x="308998" y="2165955"/>
            <a:ext cx="8151434" cy="830997"/>
          </a:xfrm>
          <a:prstGeom prst="rect">
            <a:avLst/>
          </a:prstGeom>
          <a:noFill/>
          <a:ln>
            <a:noFill/>
          </a:ln>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2400" b="1" dirty="0">
                <a:latin typeface="+mj-lt"/>
              </a:rPr>
              <a:t>Fetal Medicine Foundation fetal and neonatal population weight charts</a:t>
            </a:r>
            <a:endParaRPr lang="en-US" sz="2000" b="1" dirty="0" smtClean="0">
              <a:latin typeface="+mj-lt"/>
            </a:endParaRPr>
          </a:p>
        </p:txBody>
      </p:sp>
      <p:sp>
        <p:nvSpPr>
          <p:cNvPr id="3078" name="TextBox 2"/>
          <p:cNvSpPr txBox="1">
            <a:spLocks noChangeArrowheads="1"/>
          </p:cNvSpPr>
          <p:nvPr/>
        </p:nvSpPr>
        <p:spPr bwMode="auto">
          <a:xfrm>
            <a:off x="2881170" y="4941168"/>
            <a:ext cx="6048921" cy="646331"/>
          </a:xfrm>
          <a:prstGeom prst="rect">
            <a:avLst/>
          </a:prstGeom>
          <a:noFill/>
          <a:ln>
            <a:noFill/>
          </a:ln>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GB" dirty="0" smtClean="0">
                <a:latin typeface="+mj-lt"/>
              </a:rPr>
              <a:t>Journal Club slides prepared by Dr </a:t>
            </a:r>
            <a:r>
              <a:rPr lang="en-GB" dirty="0" err="1" smtClean="0">
                <a:latin typeface="+mj-lt"/>
              </a:rPr>
              <a:t>Maddalena</a:t>
            </a:r>
            <a:r>
              <a:rPr lang="en-GB" dirty="0" smtClean="0">
                <a:latin typeface="+mj-lt"/>
              </a:rPr>
              <a:t> Morlando</a:t>
            </a:r>
          </a:p>
          <a:p>
            <a:pPr algn="ctr" eaLnBrk="1" hangingPunct="1">
              <a:defRPr/>
            </a:pPr>
            <a:r>
              <a:rPr lang="en-GB" dirty="0" smtClean="0">
                <a:latin typeface="+mj-lt"/>
              </a:rPr>
              <a:t>(UOG Editor for Trainees)</a:t>
            </a:r>
          </a:p>
        </p:txBody>
      </p:sp>
      <p:sp>
        <p:nvSpPr>
          <p:cNvPr id="9" name="TextBox 1"/>
          <p:cNvSpPr txBox="1">
            <a:spLocks noChangeArrowheads="1"/>
          </p:cNvSpPr>
          <p:nvPr/>
        </p:nvSpPr>
        <p:spPr bwMode="auto">
          <a:xfrm>
            <a:off x="308998" y="3390546"/>
            <a:ext cx="8526002" cy="677108"/>
          </a:xfrm>
          <a:prstGeom prst="rect">
            <a:avLst/>
          </a:prstGeom>
          <a:noFill/>
          <a:ln>
            <a:noFill/>
          </a:ln>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tabLst>
                <a:tab pos="788988" algn="l"/>
                <a:tab pos="881063" algn="l"/>
              </a:tabLst>
              <a:defRPr/>
            </a:pPr>
            <a:r>
              <a:rPr lang="en-US" sz="2000" dirty="0" smtClean="0">
                <a:latin typeface="+mj-lt"/>
              </a:rPr>
              <a:t>K</a:t>
            </a:r>
            <a:r>
              <a:rPr lang="en-US" sz="2000" dirty="0" smtClean="0">
                <a:latin typeface="+mj-lt"/>
              </a:rPr>
              <a:t>.</a:t>
            </a:r>
            <a:r>
              <a:rPr lang="en-US" sz="2000" kern="0" dirty="0">
                <a:latin typeface="Arial" panose="020B0604020202020204" pitchFamily="34" charset="0"/>
                <a:cs typeface="Arial" panose="020B0604020202020204" pitchFamily="34" charset="0"/>
              </a:rPr>
              <a:t>  </a:t>
            </a:r>
            <a:r>
              <a:rPr lang="en-US" sz="2000" dirty="0" smtClean="0">
                <a:latin typeface="+mj-lt"/>
              </a:rPr>
              <a:t>H</a:t>
            </a:r>
            <a:r>
              <a:rPr lang="en-US" sz="2000" dirty="0" smtClean="0">
                <a:latin typeface="+mj-lt"/>
              </a:rPr>
              <a:t>. </a:t>
            </a:r>
            <a:r>
              <a:rPr lang="en-US" sz="2000" dirty="0" err="1" smtClean="0">
                <a:latin typeface="+mj-lt"/>
              </a:rPr>
              <a:t>Nicolaides</a:t>
            </a:r>
            <a:r>
              <a:rPr lang="en-US" sz="2000" dirty="0" smtClean="0">
                <a:latin typeface="+mj-lt"/>
              </a:rPr>
              <a:t>, D. Wright, A. </a:t>
            </a:r>
            <a:r>
              <a:rPr lang="en-US" sz="2000" dirty="0" err="1" smtClean="0">
                <a:latin typeface="+mj-lt"/>
              </a:rPr>
              <a:t>Syngelaki</a:t>
            </a:r>
            <a:r>
              <a:rPr lang="en-US" sz="2000" dirty="0" smtClean="0">
                <a:latin typeface="+mj-lt"/>
              </a:rPr>
              <a:t>, </a:t>
            </a:r>
            <a:r>
              <a:rPr lang="en-US" sz="2000" dirty="0" smtClean="0">
                <a:latin typeface="+mj-lt"/>
              </a:rPr>
              <a:t>A. Wright </a:t>
            </a:r>
            <a:r>
              <a:rPr lang="en-US" sz="2000" dirty="0">
                <a:latin typeface="+mj-lt"/>
              </a:rPr>
              <a:t>and </a:t>
            </a:r>
            <a:r>
              <a:rPr lang="en-US" sz="2000" dirty="0" smtClean="0">
                <a:latin typeface="+mj-lt"/>
              </a:rPr>
              <a:t>R. </a:t>
            </a:r>
            <a:r>
              <a:rPr lang="en-US" sz="2000" dirty="0" err="1" smtClean="0">
                <a:latin typeface="+mj-lt"/>
              </a:rPr>
              <a:t>Akolekar</a:t>
            </a:r>
            <a:r>
              <a:rPr lang="en-US" sz="2000" dirty="0" smtClean="0">
                <a:latin typeface="+mj-lt"/>
              </a:rPr>
              <a:t> </a:t>
            </a:r>
          </a:p>
          <a:p>
            <a:pPr algn="ctr" eaLnBrk="1" hangingPunct="1">
              <a:tabLst>
                <a:tab pos="788988" algn="l"/>
                <a:tab pos="881063" algn="l"/>
              </a:tabLst>
              <a:defRPr/>
            </a:pPr>
            <a:r>
              <a:rPr lang="en-US" i="1" dirty="0" smtClean="0">
                <a:latin typeface="+mj-lt"/>
              </a:rPr>
              <a:t>Volume 52, Issue 1, pages 44</a:t>
            </a:r>
            <a:r>
              <a:rPr lang="en-GB" i="1" dirty="0"/>
              <a:t>–</a:t>
            </a:r>
            <a:r>
              <a:rPr lang="en-US" i="1" dirty="0" smtClean="0">
                <a:latin typeface="+mj-lt"/>
              </a:rPr>
              <a:t>51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5875"/>
            <a:ext cx="9144000" cy="923925"/>
            <a:chOff x="0" y="3755"/>
            <a:chExt cx="5760" cy="582"/>
          </a:xfrm>
        </p:grpSpPr>
        <p:pic>
          <p:nvPicPr>
            <p:cNvPr id="615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
        <p:nvSpPr>
          <p:cNvPr id="13" name="Text Box 27"/>
          <p:cNvSpPr txBox="1">
            <a:spLocks noChangeArrowheads="1"/>
          </p:cNvSpPr>
          <p:nvPr/>
        </p:nvSpPr>
        <p:spPr bwMode="auto">
          <a:xfrm>
            <a:off x="1900851" y="1772816"/>
            <a:ext cx="5465366"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dirty="0" smtClean="0"/>
              <a:t>Results</a:t>
            </a:r>
            <a:endParaRPr lang="en-GB" altLang="en-US" sz="2400" b="1" dirty="0"/>
          </a:p>
        </p:txBody>
      </p:sp>
      <p:sp>
        <p:nvSpPr>
          <p:cNvPr id="4" name="Rettangolo 3"/>
          <p:cNvSpPr/>
          <p:nvPr/>
        </p:nvSpPr>
        <p:spPr>
          <a:xfrm>
            <a:off x="72008" y="2638765"/>
            <a:ext cx="8964488" cy="3742563"/>
          </a:xfrm>
          <a:prstGeom prst="rect">
            <a:avLst/>
          </a:prstGeom>
        </p:spPr>
        <p:txBody>
          <a:bodyPr wrap="square">
            <a:spAutoFit/>
          </a:bodyPr>
          <a:lstStyle/>
          <a:p>
            <a:pPr marL="342900" indent="-342900" algn="just">
              <a:lnSpc>
                <a:spcPct val="120000"/>
              </a:lnSpc>
              <a:buFont typeface="Arial" charset="0"/>
              <a:buChar char="•"/>
            </a:pPr>
            <a:r>
              <a:rPr lang="it-IT" dirty="0" smtClean="0"/>
              <a:t>For </a:t>
            </a:r>
            <a:r>
              <a:rPr lang="it-IT" dirty="0"/>
              <a:t>preterm births, particularly at </a:t>
            </a:r>
            <a:r>
              <a:rPr lang="it-IT" dirty="0" smtClean="0"/>
              <a:t>27–36 </a:t>
            </a:r>
            <a:r>
              <a:rPr lang="it-IT" dirty="0"/>
              <a:t>weeks, BW was below the 3rd, 5th and 10th percentiles in a very high proportion of </a:t>
            </a:r>
            <a:r>
              <a:rPr lang="it-IT" dirty="0" smtClean="0"/>
              <a:t>cases.</a:t>
            </a:r>
          </a:p>
          <a:p>
            <a:pPr marL="342900" indent="-342900" algn="just">
              <a:lnSpc>
                <a:spcPct val="120000"/>
              </a:lnSpc>
              <a:buFont typeface="Arial" charset="0"/>
              <a:buChar char="•"/>
            </a:pPr>
            <a:endParaRPr lang="it-IT" sz="1200" dirty="0"/>
          </a:p>
          <a:p>
            <a:pPr marL="342900" indent="-342900" algn="just">
              <a:lnSpc>
                <a:spcPct val="120000"/>
              </a:lnSpc>
              <a:buFont typeface="Arial" charset="0"/>
              <a:buChar char="•"/>
            </a:pPr>
            <a:r>
              <a:rPr lang="it-IT" dirty="0" smtClean="0"/>
              <a:t>This </a:t>
            </a:r>
            <a:r>
              <a:rPr lang="it-IT" dirty="0"/>
              <a:t>was particularly marked in cases delivered </a:t>
            </a:r>
            <a:r>
              <a:rPr lang="it-IT" b="1" dirty="0"/>
              <a:t>preterm due to iatrogenic causes </a:t>
            </a:r>
            <a:r>
              <a:rPr lang="it-IT" dirty="0"/>
              <a:t>(40.3%, 45.1% and </a:t>
            </a:r>
            <a:r>
              <a:rPr lang="it-IT" dirty="0" smtClean="0"/>
              <a:t>52.5</a:t>
            </a:r>
            <a:r>
              <a:rPr lang="en-GB" dirty="0" smtClean="0"/>
              <a:t>% for BW &lt;</a:t>
            </a:r>
            <a:r>
              <a:rPr lang="en-GB" kern="0" dirty="0" smtClean="0">
                <a:latin typeface="Arial" panose="020B0604020202020204" pitchFamily="34" charset="0"/>
                <a:cs typeface="Arial" panose="020B0604020202020204" pitchFamily="34" charset="0"/>
              </a:rPr>
              <a:t> </a:t>
            </a:r>
            <a:r>
              <a:rPr lang="en-GB" dirty="0" smtClean="0"/>
              <a:t>3rd, &lt;</a:t>
            </a:r>
            <a:r>
              <a:rPr lang="en-GB" kern="0" dirty="0" smtClean="0">
                <a:latin typeface="Arial" panose="020B0604020202020204" pitchFamily="34" charset="0"/>
                <a:cs typeface="Arial" panose="020B0604020202020204" pitchFamily="34" charset="0"/>
              </a:rPr>
              <a:t> </a:t>
            </a:r>
            <a:r>
              <a:rPr lang="en-GB" dirty="0" smtClean="0"/>
              <a:t>5th and &lt;</a:t>
            </a:r>
            <a:r>
              <a:rPr lang="en-GB" kern="0" dirty="0" smtClean="0">
                <a:latin typeface="Arial" panose="020B0604020202020204" pitchFamily="34" charset="0"/>
                <a:cs typeface="Arial" panose="020B0604020202020204" pitchFamily="34" charset="0"/>
              </a:rPr>
              <a:t> </a:t>
            </a:r>
            <a:r>
              <a:rPr lang="en-GB" dirty="0" smtClean="0"/>
              <a:t>10th percentile, respectively). This was understandable because in 67.0% of 1790 cases of iatrogenic preterm birth, the indication for delivery was preeclampsia or FGR.</a:t>
            </a:r>
          </a:p>
          <a:p>
            <a:pPr marL="342900" indent="-342900" algn="just">
              <a:lnSpc>
                <a:spcPct val="120000"/>
              </a:lnSpc>
              <a:buFont typeface="Arial" charset="0"/>
              <a:buChar char="•"/>
            </a:pPr>
            <a:endParaRPr lang="en-GB" sz="1200" dirty="0" smtClean="0"/>
          </a:p>
          <a:p>
            <a:pPr marL="342900" indent="-342900" algn="just">
              <a:lnSpc>
                <a:spcPct val="120000"/>
              </a:lnSpc>
              <a:buFont typeface="Arial" charset="0"/>
              <a:buChar char="•"/>
            </a:pPr>
            <a:r>
              <a:rPr lang="en-GB" dirty="0" smtClean="0"/>
              <a:t>A high proportion of </a:t>
            </a:r>
            <a:r>
              <a:rPr lang="it-IT" dirty="0" smtClean="0"/>
              <a:t>SGA </a:t>
            </a:r>
            <a:r>
              <a:rPr lang="it-IT" dirty="0" err="1"/>
              <a:t>neonates</a:t>
            </a:r>
            <a:r>
              <a:rPr lang="it-IT" dirty="0"/>
              <a:t> </a:t>
            </a:r>
            <a:r>
              <a:rPr lang="it-IT" dirty="0" err="1" smtClean="0"/>
              <a:t>was</a:t>
            </a:r>
            <a:r>
              <a:rPr lang="it-IT" dirty="0" smtClean="0"/>
              <a:t> </a:t>
            </a:r>
            <a:r>
              <a:rPr lang="it-IT" dirty="0"/>
              <a:t>also observed among </a:t>
            </a:r>
            <a:r>
              <a:rPr lang="it-IT" b="1" dirty="0"/>
              <a:t>spontaneous preterm births</a:t>
            </a:r>
            <a:r>
              <a:rPr lang="it-IT" dirty="0"/>
              <a:t>; the proportion of spontaneous preterm births with BW </a:t>
            </a:r>
            <a:r>
              <a:rPr lang="it-IT" dirty="0" smtClean="0"/>
              <a:t>&lt;</a:t>
            </a:r>
            <a:r>
              <a:rPr lang="en-US" kern="0" dirty="0">
                <a:latin typeface="Arial" panose="020B0604020202020204" pitchFamily="34" charset="0"/>
                <a:cs typeface="Arial" panose="020B0604020202020204" pitchFamily="34" charset="0"/>
              </a:rPr>
              <a:t> </a:t>
            </a:r>
            <a:r>
              <a:rPr lang="it-IT" dirty="0" smtClean="0"/>
              <a:t>3rd</a:t>
            </a:r>
            <a:r>
              <a:rPr lang="it-IT" dirty="0"/>
              <a:t>, </a:t>
            </a:r>
            <a:r>
              <a:rPr lang="it-IT" dirty="0" smtClean="0"/>
              <a:t>&lt;</a:t>
            </a:r>
            <a:r>
              <a:rPr lang="en-US" kern="0" dirty="0">
                <a:latin typeface="Arial" panose="020B0604020202020204" pitchFamily="34" charset="0"/>
                <a:cs typeface="Arial" panose="020B0604020202020204" pitchFamily="34" charset="0"/>
              </a:rPr>
              <a:t> </a:t>
            </a:r>
            <a:r>
              <a:rPr lang="it-IT" dirty="0" smtClean="0"/>
              <a:t>5th </a:t>
            </a:r>
            <a:r>
              <a:rPr lang="it-IT" dirty="0"/>
              <a:t>and </a:t>
            </a:r>
            <a:r>
              <a:rPr lang="it-IT" dirty="0" smtClean="0"/>
              <a:t>&lt;</a:t>
            </a:r>
            <a:r>
              <a:rPr lang="en-US" kern="0" dirty="0">
                <a:latin typeface="Arial" panose="020B0604020202020204" pitchFamily="34" charset="0"/>
                <a:cs typeface="Arial" panose="020B0604020202020204" pitchFamily="34" charset="0"/>
              </a:rPr>
              <a:t> </a:t>
            </a:r>
            <a:r>
              <a:rPr lang="it-IT" dirty="0" smtClean="0"/>
              <a:t>10th </a:t>
            </a:r>
            <a:r>
              <a:rPr lang="it-IT" dirty="0"/>
              <a:t>percentiles was 8.6%, 12.4% and 19.8%, </a:t>
            </a:r>
            <a:r>
              <a:rPr lang="it-IT" dirty="0" smtClean="0"/>
              <a:t>respectively.</a:t>
            </a:r>
          </a:p>
          <a:p>
            <a:pPr algn="just">
              <a:lnSpc>
                <a:spcPct val="120000"/>
              </a:lnSpc>
            </a:pPr>
            <a:endParaRPr lang="it-IT" sz="1200" dirty="0"/>
          </a:p>
        </p:txBody>
      </p:sp>
      <p:sp>
        <p:nvSpPr>
          <p:cNvPr id="12" name="CasellaDiTesto 11"/>
          <p:cNvSpPr txBox="1"/>
          <p:nvPr/>
        </p:nvSpPr>
        <p:spPr>
          <a:xfrm>
            <a:off x="-1606731" y="7654834"/>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3040635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15875"/>
            <a:ext cx="9144000" cy="923925"/>
            <a:chOff x="0" y="3755"/>
            <a:chExt cx="5760" cy="582"/>
          </a:xfrm>
        </p:grpSpPr>
        <p:pic>
          <p:nvPicPr>
            <p:cNvPr id="12294"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
        <p:nvSpPr>
          <p:cNvPr id="11" name="Text Box 27"/>
          <p:cNvSpPr txBox="1">
            <a:spLocks noChangeArrowheads="1"/>
          </p:cNvSpPr>
          <p:nvPr/>
        </p:nvSpPr>
        <p:spPr bwMode="auto">
          <a:xfrm>
            <a:off x="1900851" y="1743199"/>
            <a:ext cx="5465366"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dirty="0" smtClean="0"/>
              <a:t>Conclusions</a:t>
            </a:r>
            <a:endParaRPr lang="en-GB" altLang="en-US" sz="2400" b="1" dirty="0"/>
          </a:p>
        </p:txBody>
      </p:sp>
      <p:sp>
        <p:nvSpPr>
          <p:cNvPr id="12" name="Rettangolo 11"/>
          <p:cNvSpPr/>
          <p:nvPr/>
        </p:nvSpPr>
        <p:spPr>
          <a:xfrm>
            <a:off x="89755" y="2802583"/>
            <a:ext cx="8964488" cy="3074689"/>
          </a:xfrm>
          <a:prstGeom prst="rect">
            <a:avLst/>
          </a:prstGeom>
        </p:spPr>
        <p:txBody>
          <a:bodyPr wrap="square">
            <a:spAutoFit/>
          </a:bodyPr>
          <a:lstStyle/>
          <a:p>
            <a:pPr marL="342900" indent="-342900" algn="just">
              <a:lnSpc>
                <a:spcPct val="120000"/>
              </a:lnSpc>
              <a:buFont typeface="Arial"/>
              <a:buChar char="•"/>
            </a:pPr>
            <a:r>
              <a:rPr lang="en-GB" dirty="0"/>
              <a:t>This study has highlighted the necessity </a:t>
            </a:r>
            <a:r>
              <a:rPr lang="en-GB" dirty="0" smtClean="0"/>
              <a:t>for </a:t>
            </a:r>
            <a:r>
              <a:rPr lang="en-GB" dirty="0"/>
              <a:t>BW charts to be based on all babies at a particular gestational age, including those still </a:t>
            </a:r>
            <a:r>
              <a:rPr lang="en-GB" i="1" dirty="0"/>
              <a:t>in utero</a:t>
            </a:r>
            <a:r>
              <a:rPr lang="en-GB" dirty="0"/>
              <a:t>.</a:t>
            </a:r>
          </a:p>
          <a:p>
            <a:pPr marL="342900" indent="-342900" algn="just">
              <a:lnSpc>
                <a:spcPct val="120000"/>
              </a:lnSpc>
              <a:buFont typeface="Arial"/>
              <a:buChar char="•"/>
            </a:pPr>
            <a:endParaRPr lang="en-GB" dirty="0"/>
          </a:p>
          <a:p>
            <a:pPr marL="342900" indent="-342900" algn="just">
              <a:lnSpc>
                <a:spcPct val="120000"/>
              </a:lnSpc>
              <a:buFont typeface="Arial"/>
              <a:buChar char="•"/>
            </a:pPr>
            <a:r>
              <a:rPr lang="en-GB" dirty="0" smtClean="0"/>
              <a:t>There </a:t>
            </a:r>
            <a:r>
              <a:rPr lang="en-GB" dirty="0"/>
              <a:t>are variations in BW that depend on maternal characteristics, such as racial </a:t>
            </a:r>
            <a:r>
              <a:rPr lang="en-GB" dirty="0" smtClean="0"/>
              <a:t>origin. However, adjustment </a:t>
            </a:r>
            <a:r>
              <a:rPr lang="en-GB" dirty="0"/>
              <a:t>for such characteristics may be inappropriate because </a:t>
            </a:r>
            <a:r>
              <a:rPr lang="en-GB" dirty="0" smtClean="0"/>
              <a:t>it could </a:t>
            </a:r>
            <a:r>
              <a:rPr lang="en-GB" dirty="0"/>
              <a:t>result in underestimation of the increased perinatal risk </a:t>
            </a:r>
            <a:r>
              <a:rPr lang="en-GB" dirty="0" smtClean="0"/>
              <a:t>in that group</a:t>
            </a:r>
            <a:r>
              <a:rPr lang="en-GB" dirty="0"/>
              <a:t>.</a:t>
            </a:r>
          </a:p>
          <a:p>
            <a:pPr marL="342900" indent="-342900" algn="just">
              <a:lnSpc>
                <a:spcPct val="120000"/>
              </a:lnSpc>
              <a:buFont typeface="Arial"/>
              <a:buChar char="•"/>
            </a:pPr>
            <a:endParaRPr lang="en-GB" dirty="0"/>
          </a:p>
          <a:p>
            <a:pPr marL="342900" indent="-342900" algn="just">
              <a:lnSpc>
                <a:spcPct val="120000"/>
              </a:lnSpc>
              <a:buFont typeface="Arial"/>
              <a:buChar char="•"/>
            </a:pPr>
            <a:r>
              <a:rPr lang="en-GB" dirty="0"/>
              <a:t>The value of adjustment for maternal weight, height and parity remains controversial</a:t>
            </a:r>
            <a:r>
              <a:rPr lang="en-GB" dirty="0" smtClean="0"/>
              <a:t>.</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15875"/>
            <a:ext cx="9144000" cy="923925"/>
            <a:chOff x="0" y="3755"/>
            <a:chExt cx="5760" cy="582"/>
          </a:xfrm>
        </p:grpSpPr>
        <p:pic>
          <p:nvPicPr>
            <p:cNvPr id="13320"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1"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316" name="Text Box 27"/>
          <p:cNvSpPr txBox="1">
            <a:spLocks noChangeArrowheads="1"/>
          </p:cNvSpPr>
          <p:nvPr/>
        </p:nvSpPr>
        <p:spPr bwMode="auto">
          <a:xfrm>
            <a:off x="2322165" y="1556792"/>
            <a:ext cx="4410075" cy="461665"/>
          </a:xfrm>
          <a:prstGeom prst="rect">
            <a:avLst/>
          </a:prstGeom>
          <a:solidFill>
            <a:srgbClr val="EADEE7"/>
          </a:solidFill>
          <a:ln w="28575" algn="ctr">
            <a:solidFill>
              <a:srgbClr val="445895"/>
            </a:solidFill>
            <a:miter lim="800000"/>
            <a:headEnd/>
            <a:tailEnd/>
          </a:ln>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a:t>Strengths</a:t>
            </a:r>
          </a:p>
        </p:txBody>
      </p:sp>
      <p:sp>
        <p:nvSpPr>
          <p:cNvPr id="10" name="Rettangolo 9"/>
          <p:cNvSpPr/>
          <p:nvPr/>
        </p:nvSpPr>
        <p:spPr>
          <a:xfrm>
            <a:off x="31968" y="2189763"/>
            <a:ext cx="9004528" cy="2031325"/>
          </a:xfrm>
          <a:prstGeom prst="rect">
            <a:avLst/>
          </a:prstGeom>
        </p:spPr>
        <p:txBody>
          <a:bodyPr wrap="square">
            <a:spAutoFit/>
          </a:bodyPr>
          <a:lstStyle/>
          <a:p>
            <a:pPr marL="285750" indent="-285750" algn="just" eaLnBrk="1" fontAlgn="auto" hangingPunct="1">
              <a:spcBef>
                <a:spcPct val="50000"/>
              </a:spcBef>
              <a:spcAft>
                <a:spcPts val="0"/>
              </a:spcAft>
              <a:buFont typeface="Arial" charset="0"/>
              <a:buChar char="•"/>
              <a:defRPr/>
            </a:pPr>
            <a:r>
              <a:rPr lang="en-GB" kern="0" spc="-10" dirty="0" smtClean="0">
                <a:solidFill>
                  <a:sysClr val="windowText" lastClr="000000"/>
                </a:solidFill>
                <a:latin typeface="Arial"/>
              </a:rPr>
              <a:t>Production </a:t>
            </a:r>
            <a:r>
              <a:rPr lang="en-GB" kern="0" spc="-10" dirty="0">
                <a:solidFill>
                  <a:sysClr val="windowText" lastClr="000000"/>
                </a:solidFill>
                <a:latin typeface="Arial"/>
              </a:rPr>
              <a:t>of BW reference charts for all </a:t>
            </a:r>
            <a:r>
              <a:rPr lang="en-GB" kern="0" spc="-10" dirty="0" smtClean="0">
                <a:solidFill>
                  <a:sysClr val="windowText" lastClr="000000"/>
                </a:solidFill>
                <a:latin typeface="Arial"/>
              </a:rPr>
              <a:t>babies, </a:t>
            </a:r>
            <a:r>
              <a:rPr lang="en-GB" kern="0" spc="-10" dirty="0">
                <a:solidFill>
                  <a:sysClr val="windowText" lastClr="000000"/>
                </a:solidFill>
                <a:latin typeface="Arial"/>
              </a:rPr>
              <a:t>including those still </a:t>
            </a:r>
            <a:r>
              <a:rPr lang="en-GB" i="1" kern="0" spc="-10" dirty="0">
                <a:solidFill>
                  <a:sysClr val="windowText" lastClr="000000"/>
                </a:solidFill>
                <a:latin typeface="Arial"/>
              </a:rPr>
              <a:t>in </a:t>
            </a:r>
            <a:r>
              <a:rPr lang="en-GB" i="1" kern="0" spc="-10" dirty="0" smtClean="0">
                <a:solidFill>
                  <a:sysClr val="windowText" lastClr="000000"/>
                </a:solidFill>
                <a:latin typeface="Arial"/>
              </a:rPr>
              <a:t>utero.</a:t>
            </a:r>
            <a:r>
              <a:rPr lang="en-GB" kern="0" spc="-10" dirty="0" smtClean="0">
                <a:solidFill>
                  <a:sysClr val="windowText" lastClr="000000"/>
                </a:solidFill>
                <a:latin typeface="Arial"/>
              </a:rPr>
              <a:t>. </a:t>
            </a:r>
            <a:r>
              <a:rPr lang="en-GB" kern="0" spc="-10" dirty="0">
                <a:solidFill>
                  <a:sysClr val="windowText" lastClr="000000"/>
                </a:solidFill>
                <a:latin typeface="Arial"/>
              </a:rPr>
              <a:t>This avoids bias </a:t>
            </a:r>
            <a:r>
              <a:rPr lang="en-GB" kern="0" spc="-10" dirty="0" smtClean="0">
                <a:solidFill>
                  <a:sysClr val="windowText" lastClr="000000"/>
                </a:solidFill>
                <a:latin typeface="Arial"/>
              </a:rPr>
              <a:t>from SGA </a:t>
            </a:r>
            <a:r>
              <a:rPr lang="en-GB" kern="0" spc="-10" dirty="0">
                <a:solidFill>
                  <a:sysClr val="windowText" lastClr="000000"/>
                </a:solidFill>
                <a:latin typeface="Arial"/>
              </a:rPr>
              <a:t>in the assessment of BW in babies born </a:t>
            </a:r>
            <a:r>
              <a:rPr lang="en-GB" kern="0" spc="-10" dirty="0" smtClean="0">
                <a:solidFill>
                  <a:sysClr val="windowText" lastClr="000000"/>
                </a:solidFill>
                <a:latin typeface="Arial"/>
              </a:rPr>
              <a:t>preterm.</a:t>
            </a:r>
          </a:p>
          <a:p>
            <a:pPr marL="285750" indent="-285750" algn="just" eaLnBrk="1" fontAlgn="auto" hangingPunct="1">
              <a:spcBef>
                <a:spcPct val="50000"/>
              </a:spcBef>
              <a:spcAft>
                <a:spcPts val="0"/>
              </a:spcAft>
              <a:buFont typeface="Arial" charset="0"/>
              <a:buChar char="•"/>
              <a:defRPr/>
            </a:pPr>
            <a:r>
              <a:rPr lang="en-GB" kern="0" spc="-10" dirty="0" smtClean="0">
                <a:solidFill>
                  <a:sysClr val="windowText" lastClr="000000"/>
                </a:solidFill>
                <a:latin typeface="Arial"/>
              </a:rPr>
              <a:t>Large </a:t>
            </a:r>
            <a:r>
              <a:rPr lang="en-GB" kern="0" spc="-10" dirty="0">
                <a:solidFill>
                  <a:sysClr val="windowText" lastClr="000000"/>
                </a:solidFill>
                <a:latin typeface="Arial"/>
              </a:rPr>
              <a:t>study </a:t>
            </a:r>
            <a:r>
              <a:rPr lang="en-GB" kern="0" spc="-10" dirty="0" smtClean="0">
                <a:solidFill>
                  <a:sysClr val="windowText" lastClr="000000"/>
                </a:solidFill>
                <a:latin typeface="Arial"/>
              </a:rPr>
              <a:t>population, </a:t>
            </a:r>
            <a:r>
              <a:rPr lang="en-GB" kern="0" spc="-10" dirty="0">
                <a:solidFill>
                  <a:sysClr val="windowText" lastClr="000000"/>
                </a:solidFill>
                <a:latin typeface="Arial"/>
              </a:rPr>
              <a:t>close proximity of the ultrasound examination to birth for </a:t>
            </a:r>
            <a:r>
              <a:rPr lang="en-GB" kern="0" spc="-10" dirty="0" smtClean="0">
                <a:solidFill>
                  <a:sysClr val="windowText" lastClr="000000"/>
                </a:solidFill>
                <a:latin typeface="Arial"/>
              </a:rPr>
              <a:t>Dataset 1</a:t>
            </a:r>
            <a:r>
              <a:rPr lang="en-GB" dirty="0" smtClean="0"/>
              <a:t>.</a:t>
            </a:r>
          </a:p>
          <a:p>
            <a:pPr marL="285750" indent="-285750" algn="just" eaLnBrk="1" fontAlgn="auto" hangingPunct="1">
              <a:spcBef>
                <a:spcPct val="50000"/>
              </a:spcBef>
              <a:spcAft>
                <a:spcPts val="0"/>
              </a:spcAft>
              <a:buFont typeface="Arial" charset="0"/>
              <a:buChar char="•"/>
              <a:defRPr/>
            </a:pPr>
            <a:r>
              <a:rPr lang="en-GB" dirty="0" smtClean="0"/>
              <a:t>In </a:t>
            </a:r>
            <a:r>
              <a:rPr lang="en-GB" dirty="0"/>
              <a:t>the establishment of reference ranges, </a:t>
            </a:r>
            <a:r>
              <a:rPr lang="en-GB" dirty="0" smtClean="0"/>
              <a:t>the authors </a:t>
            </a:r>
            <a:r>
              <a:rPr lang="en-GB" dirty="0"/>
              <a:t>included all pregnancies </a:t>
            </a:r>
            <a:r>
              <a:rPr lang="en-GB" dirty="0" smtClean="0"/>
              <a:t>and </a:t>
            </a:r>
            <a:r>
              <a:rPr lang="en-GB" dirty="0"/>
              <a:t>did not attempt to select only uncomplicated </a:t>
            </a:r>
            <a:r>
              <a:rPr lang="en-GB" dirty="0" smtClean="0"/>
              <a:t>pregnancies from healthy mothers.</a:t>
            </a:r>
            <a:endParaRPr lang="en-GB" kern="0" spc="-10" dirty="0">
              <a:solidFill>
                <a:sysClr val="windowText" lastClr="000000"/>
              </a:solidFill>
              <a:latin typeface="Arial"/>
            </a:endParaRPr>
          </a:p>
        </p:txBody>
      </p:sp>
      <p:sp>
        <p:nvSpPr>
          <p:cNvPr id="9" name="Text Box 27"/>
          <p:cNvSpPr txBox="1">
            <a:spLocks noChangeArrowheads="1"/>
          </p:cNvSpPr>
          <p:nvPr/>
        </p:nvSpPr>
        <p:spPr bwMode="auto">
          <a:xfrm>
            <a:off x="2637643" y="4869160"/>
            <a:ext cx="3779118"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a:t>Limitations</a:t>
            </a:r>
          </a:p>
        </p:txBody>
      </p:sp>
      <p:sp>
        <p:nvSpPr>
          <p:cNvPr id="12" name="Rettangolo 11"/>
          <p:cNvSpPr/>
          <p:nvPr/>
        </p:nvSpPr>
        <p:spPr>
          <a:xfrm>
            <a:off x="31968" y="5445224"/>
            <a:ext cx="9004528" cy="1100301"/>
          </a:xfrm>
          <a:prstGeom prst="rect">
            <a:avLst/>
          </a:prstGeom>
        </p:spPr>
        <p:txBody>
          <a:bodyPr wrap="square">
            <a:spAutoFit/>
          </a:bodyPr>
          <a:lstStyle/>
          <a:p>
            <a:pPr marL="285750" indent="-285750" algn="just" eaLnBrk="1" fontAlgn="auto" hangingPunct="1">
              <a:lnSpc>
                <a:spcPts val="1860"/>
              </a:lnSpc>
              <a:spcBef>
                <a:spcPct val="50000"/>
              </a:spcBef>
              <a:spcAft>
                <a:spcPts val="0"/>
              </a:spcAft>
              <a:buFont typeface="Arial" charset="0"/>
              <a:buChar char="•"/>
              <a:defRPr/>
            </a:pPr>
            <a:r>
              <a:rPr lang="it-IT" dirty="0" smtClean="0"/>
              <a:t>Assumption </a:t>
            </a:r>
            <a:r>
              <a:rPr lang="it-IT" dirty="0"/>
              <a:t>that, for a given gestational age, EFW and BW have the same median. </a:t>
            </a:r>
            <a:endParaRPr lang="it-IT" dirty="0" smtClean="0"/>
          </a:p>
          <a:p>
            <a:pPr marL="285750" indent="-285750" algn="just" eaLnBrk="1" fontAlgn="auto" hangingPunct="1">
              <a:lnSpc>
                <a:spcPts val="1860"/>
              </a:lnSpc>
              <a:spcBef>
                <a:spcPct val="50000"/>
              </a:spcBef>
              <a:spcAft>
                <a:spcPts val="0"/>
              </a:spcAft>
              <a:buFont typeface="Arial" charset="0"/>
              <a:buChar char="•"/>
              <a:defRPr/>
            </a:pPr>
            <a:r>
              <a:rPr lang="it-IT" dirty="0" smtClean="0"/>
              <a:t>Extent </a:t>
            </a:r>
            <a:r>
              <a:rPr lang="it-IT" dirty="0"/>
              <a:t>of extrapolation and interpolation resulting </a:t>
            </a:r>
            <a:r>
              <a:rPr lang="it-IT" dirty="0" smtClean="0"/>
              <a:t>from </a:t>
            </a:r>
            <a:r>
              <a:rPr lang="it-IT" dirty="0"/>
              <a:t>use of EFW and BW data. </a:t>
            </a:r>
          </a:p>
          <a:p>
            <a:pPr marL="285750" indent="-285750" algn="just" eaLnBrk="1" fontAlgn="auto" hangingPunct="1">
              <a:lnSpc>
                <a:spcPts val="1860"/>
              </a:lnSpc>
              <a:spcBef>
                <a:spcPct val="50000"/>
              </a:spcBef>
              <a:spcAft>
                <a:spcPts val="0"/>
              </a:spcAft>
              <a:buFont typeface="Arial" charset="0"/>
              <a:buChar char="•"/>
              <a:defRPr/>
            </a:pPr>
            <a:endParaRPr lang="en-GB" kern="0" spc="-10" dirty="0">
              <a:solidFill>
                <a:sysClr val="windowText" lastClr="000000"/>
              </a:solidFill>
              <a:latin typeface="Arial"/>
            </a:endParaRPr>
          </a:p>
        </p:txBody>
      </p:sp>
      <p:sp>
        <p:nvSpPr>
          <p:cNvPr id="13"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7"/>
          <p:cNvSpPr>
            <a:spLocks noChangeArrowheads="1"/>
          </p:cNvSpPr>
          <p:nvPr/>
        </p:nvSpPr>
        <p:spPr bwMode="auto">
          <a:xfrm>
            <a:off x="2771800" y="1923884"/>
            <a:ext cx="3302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GB" altLang="en-US" sz="2800" b="1">
                <a:solidFill>
                  <a:srgbClr val="000000"/>
                </a:solidFill>
              </a:rPr>
              <a:t>Discussion Points</a:t>
            </a:r>
          </a:p>
        </p:txBody>
      </p:sp>
      <p:sp>
        <p:nvSpPr>
          <p:cNvPr id="7" name="Segnaposto contenuto 2"/>
          <p:cNvSpPr txBox="1">
            <a:spLocks/>
          </p:cNvSpPr>
          <p:nvPr/>
        </p:nvSpPr>
        <p:spPr bwMode="auto">
          <a:xfrm>
            <a:off x="395473" y="2636912"/>
            <a:ext cx="8353052" cy="2879799"/>
          </a:xfrm>
          <a:prstGeom prst="rect">
            <a:avLst/>
          </a:prstGeom>
          <a:noFill/>
          <a:ln>
            <a:noFill/>
          </a:ln>
          <a:extLst/>
        </p:spPr>
        <p:txBody>
          <a:bodyPr/>
          <a:lstStyle>
            <a:lvl1pPr marL="457200" indent="-4572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lnSpc>
                <a:spcPts val="2100"/>
              </a:lnSpc>
              <a:defRPr/>
            </a:pPr>
            <a:r>
              <a:rPr lang="en-US" altLang="en-US" sz="2000" dirty="0" smtClean="0"/>
              <a:t>Would it be accurate to use the charts from the current study in different countries?</a:t>
            </a:r>
          </a:p>
          <a:p>
            <a:pPr algn="just">
              <a:lnSpc>
                <a:spcPts val="2100"/>
              </a:lnSpc>
              <a:defRPr/>
            </a:pPr>
            <a:endParaRPr lang="en-US" altLang="en-US" sz="2000" dirty="0" smtClean="0"/>
          </a:p>
          <a:p>
            <a:pPr algn="just">
              <a:lnSpc>
                <a:spcPts val="2100"/>
              </a:lnSpc>
              <a:defRPr/>
            </a:pPr>
            <a:r>
              <a:rPr lang="en-US" altLang="en-US" sz="2000" dirty="0" smtClean="0"/>
              <a:t>Should we </a:t>
            </a:r>
            <a:r>
              <a:rPr lang="en-US" altLang="en-US" sz="2000" dirty="0"/>
              <a:t>use </a:t>
            </a:r>
            <a:r>
              <a:rPr lang="en-US" altLang="en-US" sz="2000" dirty="0" smtClean="0"/>
              <a:t>the same </a:t>
            </a:r>
            <a:r>
              <a:rPr lang="en-US" altLang="en-US" sz="2000" dirty="0"/>
              <a:t>reference ranges for women </a:t>
            </a:r>
            <a:r>
              <a:rPr lang="en-US" altLang="en-US" sz="2000" dirty="0" smtClean="0"/>
              <a:t>of different </a:t>
            </a:r>
            <a:r>
              <a:rPr lang="en-US" altLang="en-US" sz="2000" dirty="0"/>
              <a:t>racial </a:t>
            </a:r>
            <a:r>
              <a:rPr lang="en-US" altLang="en-US" sz="2000" dirty="0" smtClean="0"/>
              <a:t>origin?</a:t>
            </a:r>
          </a:p>
          <a:p>
            <a:pPr algn="just">
              <a:lnSpc>
                <a:spcPts val="2100"/>
              </a:lnSpc>
              <a:defRPr/>
            </a:pPr>
            <a:endParaRPr lang="en-US" altLang="en-US" sz="2000" dirty="0"/>
          </a:p>
          <a:p>
            <a:pPr algn="just">
              <a:lnSpc>
                <a:spcPts val="2100"/>
              </a:lnSpc>
              <a:defRPr/>
            </a:pPr>
            <a:r>
              <a:rPr lang="en-US" altLang="en-US" sz="2000" dirty="0" smtClean="0"/>
              <a:t>Should we adjust the reference range for maternal height, weight  or parity?</a:t>
            </a:r>
          </a:p>
          <a:p>
            <a:pPr algn="just">
              <a:lnSpc>
                <a:spcPts val="2100"/>
              </a:lnSpc>
              <a:defRPr/>
            </a:pPr>
            <a:endParaRPr lang="en-US" altLang="en-US" sz="2000" dirty="0"/>
          </a:p>
          <a:p>
            <a:pPr algn="just">
              <a:lnSpc>
                <a:spcPts val="2100"/>
              </a:lnSpc>
              <a:defRPr/>
            </a:pPr>
            <a:r>
              <a:rPr lang="en-US" altLang="en-US" sz="2000" dirty="0" smtClean="0"/>
              <a:t>In women from selected </a:t>
            </a:r>
            <a:r>
              <a:rPr lang="en-US" altLang="en-US" sz="2000" dirty="0"/>
              <a:t>ethnic </a:t>
            </a:r>
            <a:r>
              <a:rPr lang="en-US" altLang="en-US" sz="2000" dirty="0" smtClean="0"/>
              <a:t>groups, how could we quantify the amount of babies smaller for </a:t>
            </a:r>
            <a:r>
              <a:rPr lang="en-US" altLang="en-US" sz="2000" dirty="0"/>
              <a:t>pathological influences </a:t>
            </a:r>
            <a:r>
              <a:rPr lang="en-US" altLang="en-US" sz="2000" dirty="0" smtClean="0"/>
              <a:t>that </a:t>
            </a:r>
            <a:r>
              <a:rPr lang="en-US" altLang="en-US" sz="2000" dirty="0"/>
              <a:t>would be masked by customized BW </a:t>
            </a:r>
            <a:r>
              <a:rPr lang="en-US" altLang="en-US" sz="2000" dirty="0" smtClean="0"/>
              <a:t>percentiles?</a:t>
            </a:r>
            <a:endParaRPr lang="en-US" altLang="en-US" sz="2000" dirty="0"/>
          </a:p>
        </p:txBody>
      </p:sp>
      <p:grpSp>
        <p:nvGrpSpPr>
          <p:cNvPr id="10" name="Group 2"/>
          <p:cNvGrpSpPr>
            <a:grpSpLocks/>
          </p:cNvGrpSpPr>
          <p:nvPr/>
        </p:nvGrpSpPr>
        <p:grpSpPr bwMode="auto">
          <a:xfrm>
            <a:off x="0" y="-15875"/>
            <a:ext cx="9144000" cy="923925"/>
            <a:chOff x="0" y="3755"/>
            <a:chExt cx="5760" cy="582"/>
          </a:xfrm>
        </p:grpSpPr>
        <p:pic>
          <p:nvPicPr>
            <p:cNvPr id="1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1" y="-15875"/>
            <a:ext cx="9144000" cy="923925"/>
            <a:chOff x="0" y="3755"/>
            <a:chExt cx="5760" cy="582"/>
          </a:xfrm>
        </p:grpSpPr>
        <p:pic>
          <p:nvPicPr>
            <p:cNvPr id="410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
        <p:nvSpPr>
          <p:cNvPr id="4100" name="Segnaposto contenuto 2"/>
          <p:cNvSpPr txBox="1">
            <a:spLocks/>
          </p:cNvSpPr>
          <p:nvPr/>
        </p:nvSpPr>
        <p:spPr bwMode="auto">
          <a:xfrm>
            <a:off x="144017" y="1772816"/>
            <a:ext cx="8748463" cy="4941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323850" indent="-323850" algn="just">
              <a:spcBef>
                <a:spcPts val="600"/>
              </a:spcBef>
              <a:spcAft>
                <a:spcPts val="600"/>
              </a:spcAft>
            </a:pPr>
            <a:r>
              <a:rPr lang="en-US" altLang="en-US" sz="2000" kern="1000" dirty="0"/>
              <a:t>There is an apparent </a:t>
            </a:r>
            <a:r>
              <a:rPr lang="en-US" altLang="en-US" sz="2000" kern="1000" dirty="0" smtClean="0"/>
              <a:t>discordance </a:t>
            </a:r>
            <a:r>
              <a:rPr lang="en-US" altLang="en-US" sz="2000" kern="1000" dirty="0"/>
              <a:t>in the relationship </a:t>
            </a:r>
            <a:r>
              <a:rPr lang="en-US" altLang="en-US" sz="2000" kern="1000" dirty="0" smtClean="0"/>
              <a:t>between ultrasound estimated </a:t>
            </a:r>
            <a:r>
              <a:rPr lang="en-US" altLang="en-US" sz="2000" kern="1000" dirty="0"/>
              <a:t>of fetal weight (EFW) and </a:t>
            </a:r>
            <a:r>
              <a:rPr lang="en-US" altLang="en-US" sz="2000" kern="1000" dirty="0" smtClean="0"/>
              <a:t>actual birth </a:t>
            </a:r>
            <a:r>
              <a:rPr lang="en-US" altLang="en-US" sz="2000" kern="1000" dirty="0"/>
              <a:t>weight (BW</a:t>
            </a:r>
            <a:r>
              <a:rPr lang="en-US" altLang="en-US" sz="2000" kern="1000" dirty="0" smtClean="0"/>
              <a:t>).</a:t>
            </a:r>
          </a:p>
          <a:p>
            <a:pPr marL="323850" indent="-323850" algn="just">
              <a:spcBef>
                <a:spcPts val="600"/>
              </a:spcBef>
              <a:spcAft>
                <a:spcPts val="600"/>
              </a:spcAft>
            </a:pPr>
            <a:r>
              <a:rPr lang="en-US" altLang="en-US" sz="2000" kern="1000" dirty="0" smtClean="0"/>
              <a:t>For </a:t>
            </a:r>
            <a:r>
              <a:rPr lang="en-US" altLang="en-US" sz="2000" kern="1000" dirty="0"/>
              <a:t>a given gestational age, </a:t>
            </a:r>
            <a:r>
              <a:rPr lang="en-US" altLang="en-US" sz="2000" kern="1000" dirty="0" smtClean="0"/>
              <a:t>EFW and BW have similar medians, however, </a:t>
            </a:r>
            <a:r>
              <a:rPr lang="en-US" altLang="en-US" sz="2000" kern="1000" dirty="0"/>
              <a:t>the </a:t>
            </a:r>
            <a:r>
              <a:rPr lang="en-US" altLang="en-US" sz="2000" kern="1000" dirty="0" smtClean="0"/>
              <a:t>lower bound of </a:t>
            </a:r>
            <a:r>
              <a:rPr lang="en-US" sz="2000" dirty="0" smtClean="0"/>
              <a:t>BW for </a:t>
            </a:r>
            <a:r>
              <a:rPr lang="en-US" sz="2000" dirty="0"/>
              <a:t>babies born preterm is substantially lower than the </a:t>
            </a:r>
            <a:r>
              <a:rPr lang="en-US" sz="2000" dirty="0" smtClean="0"/>
              <a:t>EFW. </a:t>
            </a:r>
            <a:r>
              <a:rPr lang="en-US" sz="2000" dirty="0"/>
              <a:t>This difference is likely to be the consequence of pathological fetal growth in a high proportion of preterm births. </a:t>
            </a:r>
          </a:p>
          <a:p>
            <a:pPr marL="323850" indent="-323850" algn="just">
              <a:spcBef>
                <a:spcPts val="600"/>
              </a:spcBef>
              <a:spcAft>
                <a:spcPts val="600"/>
              </a:spcAft>
            </a:pPr>
            <a:r>
              <a:rPr lang="en-US" sz="2000" dirty="0" smtClean="0"/>
              <a:t>Reference </a:t>
            </a:r>
            <a:r>
              <a:rPr lang="en-US" sz="2000" dirty="0"/>
              <a:t>ranges of EFW are representative of the whole population, whereas in reference ranges of BW, particularly for gestational ages &lt; 37 weeks, there is overrepresentation of pathological pregnancies. </a:t>
            </a:r>
          </a:p>
          <a:p>
            <a:pPr marL="323850" indent="-323850" algn="just">
              <a:spcBef>
                <a:spcPts val="600"/>
              </a:spcBef>
              <a:spcAft>
                <a:spcPts val="600"/>
              </a:spcAft>
            </a:pPr>
            <a:r>
              <a:rPr lang="en-US" sz="2000" dirty="0"/>
              <a:t>One-third of preterm births are iatrogenic, due mainly to hypertensive disorders and/or </a:t>
            </a:r>
            <a:r>
              <a:rPr lang="en-US" sz="2000" dirty="0" smtClean="0"/>
              <a:t>FGR. There </a:t>
            </a:r>
            <a:r>
              <a:rPr lang="en-US" sz="2000" dirty="0"/>
              <a:t>is also evidence of impaired placentation in a substantial proportion of spontaneous preterm </a:t>
            </a:r>
            <a:r>
              <a:rPr lang="en-US" sz="2000" dirty="0" smtClean="0"/>
              <a:t>births.</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9"/>
          <p:cNvSpPr>
            <a:spLocks noChangeArrowheads="1"/>
          </p:cNvSpPr>
          <p:nvPr/>
        </p:nvSpPr>
        <p:spPr bwMode="auto">
          <a:xfrm>
            <a:off x="341783" y="2899683"/>
            <a:ext cx="8460432" cy="1785104"/>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GB" altLang="en-US" sz="2200" b="1" dirty="0">
                <a:solidFill>
                  <a:srgbClr val="000000"/>
                </a:solidFill>
              </a:rPr>
              <a:t>To develop </a:t>
            </a:r>
            <a:r>
              <a:rPr lang="en-GB" altLang="en-US" sz="2200" b="1" dirty="0" err="1">
                <a:solidFill>
                  <a:srgbClr val="000000"/>
                </a:solidFill>
              </a:rPr>
              <a:t>fetal</a:t>
            </a:r>
            <a:r>
              <a:rPr lang="en-GB" altLang="en-US" sz="2200" b="1" dirty="0">
                <a:solidFill>
                  <a:srgbClr val="000000"/>
                </a:solidFill>
              </a:rPr>
              <a:t> and neonatal population weight </a:t>
            </a:r>
            <a:r>
              <a:rPr lang="en-GB" altLang="en-US" sz="2200" b="1" dirty="0" smtClean="0">
                <a:solidFill>
                  <a:srgbClr val="000000"/>
                </a:solidFill>
              </a:rPr>
              <a:t>charts.</a:t>
            </a:r>
          </a:p>
          <a:p>
            <a:pPr algn="ctr">
              <a:spcBef>
                <a:spcPct val="0"/>
              </a:spcBef>
              <a:buFontTx/>
              <a:buNone/>
            </a:pPr>
            <a:endParaRPr lang="en-GB" altLang="en-US" sz="2200" b="1" dirty="0" smtClean="0">
              <a:solidFill>
                <a:srgbClr val="000000"/>
              </a:solidFill>
            </a:endParaRPr>
          </a:p>
          <a:p>
            <a:pPr algn="ctr">
              <a:spcBef>
                <a:spcPct val="0"/>
              </a:spcBef>
              <a:buFontTx/>
              <a:buNone/>
            </a:pPr>
            <a:r>
              <a:rPr lang="en-GB" altLang="en-US" sz="2200" b="1" dirty="0" smtClean="0">
                <a:solidFill>
                  <a:srgbClr val="000000"/>
                </a:solidFill>
              </a:rPr>
              <a:t>We </a:t>
            </a:r>
            <a:r>
              <a:rPr lang="en-GB" altLang="en-US" sz="2200" b="1" dirty="0">
                <a:solidFill>
                  <a:srgbClr val="000000"/>
                </a:solidFill>
              </a:rPr>
              <a:t>propose that the reference population for BW charts, as in the case of EFW charts, should comprise all babies at a given gestational age, including those still </a:t>
            </a:r>
            <a:r>
              <a:rPr lang="en-GB" altLang="en-US" sz="2200" b="1" i="1" dirty="0">
                <a:solidFill>
                  <a:srgbClr val="000000"/>
                </a:solidFill>
              </a:rPr>
              <a:t>in utero</a:t>
            </a:r>
            <a:r>
              <a:rPr lang="en-GB" altLang="en-US" sz="2200" b="1" dirty="0">
                <a:solidFill>
                  <a:srgbClr val="000000"/>
                </a:solidFill>
              </a:rPr>
              <a:t>.</a:t>
            </a:r>
          </a:p>
        </p:txBody>
      </p:sp>
      <p:sp>
        <p:nvSpPr>
          <p:cNvPr id="5124" name="Rectangle 8"/>
          <p:cNvSpPr>
            <a:spLocks noChangeArrowheads="1"/>
          </p:cNvSpPr>
          <p:nvPr/>
        </p:nvSpPr>
        <p:spPr bwMode="auto">
          <a:xfrm>
            <a:off x="3633788" y="2093913"/>
            <a:ext cx="180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GB" altLang="en-US" sz="2800" b="1">
                <a:solidFill>
                  <a:srgbClr val="000000"/>
                </a:solidFill>
              </a:rPr>
              <a:t>Objective</a:t>
            </a:r>
          </a:p>
        </p:txBody>
      </p:sp>
      <p:grpSp>
        <p:nvGrpSpPr>
          <p:cNvPr id="11" name="Group 2"/>
          <p:cNvGrpSpPr>
            <a:grpSpLocks/>
          </p:cNvGrpSpPr>
          <p:nvPr/>
        </p:nvGrpSpPr>
        <p:grpSpPr bwMode="auto">
          <a:xfrm>
            <a:off x="0" y="-15875"/>
            <a:ext cx="9144000" cy="923925"/>
            <a:chOff x="0" y="3755"/>
            <a:chExt cx="5760" cy="582"/>
          </a:xfrm>
        </p:grpSpPr>
        <p:pic>
          <p:nvPicPr>
            <p:cNvPr id="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5875"/>
            <a:ext cx="9144000" cy="923925"/>
            <a:chOff x="0" y="3755"/>
            <a:chExt cx="5760" cy="582"/>
          </a:xfrm>
        </p:grpSpPr>
        <p:pic>
          <p:nvPicPr>
            <p:cNvPr id="615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27"/>
          <p:cNvSpPr txBox="1">
            <a:spLocks noChangeArrowheads="1"/>
          </p:cNvSpPr>
          <p:nvPr/>
        </p:nvSpPr>
        <p:spPr bwMode="auto">
          <a:xfrm>
            <a:off x="1827213" y="1856569"/>
            <a:ext cx="5465366"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smtClean="0"/>
              <a:t>Methods</a:t>
            </a:r>
            <a:endParaRPr lang="en-GB" altLang="en-US" sz="2400" b="1" dirty="0"/>
          </a:p>
        </p:txBody>
      </p:sp>
      <p:sp>
        <p:nvSpPr>
          <p:cNvPr id="2" name="Rettangolo 1"/>
          <p:cNvSpPr/>
          <p:nvPr/>
        </p:nvSpPr>
        <p:spPr>
          <a:xfrm>
            <a:off x="323528" y="2394402"/>
            <a:ext cx="8424936" cy="3670749"/>
          </a:xfrm>
          <a:prstGeom prst="rect">
            <a:avLst/>
          </a:prstGeom>
        </p:spPr>
        <p:txBody>
          <a:bodyPr wrap="square">
            <a:spAutoFit/>
          </a:bodyPr>
          <a:lstStyle/>
          <a:p>
            <a:pPr algn="just" eaLnBrk="1" hangingPunct="1">
              <a:lnSpc>
                <a:spcPct val="90000"/>
              </a:lnSpc>
              <a:defRPr/>
            </a:pPr>
            <a:endParaRPr lang="en-US" b="1" kern="0" dirty="0">
              <a:latin typeface="Arial" panose="020B0604020202020204" pitchFamily="34" charset="0"/>
              <a:cs typeface="Arial" panose="020B0604020202020204" pitchFamily="34" charset="0"/>
            </a:endParaRPr>
          </a:p>
          <a:p>
            <a:pPr algn="just" eaLnBrk="1" hangingPunct="1">
              <a:lnSpc>
                <a:spcPct val="90000"/>
              </a:lnSpc>
              <a:defRPr/>
            </a:pPr>
            <a:r>
              <a:rPr lang="en-US" sz="2000" kern="0" dirty="0" smtClean="0">
                <a:latin typeface="Arial" panose="020B0604020202020204" pitchFamily="34" charset="0"/>
                <a:cs typeface="Arial" panose="020B0604020202020204" pitchFamily="34" charset="0"/>
              </a:rPr>
              <a:t>Development </a:t>
            </a:r>
            <a:r>
              <a:rPr lang="en-US" sz="2000" kern="0" dirty="0">
                <a:latin typeface="Arial" panose="020B0604020202020204" pitchFamily="34" charset="0"/>
                <a:cs typeface="Arial" panose="020B0604020202020204" pitchFamily="34" charset="0"/>
              </a:rPr>
              <a:t>of </a:t>
            </a:r>
            <a:r>
              <a:rPr lang="en-US" sz="2000" kern="0" dirty="0" smtClean="0">
                <a:latin typeface="Arial" panose="020B0604020202020204" pitchFamily="34" charset="0"/>
                <a:cs typeface="Arial" panose="020B0604020202020204" pitchFamily="34" charset="0"/>
              </a:rPr>
              <a:t>the charts </a:t>
            </a:r>
            <a:r>
              <a:rPr lang="en-US" sz="2000" kern="0" dirty="0">
                <a:latin typeface="Arial" panose="020B0604020202020204" pitchFamily="34" charset="0"/>
                <a:cs typeface="Arial" panose="020B0604020202020204" pitchFamily="34" charset="0"/>
              </a:rPr>
              <a:t>was based on the assumptions </a:t>
            </a:r>
            <a:r>
              <a:rPr lang="en-US" sz="2000" kern="0" dirty="0" smtClean="0">
                <a:latin typeface="Arial" panose="020B0604020202020204" pitchFamily="34" charset="0"/>
                <a:cs typeface="Arial" panose="020B0604020202020204" pitchFamily="34" charset="0"/>
              </a:rPr>
              <a:t>that:</a:t>
            </a:r>
          </a:p>
          <a:p>
            <a:pPr marL="342900" indent="-342900" algn="just" eaLnBrk="1" hangingPunct="1">
              <a:lnSpc>
                <a:spcPct val="90000"/>
              </a:lnSpc>
              <a:buFont typeface="Arial"/>
              <a:buChar char="•"/>
              <a:defRPr/>
            </a:pPr>
            <a:endParaRPr lang="en-US" sz="2000" kern="0" dirty="0">
              <a:latin typeface="Arial" panose="020B0604020202020204" pitchFamily="34" charset="0"/>
              <a:cs typeface="Arial" panose="020B0604020202020204" pitchFamily="34" charset="0"/>
            </a:endParaRPr>
          </a:p>
          <a:p>
            <a:pPr marL="914400" lvl="1" indent="-457200" algn="just" eaLnBrk="1" hangingPunct="1">
              <a:lnSpc>
                <a:spcPct val="90000"/>
              </a:lnSpc>
              <a:buFont typeface="+mj-lt"/>
              <a:buAutoNum type="arabicPeriod"/>
              <a:defRPr/>
            </a:pPr>
            <a:r>
              <a:rPr lang="en-US" sz="2000" kern="0" dirty="0">
                <a:latin typeface="Arial" panose="020B0604020202020204" pitchFamily="34" charset="0"/>
                <a:cs typeface="Arial" panose="020B0604020202020204" pitchFamily="34" charset="0"/>
              </a:rPr>
              <a:t>F</a:t>
            </a:r>
            <a:r>
              <a:rPr lang="en-US" sz="2000" kern="0" dirty="0" smtClean="0">
                <a:latin typeface="Arial" panose="020B0604020202020204" pitchFamily="34" charset="0"/>
                <a:cs typeface="Arial" panose="020B0604020202020204" pitchFamily="34" charset="0"/>
              </a:rPr>
              <a:t>or </a:t>
            </a:r>
            <a:r>
              <a:rPr lang="en-US" sz="2000" kern="0" dirty="0">
                <a:latin typeface="Arial" panose="020B0604020202020204" pitchFamily="34" charset="0"/>
                <a:cs typeface="Arial" panose="020B0604020202020204" pitchFamily="34" charset="0"/>
              </a:rPr>
              <a:t>a given gestational age, the median BW is the same as the median EFW in the reference </a:t>
            </a:r>
            <a:r>
              <a:rPr lang="en-US" sz="2000" kern="0" dirty="0" smtClean="0">
                <a:latin typeface="Arial" panose="020B0604020202020204" pitchFamily="34" charset="0"/>
                <a:cs typeface="Arial" panose="020B0604020202020204" pitchFamily="34" charset="0"/>
              </a:rPr>
              <a:t>population.</a:t>
            </a:r>
          </a:p>
          <a:p>
            <a:pPr marL="914400" lvl="1" indent="-457200" algn="just" eaLnBrk="1" hangingPunct="1">
              <a:lnSpc>
                <a:spcPct val="90000"/>
              </a:lnSpc>
              <a:buFont typeface="+mj-lt"/>
              <a:buAutoNum type="arabicPeriod"/>
              <a:defRPr/>
            </a:pPr>
            <a:endParaRPr lang="en-US" sz="2000" kern="0" dirty="0">
              <a:latin typeface="Arial" panose="020B0604020202020204" pitchFamily="34" charset="0"/>
              <a:cs typeface="Arial" panose="020B0604020202020204" pitchFamily="34" charset="0"/>
            </a:endParaRPr>
          </a:p>
          <a:p>
            <a:pPr marL="914400" lvl="1" indent="-457200" algn="just" eaLnBrk="1" hangingPunct="1">
              <a:lnSpc>
                <a:spcPct val="90000"/>
              </a:lnSpc>
              <a:buFont typeface="+mj-lt"/>
              <a:buAutoNum type="arabicPeriod"/>
              <a:defRPr/>
            </a:pPr>
            <a:r>
              <a:rPr lang="en-US" sz="2000" kern="0" dirty="0" smtClean="0">
                <a:latin typeface="Arial" panose="020B0604020202020204" pitchFamily="34" charset="0"/>
                <a:cs typeface="Arial" panose="020B0604020202020204" pitchFamily="34" charset="0"/>
              </a:rPr>
              <a:t>Deviations </a:t>
            </a:r>
            <a:r>
              <a:rPr lang="en-US" sz="2000" kern="0" dirty="0">
                <a:latin typeface="Arial" panose="020B0604020202020204" pitchFamily="34" charset="0"/>
                <a:cs typeface="Arial" panose="020B0604020202020204" pitchFamily="34" charset="0"/>
              </a:rPr>
              <a:t>from the median occur in both BW and EFW and these deviations follow a bivariate Gaussian distribution, with different levels of spread for BW and </a:t>
            </a:r>
            <a:r>
              <a:rPr lang="en-US" sz="2000" kern="0" dirty="0" smtClean="0">
                <a:latin typeface="Arial" panose="020B0604020202020204" pitchFamily="34" charset="0"/>
                <a:cs typeface="Arial" panose="020B0604020202020204" pitchFamily="34" charset="0"/>
              </a:rPr>
              <a:t>EFW.</a:t>
            </a:r>
          </a:p>
          <a:p>
            <a:pPr marL="914400" lvl="1" indent="-457200" algn="just" eaLnBrk="1" hangingPunct="1">
              <a:lnSpc>
                <a:spcPct val="90000"/>
              </a:lnSpc>
              <a:buFont typeface="+mj-lt"/>
              <a:buAutoNum type="arabicPeriod"/>
              <a:defRPr/>
            </a:pPr>
            <a:endParaRPr lang="en-US" sz="2000" kern="0" dirty="0">
              <a:latin typeface="Arial" panose="020B0604020202020204" pitchFamily="34" charset="0"/>
              <a:cs typeface="Arial" panose="020B0604020202020204" pitchFamily="34" charset="0"/>
            </a:endParaRPr>
          </a:p>
          <a:p>
            <a:pPr algn="just" eaLnBrk="1" hangingPunct="1">
              <a:lnSpc>
                <a:spcPct val="90000"/>
              </a:lnSpc>
              <a:defRPr/>
            </a:pPr>
            <a:r>
              <a:rPr lang="en-US" sz="2000" kern="0" dirty="0">
                <a:latin typeface="Arial" panose="020B0604020202020204" pitchFamily="34" charset="0"/>
                <a:cs typeface="Arial" panose="020B0604020202020204" pitchFamily="34" charset="0"/>
              </a:rPr>
              <a:t>These assumptions enable data on EFW derived from routine scans early in gestation to be combined with BW at term to produce reference charts for BW and EFW for gestational ages from </a:t>
            </a:r>
            <a:r>
              <a:rPr lang="en-US" sz="2000" kern="0" dirty="0">
                <a:latin typeface="Arial" panose="020B0604020202020204" pitchFamily="34" charset="0"/>
                <a:cs typeface="Arial" panose="020B0604020202020204" pitchFamily="34" charset="0"/>
              </a:rPr>
              <a:t>20 </a:t>
            </a:r>
            <a:r>
              <a:rPr lang="en-US" sz="20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0 </a:t>
            </a:r>
            <a:r>
              <a:rPr lang="en-US" sz="2000" kern="0" dirty="0">
                <a:latin typeface="Arial" panose="020B0604020202020204" pitchFamily="34" charset="0"/>
                <a:cs typeface="Arial" panose="020B0604020202020204" pitchFamily="34" charset="0"/>
              </a:rPr>
              <a:t>to </a:t>
            </a:r>
            <a:r>
              <a:rPr lang="en-US" sz="2000" kern="0" dirty="0">
                <a:latin typeface="Arial" panose="020B0604020202020204" pitchFamily="34" charset="0"/>
                <a:cs typeface="Arial" panose="020B0604020202020204" pitchFamily="34" charset="0"/>
              </a:rPr>
              <a:t>42 </a:t>
            </a:r>
            <a:r>
              <a:rPr lang="en-US" sz="20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6 </a:t>
            </a:r>
            <a:r>
              <a:rPr lang="en-US" sz="2000" kern="0" dirty="0">
                <a:latin typeface="Arial" panose="020B0604020202020204" pitchFamily="34" charset="0"/>
                <a:cs typeface="Arial" panose="020B0604020202020204" pitchFamily="34" charset="0"/>
              </a:rPr>
              <a:t>weeks.</a:t>
            </a:r>
          </a:p>
        </p:txBody>
      </p:sp>
      <p:sp>
        <p:nvSpPr>
          <p:cNvPr id="8"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5875"/>
            <a:ext cx="9144000" cy="923925"/>
            <a:chOff x="0" y="3755"/>
            <a:chExt cx="5760" cy="582"/>
          </a:xfrm>
        </p:grpSpPr>
        <p:pic>
          <p:nvPicPr>
            <p:cNvPr id="615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27"/>
          <p:cNvSpPr txBox="1">
            <a:spLocks noChangeArrowheads="1"/>
          </p:cNvSpPr>
          <p:nvPr/>
        </p:nvSpPr>
        <p:spPr bwMode="auto">
          <a:xfrm>
            <a:off x="1900851" y="1556792"/>
            <a:ext cx="5465366"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smtClean="0"/>
              <a:t>Methods</a:t>
            </a:r>
            <a:endParaRPr lang="en-GB" altLang="en-US" sz="2400" b="1" dirty="0"/>
          </a:p>
        </p:txBody>
      </p:sp>
      <p:sp>
        <p:nvSpPr>
          <p:cNvPr id="2" name="Rettangolo 1"/>
          <p:cNvSpPr/>
          <p:nvPr/>
        </p:nvSpPr>
        <p:spPr>
          <a:xfrm>
            <a:off x="179512" y="2197624"/>
            <a:ext cx="8496944" cy="4471736"/>
          </a:xfrm>
          <a:prstGeom prst="rect">
            <a:avLst/>
          </a:prstGeom>
        </p:spPr>
        <p:txBody>
          <a:bodyPr wrap="square">
            <a:spAutoFit/>
          </a:bodyPr>
          <a:lstStyle/>
          <a:p>
            <a:pPr algn="just" eaLnBrk="1" hangingPunct="1">
              <a:lnSpc>
                <a:spcPct val="110000"/>
              </a:lnSpc>
              <a:defRPr/>
            </a:pPr>
            <a:r>
              <a:rPr lang="en-US" b="1" kern="0" dirty="0">
                <a:latin typeface="Arial" panose="020B0604020202020204" pitchFamily="34" charset="0"/>
                <a:cs typeface="Arial" panose="020B0604020202020204" pitchFamily="34" charset="0"/>
              </a:rPr>
              <a:t>Study </a:t>
            </a:r>
            <a:r>
              <a:rPr lang="en-US" b="1" kern="0" dirty="0" smtClean="0">
                <a:latin typeface="Arial" panose="020B0604020202020204" pitchFamily="34" charset="0"/>
                <a:cs typeface="Arial" panose="020B0604020202020204" pitchFamily="34" charset="0"/>
              </a:rPr>
              <a:t>population</a:t>
            </a:r>
          </a:p>
          <a:p>
            <a:pPr algn="just" eaLnBrk="1" hangingPunct="1">
              <a:lnSpc>
                <a:spcPct val="110000"/>
              </a:lnSpc>
              <a:defRPr/>
            </a:pPr>
            <a:endParaRPr lang="en-US" sz="800" kern="0" dirty="0" smtClean="0">
              <a:latin typeface="Arial" panose="020B0604020202020204" pitchFamily="34" charset="0"/>
              <a:cs typeface="Arial" panose="020B0604020202020204" pitchFamily="34" charset="0"/>
            </a:endParaRPr>
          </a:p>
          <a:p>
            <a:pPr marL="342900" indent="-342900" algn="just" eaLnBrk="1" hangingPunct="1">
              <a:lnSpc>
                <a:spcPct val="110000"/>
              </a:lnSpc>
              <a:buFont typeface="Arial"/>
              <a:buChar char="•"/>
              <a:defRPr/>
            </a:pPr>
            <a:r>
              <a:rPr lang="en-US" sz="1900" b="1" kern="0" dirty="0">
                <a:latin typeface="Arial" panose="020B0604020202020204" pitchFamily="34" charset="0"/>
                <a:cs typeface="Arial" panose="020B0604020202020204" pitchFamily="34" charset="0"/>
              </a:rPr>
              <a:t>Two sources of data </a:t>
            </a:r>
            <a:r>
              <a:rPr lang="en-US" sz="1900" kern="0" dirty="0">
                <a:latin typeface="Arial" panose="020B0604020202020204" pitchFamily="34" charset="0"/>
                <a:cs typeface="Arial" panose="020B0604020202020204" pitchFamily="34" charset="0"/>
              </a:rPr>
              <a:t>were </a:t>
            </a:r>
            <a:r>
              <a:rPr lang="en-US" sz="1900" kern="0" dirty="0" smtClean="0">
                <a:latin typeface="Arial" panose="020B0604020202020204" pitchFamily="34" charset="0"/>
                <a:cs typeface="Arial" panose="020B0604020202020204" pitchFamily="34" charset="0"/>
              </a:rPr>
              <a:t>used: </a:t>
            </a:r>
            <a:r>
              <a:rPr lang="en-US" sz="1900" kern="0" dirty="0">
                <a:latin typeface="Arial" panose="020B0604020202020204" pitchFamily="34" charset="0"/>
                <a:cs typeface="Arial" panose="020B0604020202020204" pitchFamily="34" charset="0"/>
              </a:rPr>
              <a:t>singleton </a:t>
            </a:r>
            <a:r>
              <a:rPr lang="en-US" sz="1900" kern="0" dirty="0" smtClean="0">
                <a:latin typeface="Arial" panose="020B0604020202020204" pitchFamily="34" charset="0"/>
                <a:cs typeface="Arial" panose="020B0604020202020204" pitchFamily="34" charset="0"/>
              </a:rPr>
              <a:t>pregnancy examined between </a:t>
            </a:r>
            <a:r>
              <a:rPr lang="en-US" sz="1900" kern="0" dirty="0">
                <a:latin typeface="Arial" panose="020B0604020202020204" pitchFamily="34" charset="0"/>
                <a:cs typeface="Arial" panose="020B0604020202020204" pitchFamily="34" charset="0"/>
              </a:rPr>
              <a:t>January 2006 and </a:t>
            </a:r>
            <a:r>
              <a:rPr lang="en-US" sz="1900" kern="0" dirty="0" smtClean="0">
                <a:latin typeface="Arial" panose="020B0604020202020204" pitchFamily="34" charset="0"/>
                <a:cs typeface="Arial" panose="020B0604020202020204" pitchFamily="34" charset="0"/>
              </a:rPr>
              <a:t>December 2017</a:t>
            </a:r>
            <a:r>
              <a:rPr lang="en-US" sz="1900" kern="0" dirty="0">
                <a:latin typeface="Arial" panose="020B0604020202020204" pitchFamily="34" charset="0"/>
                <a:cs typeface="Arial" panose="020B0604020202020204" pitchFamily="34" charset="0"/>
              </a:rPr>
              <a:t>,</a:t>
            </a:r>
            <a:r>
              <a:rPr lang="en-US" sz="1900" kern="0" dirty="0" smtClean="0">
                <a:latin typeface="Arial" panose="020B0604020202020204" pitchFamily="34" charset="0"/>
                <a:cs typeface="Arial" panose="020B0604020202020204" pitchFamily="34" charset="0"/>
              </a:rPr>
              <a:t> </a:t>
            </a:r>
            <a:r>
              <a:rPr lang="en-US" sz="1900" kern="0" dirty="0">
                <a:latin typeface="Arial" panose="020B0604020202020204" pitchFamily="34" charset="0"/>
                <a:cs typeface="Arial" panose="020B0604020202020204" pitchFamily="34" charset="0"/>
              </a:rPr>
              <a:t>dating by fetal </a:t>
            </a:r>
            <a:r>
              <a:rPr lang="en-US" sz="1900" kern="0" dirty="0" smtClean="0">
                <a:latin typeface="Arial" panose="020B0604020202020204" pitchFamily="34" charset="0"/>
                <a:cs typeface="Arial" panose="020B0604020202020204" pitchFamily="34" charset="0"/>
              </a:rPr>
              <a:t>CRL </a:t>
            </a:r>
            <a:r>
              <a:rPr lang="en-US" sz="1900" kern="0" dirty="0">
                <a:latin typeface="Arial" panose="020B0604020202020204" pitchFamily="34" charset="0"/>
                <a:cs typeface="Arial" panose="020B0604020202020204" pitchFamily="34" charset="0"/>
              </a:rPr>
              <a:t>at </a:t>
            </a:r>
            <a:r>
              <a:rPr lang="en-US" sz="1900" kern="0" dirty="0" smtClean="0">
                <a:latin typeface="Arial" panose="020B0604020202020204" pitchFamily="34" charset="0"/>
                <a:cs typeface="Arial" panose="020B0604020202020204" pitchFamily="34" charset="0"/>
              </a:rPr>
              <a:t>11</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0 </a:t>
            </a:r>
            <a:r>
              <a:rPr lang="en-US" sz="1900" kern="0" dirty="0">
                <a:latin typeface="Arial" panose="020B0604020202020204" pitchFamily="34" charset="0"/>
                <a:cs typeface="Arial" panose="020B0604020202020204" pitchFamily="34" charset="0"/>
              </a:rPr>
              <a:t>to </a:t>
            </a:r>
            <a:r>
              <a:rPr lang="en-US" sz="1900" kern="0" dirty="0" smtClean="0">
                <a:latin typeface="Arial" panose="020B0604020202020204" pitchFamily="34" charset="0"/>
                <a:cs typeface="Arial" panose="020B0604020202020204" pitchFamily="34" charset="0"/>
              </a:rPr>
              <a:t>13</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6 </a:t>
            </a:r>
            <a:r>
              <a:rPr lang="en-US" sz="1900" kern="0" dirty="0" smtClean="0">
                <a:latin typeface="Arial" panose="020B0604020202020204" pitchFamily="34" charset="0"/>
                <a:cs typeface="Arial" panose="020B0604020202020204" pitchFamily="34" charset="0"/>
              </a:rPr>
              <a:t>weeks, </a:t>
            </a:r>
            <a:r>
              <a:rPr lang="en-US" sz="1900" dirty="0"/>
              <a:t>availability of </a:t>
            </a:r>
            <a:r>
              <a:rPr lang="en-US" sz="1900" kern="0" dirty="0" smtClean="0">
                <a:latin typeface="Arial" panose="020B0604020202020204" pitchFamily="34" charset="0"/>
                <a:cs typeface="Arial" panose="020B0604020202020204" pitchFamily="34" charset="0"/>
              </a:rPr>
              <a:t>measurements </a:t>
            </a:r>
            <a:r>
              <a:rPr lang="en-US" sz="1900" kern="0" dirty="0">
                <a:latin typeface="Arial" panose="020B0604020202020204" pitchFamily="34" charset="0"/>
                <a:cs typeface="Arial" panose="020B0604020202020204" pitchFamily="34" charset="0"/>
              </a:rPr>
              <a:t>of fetal </a:t>
            </a:r>
            <a:r>
              <a:rPr lang="en-US" sz="1900" kern="0" dirty="0" smtClean="0">
                <a:latin typeface="Arial" panose="020B0604020202020204" pitchFamily="34" charset="0"/>
                <a:cs typeface="Arial" panose="020B0604020202020204" pitchFamily="34" charset="0"/>
              </a:rPr>
              <a:t>HC, AC </a:t>
            </a:r>
            <a:r>
              <a:rPr lang="en-US" sz="1900" kern="0" dirty="0">
                <a:latin typeface="Arial" panose="020B0604020202020204" pitchFamily="34" charset="0"/>
                <a:cs typeface="Arial" panose="020B0604020202020204" pitchFamily="34" charset="0"/>
              </a:rPr>
              <a:t>and </a:t>
            </a:r>
            <a:r>
              <a:rPr lang="en-US" sz="1900" kern="0" dirty="0" smtClean="0">
                <a:latin typeface="Arial" panose="020B0604020202020204" pitchFamily="34" charset="0"/>
                <a:cs typeface="Arial" panose="020B0604020202020204" pitchFamily="34" charset="0"/>
              </a:rPr>
              <a:t>FL, </a:t>
            </a:r>
            <a:r>
              <a:rPr lang="en-US" sz="1900" kern="0" dirty="0">
                <a:latin typeface="Arial" panose="020B0604020202020204" pitchFamily="34" charset="0"/>
                <a:cs typeface="Arial" panose="020B0604020202020204" pitchFamily="34" charset="0"/>
              </a:rPr>
              <a:t>and live birth of </a:t>
            </a:r>
            <a:r>
              <a:rPr lang="en-US" sz="1900" kern="0" dirty="0" smtClean="0">
                <a:latin typeface="Arial" panose="020B0604020202020204" pitchFamily="34" charset="0"/>
                <a:cs typeface="Arial" panose="020B0604020202020204" pitchFamily="34" charset="0"/>
              </a:rPr>
              <a:t>phenotypically </a:t>
            </a:r>
            <a:r>
              <a:rPr lang="en-US" sz="1900" kern="0" dirty="0">
                <a:latin typeface="Arial" panose="020B0604020202020204" pitchFamily="34" charset="0"/>
                <a:cs typeface="Arial" panose="020B0604020202020204" pitchFamily="34" charset="0"/>
              </a:rPr>
              <a:t>normal </a:t>
            </a:r>
            <a:r>
              <a:rPr lang="en-US" sz="1900" kern="0" dirty="0" smtClean="0">
                <a:latin typeface="Arial" panose="020B0604020202020204" pitchFamily="34" charset="0"/>
                <a:cs typeface="Arial" panose="020B0604020202020204" pitchFamily="34" charset="0"/>
              </a:rPr>
              <a:t>neonate.</a:t>
            </a:r>
          </a:p>
          <a:p>
            <a:pPr marL="342900" indent="-342900" algn="just" eaLnBrk="1" hangingPunct="1">
              <a:lnSpc>
                <a:spcPct val="110000"/>
              </a:lnSpc>
              <a:buFont typeface="Arial"/>
              <a:buChar char="•"/>
              <a:defRPr/>
            </a:pPr>
            <a:endParaRPr lang="en-US" sz="1200" kern="0" dirty="0">
              <a:latin typeface="Arial" panose="020B0604020202020204" pitchFamily="34" charset="0"/>
              <a:cs typeface="Arial" panose="020B0604020202020204" pitchFamily="34" charset="0"/>
            </a:endParaRPr>
          </a:p>
          <a:p>
            <a:pPr marL="342900" indent="-342900" algn="just" eaLnBrk="1" hangingPunct="1">
              <a:lnSpc>
                <a:spcPct val="110000"/>
              </a:lnSpc>
              <a:buFont typeface="Arial"/>
              <a:buChar char="•"/>
              <a:defRPr/>
            </a:pPr>
            <a:r>
              <a:rPr lang="en-US" sz="1900" b="1" kern="0" dirty="0">
                <a:latin typeface="Arial" panose="020B0604020202020204" pitchFamily="34" charset="0"/>
                <a:cs typeface="Arial" panose="020B0604020202020204" pitchFamily="34" charset="0"/>
              </a:rPr>
              <a:t>Dataset 1</a:t>
            </a:r>
            <a:r>
              <a:rPr lang="en-US" sz="1900" kern="0" dirty="0">
                <a:latin typeface="Arial" panose="020B0604020202020204" pitchFamily="34" charset="0"/>
                <a:cs typeface="Arial" panose="020B0604020202020204" pitchFamily="34" charset="0"/>
              </a:rPr>
              <a:t> comprised </a:t>
            </a:r>
            <a:r>
              <a:rPr lang="en-US" sz="1900" kern="0" dirty="0" smtClean="0">
                <a:latin typeface="Arial" panose="020B0604020202020204" pitchFamily="34" charset="0"/>
                <a:cs typeface="Arial" panose="020B0604020202020204" pitchFamily="34" charset="0"/>
              </a:rPr>
              <a:t>5163 </a:t>
            </a:r>
            <a:r>
              <a:rPr lang="en-US" sz="1900" kern="0" dirty="0">
                <a:latin typeface="Arial" panose="020B0604020202020204" pitchFamily="34" charset="0"/>
                <a:cs typeface="Arial" panose="020B0604020202020204" pitchFamily="34" charset="0"/>
              </a:rPr>
              <a:t>paired </a:t>
            </a:r>
            <a:r>
              <a:rPr lang="en-US" sz="1900" kern="0" dirty="0" smtClean="0">
                <a:latin typeface="Arial" panose="020B0604020202020204" pitchFamily="34" charset="0"/>
                <a:cs typeface="Arial" panose="020B0604020202020204" pitchFamily="34" charset="0"/>
              </a:rPr>
              <a:t>measurements </a:t>
            </a:r>
            <a:r>
              <a:rPr lang="en-US" sz="1900" kern="0" dirty="0">
                <a:latin typeface="Arial" panose="020B0604020202020204" pitchFamily="34" charset="0"/>
                <a:cs typeface="Arial" panose="020B0604020202020204" pitchFamily="34" charset="0"/>
              </a:rPr>
              <a:t>of EFW and </a:t>
            </a:r>
            <a:r>
              <a:rPr lang="en-US" sz="1900" kern="0" dirty="0" smtClean="0">
                <a:latin typeface="Arial" panose="020B0604020202020204" pitchFamily="34" charset="0"/>
                <a:cs typeface="Arial" panose="020B0604020202020204" pitchFamily="34" charset="0"/>
              </a:rPr>
              <a:t>BW.</a:t>
            </a:r>
          </a:p>
          <a:p>
            <a:pPr marL="342900" indent="-342900" algn="just" eaLnBrk="1" hangingPunct="1">
              <a:lnSpc>
                <a:spcPct val="110000"/>
              </a:lnSpc>
              <a:buFont typeface="Arial"/>
              <a:buChar char="•"/>
              <a:defRPr/>
            </a:pPr>
            <a:endParaRPr lang="en-US" sz="1200" kern="0" dirty="0">
              <a:latin typeface="Arial" panose="020B0604020202020204" pitchFamily="34" charset="0"/>
              <a:cs typeface="Arial" panose="020B0604020202020204" pitchFamily="34" charset="0"/>
            </a:endParaRPr>
          </a:p>
          <a:p>
            <a:pPr marL="800100" lvl="1" indent="-342900" algn="just" eaLnBrk="1" hangingPunct="1">
              <a:lnSpc>
                <a:spcPct val="110000"/>
              </a:lnSpc>
              <a:buFontTx/>
              <a:buChar char="-"/>
              <a:defRPr/>
            </a:pPr>
            <a:r>
              <a:rPr lang="en-US" sz="1900" kern="0" dirty="0" smtClean="0">
                <a:latin typeface="Arial" panose="020B0604020202020204" pitchFamily="34" charset="0"/>
                <a:cs typeface="Arial" panose="020B0604020202020204" pitchFamily="34" charset="0"/>
              </a:rPr>
              <a:t>Ultrasound </a:t>
            </a:r>
            <a:r>
              <a:rPr lang="en-US" sz="1900" kern="0" dirty="0">
                <a:latin typeface="Arial" panose="020B0604020202020204" pitchFamily="34" charset="0"/>
                <a:cs typeface="Arial" panose="020B0604020202020204" pitchFamily="34" charset="0"/>
              </a:rPr>
              <a:t>examinations were carried out at </a:t>
            </a:r>
            <a:r>
              <a:rPr lang="en-US" sz="1900" kern="0" dirty="0" smtClean="0">
                <a:latin typeface="Arial" panose="020B0604020202020204" pitchFamily="34" charset="0"/>
                <a:cs typeface="Arial" panose="020B0604020202020204" pitchFamily="34" charset="0"/>
              </a:rPr>
              <a:t>22–43 weeks</a:t>
            </a:r>
          </a:p>
          <a:p>
            <a:pPr marL="800100" lvl="1" indent="-342900" algn="just" eaLnBrk="1" hangingPunct="1">
              <a:lnSpc>
                <a:spcPct val="110000"/>
              </a:lnSpc>
              <a:buFontTx/>
              <a:buChar char="-"/>
              <a:defRPr/>
            </a:pPr>
            <a:r>
              <a:rPr lang="en-US" sz="1900" kern="0" dirty="0" smtClean="0">
                <a:latin typeface="Arial" panose="020B0604020202020204" pitchFamily="34" charset="0"/>
                <a:cs typeface="Arial" panose="020B0604020202020204" pitchFamily="34" charset="0"/>
              </a:rPr>
              <a:t>Birth </a:t>
            </a:r>
            <a:r>
              <a:rPr lang="en-US" sz="1900" kern="0" dirty="0">
                <a:latin typeface="Arial" panose="020B0604020202020204" pitchFamily="34" charset="0"/>
                <a:cs typeface="Arial" panose="020B0604020202020204" pitchFamily="34" charset="0"/>
              </a:rPr>
              <a:t>occurred within 2 days of the </a:t>
            </a:r>
            <a:r>
              <a:rPr lang="en-US" sz="1900" kern="0" dirty="0" smtClean="0">
                <a:latin typeface="Arial" panose="020B0604020202020204" pitchFamily="34" charset="0"/>
                <a:cs typeface="Arial" panose="020B0604020202020204" pitchFamily="34" charset="0"/>
              </a:rPr>
              <a:t>scan.</a:t>
            </a:r>
          </a:p>
          <a:p>
            <a:pPr marL="800100" lvl="1" indent="-342900" algn="just" eaLnBrk="1" hangingPunct="1">
              <a:lnSpc>
                <a:spcPct val="110000"/>
              </a:lnSpc>
              <a:buFontTx/>
              <a:buChar char="-"/>
              <a:defRPr/>
            </a:pPr>
            <a:r>
              <a:rPr lang="en-US" sz="1900" kern="0" dirty="0" smtClean="0">
                <a:latin typeface="Arial" panose="020B0604020202020204" pitchFamily="34" charset="0"/>
                <a:cs typeface="Arial" panose="020B0604020202020204" pitchFamily="34" charset="0"/>
              </a:rPr>
              <a:t>Used </a:t>
            </a:r>
            <a:r>
              <a:rPr lang="en-US" sz="1900" kern="0" dirty="0">
                <a:latin typeface="Arial" panose="020B0604020202020204" pitchFamily="34" charset="0"/>
                <a:cs typeface="Arial" panose="020B0604020202020204" pitchFamily="34" charset="0"/>
              </a:rPr>
              <a:t>to examine the relationship between EFW and </a:t>
            </a:r>
            <a:r>
              <a:rPr lang="en-US" sz="1900" kern="0" dirty="0" smtClean="0">
                <a:latin typeface="Arial" panose="020B0604020202020204" pitchFamily="34" charset="0"/>
                <a:cs typeface="Arial" panose="020B0604020202020204" pitchFamily="34" charset="0"/>
              </a:rPr>
              <a:t>BW </a:t>
            </a:r>
            <a:r>
              <a:rPr lang="mr-IN" sz="1900" kern="0" dirty="0" smtClean="0">
                <a:latin typeface="Arial" panose="020B0604020202020204" pitchFamily="34" charset="0"/>
                <a:cs typeface="Arial" panose="020B0604020202020204" pitchFamily="34" charset="0"/>
              </a:rPr>
              <a:t>–</a:t>
            </a:r>
            <a:r>
              <a:rPr lang="en-US" sz="1900" kern="0" dirty="0" smtClean="0">
                <a:latin typeface="Arial" panose="020B0604020202020204" pitchFamily="34" charset="0"/>
                <a:cs typeface="Arial" panose="020B0604020202020204" pitchFamily="34" charset="0"/>
              </a:rPr>
              <a:t> not to </a:t>
            </a:r>
            <a:r>
              <a:rPr lang="en-US" sz="1900" kern="0" dirty="0">
                <a:latin typeface="Arial" panose="020B0604020202020204" pitchFamily="34" charset="0"/>
                <a:cs typeface="Arial" panose="020B0604020202020204" pitchFamily="34" charset="0"/>
              </a:rPr>
              <a:t>establish </a:t>
            </a:r>
            <a:r>
              <a:rPr lang="en-US" sz="1900" kern="0" dirty="0" smtClean="0">
                <a:latin typeface="Arial" panose="020B0604020202020204" pitchFamily="34" charset="0"/>
                <a:cs typeface="Arial" panose="020B0604020202020204" pitchFamily="34" charset="0"/>
              </a:rPr>
              <a:t>reference </a:t>
            </a:r>
            <a:r>
              <a:rPr lang="en-US" sz="1900" kern="0" dirty="0" smtClean="0">
                <a:latin typeface="Arial" panose="020B0604020202020204" pitchFamily="34" charset="0"/>
                <a:cs typeface="Arial" panose="020B0604020202020204" pitchFamily="34" charset="0"/>
              </a:rPr>
              <a:t>ranges.</a:t>
            </a:r>
            <a:endParaRPr lang="en-US" sz="1900" kern="0" dirty="0" smtClean="0">
              <a:latin typeface="Arial" panose="020B0604020202020204" pitchFamily="34" charset="0"/>
              <a:cs typeface="Arial" panose="020B0604020202020204" pitchFamily="34" charset="0"/>
            </a:endParaRPr>
          </a:p>
          <a:p>
            <a:pPr marL="800100" lvl="1" indent="-342900" algn="just" eaLnBrk="1" hangingPunct="1">
              <a:lnSpc>
                <a:spcPct val="110000"/>
              </a:lnSpc>
              <a:buFontTx/>
              <a:buChar char="-"/>
              <a:defRPr/>
            </a:pPr>
            <a:r>
              <a:rPr lang="en-US" sz="1900" kern="0" dirty="0" smtClean="0">
                <a:latin typeface="Arial" panose="020B0604020202020204" pitchFamily="34" charset="0"/>
                <a:cs typeface="Arial" panose="020B0604020202020204" pitchFamily="34" charset="0"/>
              </a:rPr>
              <a:t>EFW </a:t>
            </a:r>
            <a:r>
              <a:rPr lang="en-US" sz="1900" kern="0" dirty="0">
                <a:latin typeface="Arial" panose="020B0604020202020204" pitchFamily="34" charset="0"/>
                <a:cs typeface="Arial" panose="020B0604020202020204" pitchFamily="34" charset="0"/>
              </a:rPr>
              <a:t>was derived from the HC, AC and FL measurements using the formula of </a:t>
            </a:r>
            <a:r>
              <a:rPr lang="en-US" sz="1900" kern="0" dirty="0" err="1">
                <a:latin typeface="Arial" panose="020B0604020202020204" pitchFamily="34" charset="0"/>
                <a:cs typeface="Arial" panose="020B0604020202020204" pitchFamily="34" charset="0"/>
              </a:rPr>
              <a:t>Hadlock</a:t>
            </a:r>
            <a:r>
              <a:rPr lang="en-US" sz="1900" kern="0" dirty="0">
                <a:latin typeface="Arial" panose="020B0604020202020204" pitchFamily="34" charset="0"/>
                <a:cs typeface="Arial" panose="020B0604020202020204" pitchFamily="34" charset="0"/>
              </a:rPr>
              <a:t> </a:t>
            </a:r>
            <a:r>
              <a:rPr lang="en-US" sz="1900" i="1" kern="0" dirty="0">
                <a:latin typeface="Arial" panose="020B0604020202020204" pitchFamily="34" charset="0"/>
                <a:cs typeface="Arial" panose="020B0604020202020204" pitchFamily="34" charset="0"/>
              </a:rPr>
              <a:t>et al</a:t>
            </a:r>
            <a:r>
              <a:rPr lang="en-US" sz="1900" i="1" kern="0" dirty="0" smtClean="0">
                <a:latin typeface="Arial" panose="020B0604020202020204" pitchFamily="34" charset="0"/>
                <a:cs typeface="Arial" panose="020B0604020202020204" pitchFamily="34" charset="0"/>
              </a:rPr>
              <a:t>..</a:t>
            </a:r>
            <a:endParaRPr lang="en-US" sz="1900" i="1" kern="0" dirty="0">
              <a:latin typeface="Arial" panose="020B0604020202020204" pitchFamily="34" charset="0"/>
              <a:cs typeface="Arial" panose="020B0604020202020204" pitchFamily="34" charset="0"/>
            </a:endParaRPr>
          </a:p>
        </p:txBody>
      </p:sp>
      <p:sp>
        <p:nvSpPr>
          <p:cNvPr id="11"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Tree>
    <p:extLst>
      <p:ext uri="{BB962C8B-B14F-4D97-AF65-F5344CB8AC3E}">
        <p14:creationId xmlns:p14="http://schemas.microsoft.com/office/powerpoint/2010/main" val="16343095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5875"/>
            <a:ext cx="9144000" cy="923925"/>
            <a:chOff x="0" y="3755"/>
            <a:chExt cx="5760" cy="582"/>
          </a:xfrm>
        </p:grpSpPr>
        <p:pic>
          <p:nvPicPr>
            <p:cNvPr id="615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
        <p:nvSpPr>
          <p:cNvPr id="11" name="Text Box 27"/>
          <p:cNvSpPr txBox="1">
            <a:spLocks noChangeArrowheads="1"/>
          </p:cNvSpPr>
          <p:nvPr/>
        </p:nvSpPr>
        <p:spPr bwMode="auto">
          <a:xfrm>
            <a:off x="1900851" y="1556792"/>
            <a:ext cx="5465366"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smtClean="0"/>
              <a:t>Methods</a:t>
            </a:r>
            <a:endParaRPr lang="en-GB" altLang="en-US" sz="2400" b="1" dirty="0"/>
          </a:p>
        </p:txBody>
      </p:sp>
      <p:sp>
        <p:nvSpPr>
          <p:cNvPr id="12" name="Rettangolo 11"/>
          <p:cNvSpPr/>
          <p:nvPr/>
        </p:nvSpPr>
        <p:spPr>
          <a:xfrm>
            <a:off x="179512" y="2256218"/>
            <a:ext cx="8712968" cy="5184495"/>
          </a:xfrm>
          <a:prstGeom prst="rect">
            <a:avLst/>
          </a:prstGeom>
        </p:spPr>
        <p:txBody>
          <a:bodyPr wrap="square">
            <a:spAutoFit/>
          </a:bodyPr>
          <a:lstStyle/>
          <a:p>
            <a:pPr algn="just" eaLnBrk="1" hangingPunct="1">
              <a:lnSpc>
                <a:spcPct val="110000"/>
              </a:lnSpc>
              <a:defRPr/>
            </a:pPr>
            <a:r>
              <a:rPr lang="en-US" sz="1900" b="1" kern="0" dirty="0" smtClean="0">
                <a:latin typeface="Arial" panose="020B0604020202020204" pitchFamily="34" charset="0"/>
                <a:cs typeface="Arial" panose="020B0604020202020204" pitchFamily="34" charset="0"/>
              </a:rPr>
              <a:t>Dataset 2 </a:t>
            </a:r>
            <a:r>
              <a:rPr lang="en-US" sz="1900" kern="0" dirty="0" smtClean="0">
                <a:latin typeface="Arial" panose="020B0604020202020204" pitchFamily="34" charset="0"/>
                <a:cs typeface="Arial" panose="020B0604020202020204" pitchFamily="34" charset="0"/>
              </a:rPr>
              <a:t>was used to establish the </a:t>
            </a:r>
            <a:r>
              <a:rPr lang="en-US" sz="1900" kern="0" dirty="0">
                <a:latin typeface="Arial" panose="020B0604020202020204" pitchFamily="34" charset="0"/>
                <a:cs typeface="Arial" panose="020B0604020202020204" pitchFamily="34" charset="0"/>
              </a:rPr>
              <a:t>reference </a:t>
            </a:r>
            <a:r>
              <a:rPr lang="en-US" sz="1900" kern="0" dirty="0" smtClean="0">
                <a:latin typeface="Arial" panose="020B0604020202020204" pitchFamily="34" charset="0"/>
                <a:cs typeface="Arial" panose="020B0604020202020204" pitchFamily="34" charset="0"/>
              </a:rPr>
              <a:t>ranges.</a:t>
            </a:r>
          </a:p>
          <a:p>
            <a:pPr marL="342900" indent="-342900" algn="just" eaLnBrk="1" hangingPunct="1">
              <a:lnSpc>
                <a:spcPct val="110000"/>
              </a:lnSpc>
              <a:buFont typeface="Arial"/>
              <a:buChar char="•"/>
              <a:defRPr/>
            </a:pPr>
            <a:endParaRPr lang="en-US" sz="1900" kern="0" dirty="0">
              <a:latin typeface="Arial" panose="020B0604020202020204" pitchFamily="34" charset="0"/>
              <a:cs typeface="Arial" panose="020B0604020202020204" pitchFamily="34" charset="0"/>
            </a:endParaRPr>
          </a:p>
          <a:p>
            <a:pPr lvl="1" algn="just" eaLnBrk="1" hangingPunct="1">
              <a:lnSpc>
                <a:spcPct val="110000"/>
              </a:lnSpc>
              <a:defRPr/>
            </a:pPr>
            <a:r>
              <a:rPr lang="en-US" sz="1900" kern="0" dirty="0" smtClean="0">
                <a:latin typeface="Arial" panose="020B0604020202020204" pitchFamily="34" charset="0"/>
                <a:cs typeface="Arial" panose="020B0604020202020204" pitchFamily="34" charset="0"/>
              </a:rPr>
              <a:t>- Comprised of 95</a:t>
            </a:r>
            <a:r>
              <a:rPr lang="en-US" sz="2000" kern="0" dirty="0">
                <a:latin typeface="Arial" panose="020B0604020202020204" pitchFamily="34" charset="0"/>
                <a:cs typeface="Arial" panose="020B0604020202020204" pitchFamily="34" charset="0"/>
              </a:rPr>
              <a:t>,</a:t>
            </a:r>
            <a:r>
              <a:rPr lang="en-US" sz="1900" kern="0" dirty="0" smtClean="0">
                <a:latin typeface="Arial" panose="020B0604020202020204" pitchFamily="34" charset="0"/>
                <a:cs typeface="Arial" panose="020B0604020202020204" pitchFamily="34" charset="0"/>
              </a:rPr>
              <a:t>579 pregnancies with </a:t>
            </a:r>
            <a:r>
              <a:rPr lang="en-US" sz="1900" kern="0" dirty="0">
                <a:latin typeface="Arial" panose="020B0604020202020204" pitchFamily="34" charset="0"/>
                <a:cs typeface="Arial" panose="020B0604020202020204" pitchFamily="34" charset="0"/>
              </a:rPr>
              <a:t>EFW </a:t>
            </a:r>
            <a:r>
              <a:rPr lang="en-US" sz="1900" kern="0" dirty="0" smtClean="0">
                <a:latin typeface="Arial" panose="020B0604020202020204" pitchFamily="34" charset="0"/>
                <a:cs typeface="Arial" panose="020B0604020202020204" pitchFamily="34" charset="0"/>
              </a:rPr>
              <a:t>obtained at:</a:t>
            </a:r>
          </a:p>
          <a:p>
            <a:pPr marL="1257300" lvl="2" indent="-342900" algn="just" eaLnBrk="1" hangingPunct="1">
              <a:lnSpc>
                <a:spcPct val="110000"/>
              </a:lnSpc>
              <a:buFont typeface="Arial"/>
              <a:buChar char="•"/>
              <a:defRPr/>
            </a:pPr>
            <a:r>
              <a:rPr lang="en-US" sz="1900" kern="0" dirty="0" smtClean="0">
                <a:latin typeface="Arial" panose="020B0604020202020204" pitchFamily="34" charset="0"/>
                <a:cs typeface="Arial" panose="020B0604020202020204" pitchFamily="34" charset="0"/>
              </a:rPr>
              <a:t>20</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0 to 23</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6 weeks (n</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45</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034</a:t>
            </a:r>
            <a:r>
              <a:rPr lang="en-US" sz="1900" kern="0" dirty="0" smtClean="0">
                <a:latin typeface="Arial" panose="020B0604020202020204" pitchFamily="34" charset="0"/>
                <a:cs typeface="Arial" panose="020B0604020202020204" pitchFamily="34" charset="0"/>
              </a:rPr>
              <a:t>)</a:t>
            </a:r>
          </a:p>
          <a:p>
            <a:pPr marL="1257300" lvl="2" indent="-342900" algn="just" eaLnBrk="1" hangingPunct="1">
              <a:lnSpc>
                <a:spcPct val="110000"/>
              </a:lnSpc>
              <a:buFont typeface="Arial"/>
              <a:buChar char="•"/>
              <a:defRPr/>
            </a:pPr>
            <a:r>
              <a:rPr lang="en-US" sz="1900" kern="0" dirty="0" smtClean="0">
                <a:latin typeface="Arial" panose="020B0604020202020204" pitchFamily="34" charset="0"/>
                <a:cs typeface="Arial" panose="020B0604020202020204" pitchFamily="34" charset="0"/>
              </a:rPr>
              <a:t>31</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0 to 33</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6 weeks (n</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19</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224</a:t>
            </a:r>
            <a:r>
              <a:rPr lang="en-US" sz="1900" kern="0" dirty="0" smtClean="0">
                <a:latin typeface="Arial" panose="020B0604020202020204" pitchFamily="34" charset="0"/>
                <a:cs typeface="Arial" panose="020B0604020202020204" pitchFamily="34" charset="0"/>
              </a:rPr>
              <a:t>)</a:t>
            </a:r>
          </a:p>
          <a:p>
            <a:pPr marL="1257300" lvl="2" indent="-342900" algn="just" eaLnBrk="1" hangingPunct="1">
              <a:lnSpc>
                <a:spcPct val="110000"/>
              </a:lnSpc>
              <a:buFont typeface="Arial"/>
              <a:buChar char="•"/>
              <a:defRPr/>
            </a:pPr>
            <a:r>
              <a:rPr lang="en-US" sz="1900" kern="0" dirty="0" smtClean="0">
                <a:latin typeface="Arial" panose="020B0604020202020204" pitchFamily="34" charset="0"/>
                <a:cs typeface="Arial" panose="020B0604020202020204" pitchFamily="34" charset="0"/>
              </a:rPr>
              <a:t>35</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0 to 36</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6 weeks (n</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31</a:t>
            </a:r>
            <a:r>
              <a:rPr lang="en-US" sz="2000" kern="0" dirty="0">
                <a:latin typeface="Arial" panose="020B0604020202020204" pitchFamily="34" charset="0"/>
                <a:cs typeface="Arial" panose="020B0604020202020204" pitchFamily="34" charset="0"/>
              </a:rPr>
              <a:t> </a:t>
            </a:r>
            <a:r>
              <a:rPr lang="en-US" sz="1900" kern="0" dirty="0" smtClean="0">
                <a:latin typeface="Arial" panose="020B0604020202020204" pitchFamily="34" charset="0"/>
                <a:cs typeface="Arial" panose="020B0604020202020204" pitchFamily="34" charset="0"/>
              </a:rPr>
              <a:t>321</a:t>
            </a:r>
            <a:r>
              <a:rPr lang="en-US" sz="1900" kern="0" dirty="0" smtClean="0">
                <a:latin typeface="Arial" panose="020B0604020202020204" pitchFamily="34" charset="0"/>
                <a:cs typeface="Arial" panose="020B0604020202020204" pitchFamily="34" charset="0"/>
              </a:rPr>
              <a:t>)</a:t>
            </a:r>
          </a:p>
          <a:p>
            <a:pPr marL="1257300" lvl="2" indent="-342900" algn="just" eaLnBrk="1" hangingPunct="1">
              <a:lnSpc>
                <a:spcPct val="110000"/>
              </a:lnSpc>
              <a:buFont typeface="Arial"/>
              <a:buChar char="•"/>
              <a:defRPr/>
            </a:pPr>
            <a:endParaRPr lang="en-US" sz="1900" kern="0" dirty="0">
              <a:latin typeface="Arial" panose="020B0604020202020204" pitchFamily="34" charset="0"/>
              <a:cs typeface="Arial" panose="020B0604020202020204" pitchFamily="34" charset="0"/>
            </a:endParaRPr>
          </a:p>
          <a:p>
            <a:pPr lvl="1" algn="just" eaLnBrk="1" hangingPunct="1">
              <a:lnSpc>
                <a:spcPct val="110000"/>
              </a:lnSpc>
              <a:defRPr/>
            </a:pPr>
            <a:r>
              <a:rPr lang="en-US" sz="1900" dirty="0" smtClean="0"/>
              <a:t>- All </a:t>
            </a:r>
            <a:r>
              <a:rPr lang="en-US" sz="1900" dirty="0"/>
              <a:t>pregnancies undergoing routine ultrasounds were included</a:t>
            </a:r>
            <a:r>
              <a:rPr lang="en-US" sz="1900" dirty="0" smtClean="0"/>
              <a:t>.</a:t>
            </a:r>
          </a:p>
          <a:p>
            <a:pPr marL="800100" lvl="1" indent="-342900" algn="just" eaLnBrk="1" hangingPunct="1">
              <a:lnSpc>
                <a:spcPct val="110000"/>
              </a:lnSpc>
              <a:buFontTx/>
              <a:buChar char="-"/>
              <a:defRPr/>
            </a:pPr>
            <a:endParaRPr lang="en-US" sz="1900" dirty="0"/>
          </a:p>
          <a:p>
            <a:pPr lvl="1" algn="just" eaLnBrk="1" hangingPunct="1">
              <a:lnSpc>
                <a:spcPct val="110000"/>
              </a:lnSpc>
              <a:defRPr/>
            </a:pPr>
            <a:r>
              <a:rPr lang="en-US" sz="1900" dirty="0" smtClean="0"/>
              <a:t>- Excluded follow</a:t>
            </a:r>
            <a:r>
              <a:rPr lang="en-US" sz="1900" dirty="0"/>
              <a:t>-up scans for maternal </a:t>
            </a:r>
            <a:r>
              <a:rPr lang="en-US" sz="1900" dirty="0" smtClean="0"/>
              <a:t>medical </a:t>
            </a:r>
            <a:r>
              <a:rPr lang="en-US" sz="1900" dirty="0"/>
              <a:t>conditions or a suspected problem in fetal growth</a:t>
            </a:r>
            <a:r>
              <a:rPr lang="en-US" sz="1900" dirty="0" smtClean="0"/>
              <a:t>.</a:t>
            </a:r>
          </a:p>
          <a:p>
            <a:pPr marL="800100" lvl="1" indent="-342900" algn="just" eaLnBrk="1" hangingPunct="1">
              <a:lnSpc>
                <a:spcPct val="110000"/>
              </a:lnSpc>
              <a:buFontTx/>
              <a:buChar char="-"/>
              <a:defRPr/>
            </a:pPr>
            <a:endParaRPr lang="en-US" sz="1900" dirty="0"/>
          </a:p>
          <a:p>
            <a:pPr lvl="1" algn="just" eaLnBrk="1" hangingPunct="1">
              <a:lnSpc>
                <a:spcPct val="110000"/>
              </a:lnSpc>
              <a:defRPr/>
            </a:pPr>
            <a:r>
              <a:rPr lang="en-US" sz="1900" dirty="0" smtClean="0"/>
              <a:t>- Did not include scans from </a:t>
            </a:r>
            <a:r>
              <a:rPr lang="en-US" sz="1900" dirty="0" smtClean="0"/>
              <a:t>Dataset 1.</a:t>
            </a:r>
            <a:endParaRPr lang="en-US" sz="1900" dirty="0" smtClean="0"/>
          </a:p>
          <a:p>
            <a:pPr marL="342900" indent="-342900" algn="just" eaLnBrk="1" hangingPunct="1">
              <a:lnSpc>
                <a:spcPct val="110000"/>
              </a:lnSpc>
              <a:buFont typeface="Arial"/>
              <a:buChar char="•"/>
              <a:defRPr/>
            </a:pPr>
            <a:endParaRPr lang="en-US" sz="1900" dirty="0"/>
          </a:p>
          <a:p>
            <a:pPr marL="628650" lvl="1" indent="-171450" algn="just" eaLnBrk="1" hangingPunct="1">
              <a:lnSpc>
                <a:spcPct val="110000"/>
              </a:lnSpc>
              <a:buFontTx/>
              <a:buChar char="-"/>
              <a:defRPr/>
            </a:pPr>
            <a:endParaRPr lang="en-US" sz="1900" kern="0" dirty="0">
              <a:latin typeface="Arial" panose="020B0604020202020204" pitchFamily="34" charset="0"/>
              <a:cs typeface="Arial" panose="020B0604020202020204" pitchFamily="34" charset="0"/>
            </a:endParaRPr>
          </a:p>
          <a:p>
            <a:pPr marL="628650" lvl="1" indent="-171450" algn="just" eaLnBrk="1" hangingPunct="1">
              <a:lnSpc>
                <a:spcPct val="110000"/>
              </a:lnSpc>
              <a:buFontTx/>
              <a:buChar char="-"/>
              <a:defRPr/>
            </a:pPr>
            <a:endParaRPr lang="en-US" sz="1200" kern="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45367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5875"/>
            <a:ext cx="9144000" cy="923925"/>
            <a:chOff x="0" y="3755"/>
            <a:chExt cx="5760" cy="582"/>
          </a:xfrm>
        </p:grpSpPr>
        <p:pic>
          <p:nvPicPr>
            <p:cNvPr id="615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
        <p:nvSpPr>
          <p:cNvPr id="13" name="Text Box 27"/>
          <p:cNvSpPr txBox="1">
            <a:spLocks noChangeArrowheads="1"/>
          </p:cNvSpPr>
          <p:nvPr/>
        </p:nvSpPr>
        <p:spPr bwMode="auto">
          <a:xfrm>
            <a:off x="179512" y="1671191"/>
            <a:ext cx="3295526"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dirty="0" smtClean="0"/>
              <a:t>Results</a:t>
            </a:r>
            <a:endParaRPr lang="en-GB" altLang="en-US" sz="2400" b="1" dirty="0"/>
          </a:p>
        </p:txBody>
      </p:sp>
      <p:sp>
        <p:nvSpPr>
          <p:cNvPr id="4" name="Rettangolo 3"/>
          <p:cNvSpPr/>
          <p:nvPr/>
        </p:nvSpPr>
        <p:spPr>
          <a:xfrm>
            <a:off x="107504" y="2635165"/>
            <a:ext cx="3456384" cy="3139321"/>
          </a:xfrm>
          <a:prstGeom prst="rect">
            <a:avLst/>
          </a:prstGeom>
        </p:spPr>
        <p:txBody>
          <a:bodyPr wrap="square">
            <a:spAutoFit/>
          </a:bodyPr>
          <a:lstStyle/>
          <a:p>
            <a:pPr marL="285750" indent="-285750" algn="just">
              <a:buFont typeface="Arial" panose="020B0604020202020204" pitchFamily="34" charset="0"/>
              <a:buChar char="•"/>
            </a:pPr>
            <a:r>
              <a:rPr lang="it-IT" dirty="0"/>
              <a:t>F</a:t>
            </a:r>
            <a:r>
              <a:rPr lang="it-IT" dirty="0" smtClean="0"/>
              <a:t>igure </a:t>
            </a:r>
            <a:r>
              <a:rPr lang="it-IT" dirty="0" smtClean="0"/>
              <a:t>shows the </a:t>
            </a:r>
            <a:r>
              <a:rPr lang="it-IT" dirty="0"/>
              <a:t>association between EFW and BW in the 5163 pregnancies of Dataset 1, in which birth occurred within </a:t>
            </a:r>
            <a:r>
              <a:rPr lang="it-IT" dirty="0" smtClean="0"/>
              <a:t>2</a:t>
            </a:r>
            <a:r>
              <a:rPr lang="en-US" kern="0" dirty="0">
                <a:latin typeface="Arial" panose="020B0604020202020204" pitchFamily="34" charset="0"/>
                <a:cs typeface="Arial" panose="020B0604020202020204" pitchFamily="34" charset="0"/>
              </a:rPr>
              <a:t> </a:t>
            </a:r>
            <a:r>
              <a:rPr lang="it-IT" dirty="0" smtClean="0"/>
              <a:t>days of the </a:t>
            </a:r>
            <a:r>
              <a:rPr lang="it-IT" dirty="0"/>
              <a:t>ultrasound </a:t>
            </a:r>
            <a:r>
              <a:rPr lang="it-IT" dirty="0" smtClean="0"/>
              <a:t>examination.</a:t>
            </a:r>
          </a:p>
          <a:p>
            <a:pPr marL="342900" indent="-342900" algn="just">
              <a:buFont typeface="Arial" charset="0"/>
              <a:buChar char="•"/>
            </a:pPr>
            <a:endParaRPr lang="it-IT" dirty="0"/>
          </a:p>
          <a:p>
            <a:pPr marL="342900" indent="-342900" algn="just">
              <a:buFont typeface="Arial" charset="0"/>
              <a:buChar char="•"/>
            </a:pPr>
            <a:r>
              <a:rPr lang="en-US" dirty="0"/>
              <a:t>For a given gestational age, </a:t>
            </a:r>
            <a:r>
              <a:rPr lang="en-US" dirty="0" smtClean="0"/>
              <a:t>median </a:t>
            </a:r>
            <a:r>
              <a:rPr lang="en-US" dirty="0"/>
              <a:t>EFW is the same as </a:t>
            </a:r>
            <a:r>
              <a:rPr lang="en-US" dirty="0" smtClean="0"/>
              <a:t>median </a:t>
            </a:r>
            <a:r>
              <a:rPr lang="en-US" dirty="0"/>
              <a:t>BW. </a:t>
            </a:r>
            <a:endParaRPr lang="en-US" kern="0" dirty="0">
              <a:latin typeface="Arial" panose="020B0604020202020204" pitchFamily="34" charset="0"/>
              <a:cs typeface="Arial" panose="020B0604020202020204" pitchFamily="34" charset="0"/>
            </a:endParaRPr>
          </a:p>
          <a:p>
            <a:pPr marL="342900" indent="-342900" algn="just">
              <a:buFont typeface="Arial" charset="0"/>
              <a:buChar char="•"/>
            </a:pPr>
            <a:endParaRPr lang="it-IT" dirty="0"/>
          </a:p>
        </p:txBody>
      </p:sp>
      <p:grpSp>
        <p:nvGrpSpPr>
          <p:cNvPr id="15" name="Gruppo 14"/>
          <p:cNvGrpSpPr/>
          <p:nvPr/>
        </p:nvGrpSpPr>
        <p:grpSpPr>
          <a:xfrm>
            <a:off x="3635896" y="1671191"/>
            <a:ext cx="5436096" cy="5186809"/>
            <a:chOff x="4067944" y="2348880"/>
            <a:chExt cx="5076056" cy="4509120"/>
          </a:xfrm>
        </p:grpSpPr>
        <p:grpSp>
          <p:nvGrpSpPr>
            <p:cNvPr id="7" name="Gruppo 6"/>
            <p:cNvGrpSpPr/>
            <p:nvPr/>
          </p:nvGrpSpPr>
          <p:grpSpPr>
            <a:xfrm>
              <a:off x="4067944" y="2348880"/>
              <a:ext cx="5076056" cy="4509120"/>
              <a:chOff x="650955" y="2486770"/>
              <a:chExt cx="4309719" cy="3936959"/>
            </a:xfrm>
          </p:grpSpPr>
          <p:pic>
            <p:nvPicPr>
              <p:cNvPr id="3" name="Immagine 2"/>
              <p:cNvPicPr>
                <a:picLocks noChangeAspect="1"/>
              </p:cNvPicPr>
              <p:nvPr/>
            </p:nvPicPr>
            <p:blipFill rotWithShape="1">
              <a:blip r:embed="rId5">
                <a:extLst>
                  <a:ext uri="{28A0092B-C50C-407E-A947-70E740481C1C}">
                    <a14:useLocalDpi xmlns:a14="http://schemas.microsoft.com/office/drawing/2010/main" val="0"/>
                  </a:ext>
                </a:extLst>
              </a:blip>
              <a:srcRect l="4981"/>
              <a:stretch/>
            </p:blipFill>
            <p:spPr>
              <a:xfrm>
                <a:off x="650955" y="2486770"/>
                <a:ext cx="4309719" cy="3936959"/>
              </a:xfrm>
              <a:prstGeom prst="rect">
                <a:avLst/>
              </a:prstGeom>
            </p:spPr>
          </p:pic>
          <p:sp>
            <p:nvSpPr>
              <p:cNvPr id="5" name="Rettangolo 4"/>
              <p:cNvSpPr/>
              <p:nvPr/>
            </p:nvSpPr>
            <p:spPr>
              <a:xfrm>
                <a:off x="1078912" y="2549641"/>
                <a:ext cx="2815621" cy="553998"/>
              </a:xfrm>
              <a:prstGeom prst="rect">
                <a:avLst/>
              </a:prstGeom>
            </p:spPr>
            <p:txBody>
              <a:bodyPr wrap="square">
                <a:spAutoFit/>
              </a:bodyPr>
              <a:lstStyle/>
              <a:p>
                <a:pPr algn="just"/>
                <a:r>
                  <a:rPr lang="it-IT" sz="1500" b="1" dirty="0" smtClean="0">
                    <a:solidFill>
                      <a:srgbClr val="3366CC"/>
                    </a:solidFill>
                  </a:rPr>
                  <a:t>Blue</a:t>
                </a:r>
                <a:r>
                  <a:rPr lang="it-IT" sz="1500" dirty="0" smtClean="0"/>
                  <a:t>: </a:t>
                </a:r>
                <a:r>
                  <a:rPr lang="it-IT" sz="1500" dirty="0" err="1" smtClean="0"/>
                  <a:t>regression</a:t>
                </a:r>
                <a:r>
                  <a:rPr lang="it-IT" sz="1500" dirty="0" smtClean="0"/>
                  <a:t> line</a:t>
                </a:r>
              </a:p>
              <a:p>
                <a:pPr algn="just"/>
                <a:r>
                  <a:rPr lang="it-IT" sz="1500" b="1" dirty="0" err="1" smtClean="0">
                    <a:solidFill>
                      <a:srgbClr val="FF0000"/>
                    </a:solidFill>
                  </a:rPr>
                  <a:t>Red</a:t>
                </a:r>
                <a:r>
                  <a:rPr lang="it-IT" sz="1500" dirty="0" smtClean="0"/>
                  <a:t>: EFW </a:t>
                </a:r>
                <a:r>
                  <a:rPr lang="it-IT" sz="1500" dirty="0"/>
                  <a:t>= </a:t>
                </a:r>
                <a:r>
                  <a:rPr lang="it-IT" sz="1500" dirty="0" smtClean="0"/>
                  <a:t>BW line</a:t>
                </a:r>
                <a:endParaRPr lang="it-IT" sz="1500" dirty="0"/>
              </a:p>
            </p:txBody>
          </p:sp>
        </p:grpSp>
        <p:pic>
          <p:nvPicPr>
            <p:cNvPr id="19" name="Immagine 18"/>
            <p:cNvPicPr>
              <a:picLocks noChangeAspect="1"/>
            </p:cNvPicPr>
            <p:nvPr/>
          </p:nvPicPr>
          <p:blipFill rotWithShape="1">
            <a:blip r:embed="rId5">
              <a:extLst>
                <a:ext uri="{28A0092B-C50C-407E-A947-70E740481C1C}">
                  <a14:useLocalDpi xmlns:a14="http://schemas.microsoft.com/office/drawing/2010/main" val="0"/>
                </a:ext>
              </a:extLst>
            </a:blip>
            <a:srcRect l="689" t="39923" r="95267" b="45704"/>
            <a:stretch/>
          </p:blipFill>
          <p:spPr>
            <a:xfrm>
              <a:off x="4499992" y="4077072"/>
              <a:ext cx="216023" cy="648072"/>
            </a:xfrm>
            <a:prstGeom prst="rect">
              <a:avLst/>
            </a:prstGeom>
          </p:spPr>
        </p:pic>
      </p:grpSp>
    </p:spTree>
    <p:extLst>
      <p:ext uri="{BB962C8B-B14F-4D97-AF65-F5344CB8AC3E}">
        <p14:creationId xmlns:p14="http://schemas.microsoft.com/office/powerpoint/2010/main" val="14525259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5875"/>
            <a:ext cx="9144000" cy="923925"/>
            <a:chOff x="0" y="3755"/>
            <a:chExt cx="5760" cy="582"/>
          </a:xfrm>
        </p:grpSpPr>
        <p:pic>
          <p:nvPicPr>
            <p:cNvPr id="615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
        <p:nvSpPr>
          <p:cNvPr id="13" name="Text Box 27"/>
          <p:cNvSpPr txBox="1">
            <a:spLocks noChangeArrowheads="1"/>
          </p:cNvSpPr>
          <p:nvPr/>
        </p:nvSpPr>
        <p:spPr bwMode="auto">
          <a:xfrm>
            <a:off x="179512" y="1599183"/>
            <a:ext cx="3816424"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dirty="0" smtClean="0"/>
              <a:t>Results</a:t>
            </a:r>
            <a:endParaRPr lang="en-GB" altLang="en-US" sz="2400" b="1" dirty="0"/>
          </a:p>
        </p:txBody>
      </p:sp>
      <p:sp>
        <p:nvSpPr>
          <p:cNvPr id="4" name="Rettangolo 3"/>
          <p:cNvSpPr/>
          <p:nvPr/>
        </p:nvSpPr>
        <p:spPr>
          <a:xfrm>
            <a:off x="32697" y="2471985"/>
            <a:ext cx="4035247" cy="3970318"/>
          </a:xfrm>
          <a:prstGeom prst="rect">
            <a:avLst/>
          </a:prstGeom>
        </p:spPr>
        <p:txBody>
          <a:bodyPr wrap="square">
            <a:spAutoFit/>
          </a:bodyPr>
          <a:lstStyle/>
          <a:p>
            <a:pPr marL="342900" indent="-342900" algn="just">
              <a:buFont typeface="Arial" charset="0"/>
              <a:buChar char="•"/>
            </a:pPr>
            <a:r>
              <a:rPr lang="it-IT" dirty="0"/>
              <a:t>F</a:t>
            </a:r>
            <a:r>
              <a:rPr lang="it-IT" dirty="0" smtClean="0"/>
              <a:t>igure shows </a:t>
            </a:r>
            <a:r>
              <a:rPr lang="it-IT" dirty="0" err="1" smtClean="0"/>
              <a:t>limits</a:t>
            </a:r>
            <a:r>
              <a:rPr lang="it-IT" dirty="0" smtClean="0"/>
              <a:t> </a:t>
            </a:r>
            <a:r>
              <a:rPr lang="it-IT" dirty="0"/>
              <a:t>for both </a:t>
            </a:r>
            <a:r>
              <a:rPr lang="it-IT" dirty="0" smtClean="0"/>
              <a:t>EFW (blue) </a:t>
            </a:r>
            <a:r>
              <a:rPr lang="it-IT" dirty="0"/>
              <a:t>and BW (</a:t>
            </a:r>
            <a:r>
              <a:rPr lang="it-IT" dirty="0" err="1"/>
              <a:t>red</a:t>
            </a:r>
            <a:r>
              <a:rPr lang="it-IT" dirty="0" smtClean="0"/>
              <a:t>), assuming </a:t>
            </a:r>
            <a:r>
              <a:rPr lang="it-IT" dirty="0"/>
              <a:t>that EFW and BW have a common </a:t>
            </a:r>
            <a:r>
              <a:rPr lang="it-IT" dirty="0" err="1" smtClean="0"/>
              <a:t>median</a:t>
            </a:r>
            <a:r>
              <a:rPr lang="it-IT" dirty="0" smtClean="0"/>
              <a:t> (</a:t>
            </a:r>
            <a:r>
              <a:rPr lang="it-IT" dirty="0" err="1" smtClean="0"/>
              <a:t>black</a:t>
            </a:r>
            <a:r>
              <a:rPr lang="it-IT" dirty="0" smtClean="0"/>
              <a:t> line)</a:t>
            </a:r>
            <a:r>
              <a:rPr lang="it-IT" dirty="0"/>
              <a:t>.</a:t>
            </a:r>
            <a:r>
              <a:rPr lang="it-IT" dirty="0" smtClean="0"/>
              <a:t> The 10th </a:t>
            </a:r>
            <a:r>
              <a:rPr lang="it-IT" dirty="0"/>
              <a:t>and 90th percentiles (solid colored lines) and 3rd and 97th percentiles (dashed lines</a:t>
            </a:r>
            <a:r>
              <a:rPr lang="it-IT" dirty="0" smtClean="0"/>
              <a:t>).</a:t>
            </a:r>
          </a:p>
          <a:p>
            <a:pPr marL="342900" indent="-342900" algn="just">
              <a:buFont typeface="Arial" charset="0"/>
              <a:buChar char="•"/>
            </a:pPr>
            <a:endParaRPr lang="it-IT" dirty="0"/>
          </a:p>
          <a:p>
            <a:pPr marL="342900" indent="-342900" algn="just">
              <a:buFont typeface="Arial" charset="0"/>
              <a:buChar char="•"/>
            </a:pPr>
            <a:r>
              <a:rPr lang="it-IT" dirty="0"/>
              <a:t>The distribution of EFW values was well balanced throughout the </a:t>
            </a:r>
            <a:r>
              <a:rPr lang="it-IT" dirty="0" smtClean="0"/>
              <a:t>range </a:t>
            </a:r>
            <a:r>
              <a:rPr lang="it-IT" dirty="0"/>
              <a:t>of </a:t>
            </a:r>
            <a:r>
              <a:rPr lang="it-IT" dirty="0" smtClean="0"/>
              <a:t>20</a:t>
            </a:r>
            <a:r>
              <a:rPr lang="en-US" kern="0" dirty="0">
                <a:latin typeface="Arial" panose="020B0604020202020204" pitchFamily="34" charset="0"/>
                <a:cs typeface="Arial" panose="020B0604020202020204" pitchFamily="34" charset="0"/>
              </a:rPr>
              <a:t> </a:t>
            </a:r>
            <a:r>
              <a:rPr lang="it-IT" dirty="0" smtClean="0"/>
              <a:t>+</a:t>
            </a:r>
            <a:r>
              <a:rPr lang="en-US" kern="0" dirty="0">
                <a:latin typeface="Arial" panose="020B0604020202020204" pitchFamily="34" charset="0"/>
                <a:cs typeface="Arial" panose="020B0604020202020204" pitchFamily="34" charset="0"/>
              </a:rPr>
              <a:t> </a:t>
            </a:r>
            <a:r>
              <a:rPr lang="it-IT" dirty="0" smtClean="0"/>
              <a:t>0 </a:t>
            </a:r>
            <a:r>
              <a:rPr lang="it-IT" dirty="0"/>
              <a:t>to </a:t>
            </a:r>
            <a:r>
              <a:rPr lang="it-IT" dirty="0" smtClean="0"/>
              <a:t>36</a:t>
            </a:r>
            <a:r>
              <a:rPr lang="en-US" kern="0" dirty="0">
                <a:latin typeface="Arial" panose="020B0604020202020204" pitchFamily="34" charset="0"/>
                <a:cs typeface="Arial" panose="020B0604020202020204" pitchFamily="34" charset="0"/>
              </a:rPr>
              <a:t> </a:t>
            </a:r>
            <a:r>
              <a:rPr lang="it-IT" dirty="0" smtClean="0"/>
              <a:t>+</a:t>
            </a:r>
            <a:r>
              <a:rPr lang="en-US" kern="0" dirty="0">
                <a:latin typeface="Arial" panose="020B0604020202020204" pitchFamily="34" charset="0"/>
                <a:cs typeface="Arial" panose="020B0604020202020204" pitchFamily="34" charset="0"/>
              </a:rPr>
              <a:t> </a:t>
            </a:r>
            <a:r>
              <a:rPr lang="it-IT" dirty="0" smtClean="0"/>
              <a:t>6 weeks, </a:t>
            </a:r>
            <a:r>
              <a:rPr lang="it-IT" dirty="0"/>
              <a:t>w</a:t>
            </a:r>
            <a:r>
              <a:rPr lang="it-IT" dirty="0" smtClean="0"/>
              <a:t>hereas </a:t>
            </a:r>
            <a:r>
              <a:rPr lang="it-IT" dirty="0"/>
              <a:t>a good distribution of BW values was observed only in cases delivered </a:t>
            </a:r>
            <a:r>
              <a:rPr lang="it-IT" dirty="0" smtClean="0"/>
              <a:t>&gt;</a:t>
            </a:r>
            <a:r>
              <a:rPr lang="en-US" kern="0" dirty="0">
                <a:latin typeface="Arial" panose="020B0604020202020204" pitchFamily="34" charset="0"/>
                <a:cs typeface="Arial" panose="020B0604020202020204" pitchFamily="34" charset="0"/>
              </a:rPr>
              <a:t> </a:t>
            </a:r>
            <a:r>
              <a:rPr lang="it-IT" dirty="0" smtClean="0"/>
              <a:t>39 </a:t>
            </a:r>
            <a:r>
              <a:rPr lang="it-IT" dirty="0" smtClean="0"/>
              <a:t>weeks.</a:t>
            </a:r>
          </a:p>
        </p:txBody>
      </p:sp>
      <p:grpSp>
        <p:nvGrpSpPr>
          <p:cNvPr id="11" name="Gruppo 10"/>
          <p:cNvGrpSpPr/>
          <p:nvPr/>
        </p:nvGrpSpPr>
        <p:grpSpPr>
          <a:xfrm>
            <a:off x="4067944" y="1599184"/>
            <a:ext cx="4932042" cy="5258818"/>
            <a:chOff x="4578176" y="2128401"/>
            <a:chExt cx="3587374" cy="4540961"/>
          </a:xfrm>
        </p:grpSpPr>
        <p:pic>
          <p:nvPicPr>
            <p:cNvPr id="9" name="Immagine 8"/>
            <p:cNvPicPr>
              <a:picLocks noChangeAspect="1"/>
            </p:cNvPicPr>
            <p:nvPr/>
          </p:nvPicPr>
          <p:blipFill rotWithShape="1">
            <a:blip r:embed="rId5">
              <a:extLst>
                <a:ext uri="{28A0092B-C50C-407E-A947-70E740481C1C}">
                  <a14:useLocalDpi xmlns:a14="http://schemas.microsoft.com/office/drawing/2010/main" val="0"/>
                </a:ext>
              </a:extLst>
            </a:blip>
            <a:srcRect l="2445" r="4456" b="5779"/>
            <a:stretch/>
          </p:blipFill>
          <p:spPr>
            <a:xfrm rot="5400000">
              <a:off x="4101382" y="2605195"/>
              <a:ext cx="4540961" cy="3587374"/>
            </a:xfrm>
            <a:prstGeom prst="rect">
              <a:avLst/>
            </a:prstGeom>
          </p:spPr>
        </p:pic>
        <p:pic>
          <p:nvPicPr>
            <p:cNvPr id="14" name="Immagine 13"/>
            <p:cNvPicPr>
              <a:picLocks noChangeAspect="1"/>
            </p:cNvPicPr>
            <p:nvPr/>
          </p:nvPicPr>
          <p:blipFill rotWithShape="1">
            <a:blip r:embed="rId5">
              <a:extLst>
                <a:ext uri="{28A0092B-C50C-407E-A947-70E740481C1C}">
                  <a14:useLocalDpi xmlns:a14="http://schemas.microsoft.com/office/drawing/2010/main" val="0"/>
                </a:ext>
              </a:extLst>
            </a:blip>
            <a:srcRect l="95927" t="23119" r="298" b="36422"/>
            <a:stretch/>
          </p:blipFill>
          <p:spPr>
            <a:xfrm rot="5400000">
              <a:off x="6601916" y="5480305"/>
              <a:ext cx="188642" cy="1512169"/>
            </a:xfrm>
            <a:prstGeom prst="rect">
              <a:avLst/>
            </a:prstGeom>
          </p:spPr>
        </p:pic>
        <p:pic>
          <p:nvPicPr>
            <p:cNvPr id="16" name="Immagine 15"/>
            <p:cNvPicPr>
              <a:picLocks noChangeAspect="1"/>
            </p:cNvPicPr>
            <p:nvPr/>
          </p:nvPicPr>
          <p:blipFill rotWithShape="1">
            <a:blip r:embed="rId5">
              <a:extLst>
                <a:ext uri="{28A0092B-C50C-407E-A947-70E740481C1C}">
                  <a14:useLocalDpi xmlns:a14="http://schemas.microsoft.com/office/drawing/2010/main" val="0"/>
                </a:ext>
              </a:extLst>
            </a:blip>
            <a:srcRect l="35005" t="94404" r="43374" b="-183"/>
            <a:stretch/>
          </p:blipFill>
          <p:spPr>
            <a:xfrm rot="5400000">
              <a:off x="4788024" y="4077072"/>
              <a:ext cx="1080119" cy="216024"/>
            </a:xfrm>
            <a:prstGeom prst="rect">
              <a:avLst/>
            </a:prstGeom>
          </p:spPr>
        </p:pic>
      </p:grpSp>
    </p:spTree>
    <p:extLst>
      <p:ext uri="{BB962C8B-B14F-4D97-AF65-F5344CB8AC3E}">
        <p14:creationId xmlns:p14="http://schemas.microsoft.com/office/powerpoint/2010/main" val="13362997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5875"/>
            <a:ext cx="9144000" cy="923925"/>
            <a:chOff x="0" y="3755"/>
            <a:chExt cx="5760" cy="582"/>
          </a:xfrm>
        </p:grpSpPr>
        <p:pic>
          <p:nvPicPr>
            <p:cNvPr id="6151"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Text Box 5"/>
          <p:cNvSpPr txBox="1">
            <a:spLocks noChangeArrowheads="1"/>
          </p:cNvSpPr>
          <p:nvPr/>
        </p:nvSpPr>
        <p:spPr bwMode="auto">
          <a:xfrm>
            <a:off x="-1" y="941819"/>
            <a:ext cx="9144001" cy="569387"/>
          </a:xfrm>
          <a:prstGeom prst="rect">
            <a:avLst/>
          </a:prstGeom>
          <a:solidFill>
            <a:srgbClr val="ED1B20"/>
          </a:solidFill>
          <a:ln>
            <a:noFill/>
          </a:ln>
          <a:extLst/>
        </p:spPr>
        <p:txBody>
          <a:bodyPr wrap="square">
            <a:spAutoFit/>
          </a:bodyPr>
          <a:lstStyle/>
          <a:p>
            <a:pPr algn="ctr" eaLnBrk="1" fontAlgn="auto" hangingPunct="1">
              <a:spcBef>
                <a:spcPts val="0"/>
              </a:spcBef>
              <a:spcAft>
                <a:spcPts val="0"/>
              </a:spcAft>
              <a:defRPr/>
            </a:pPr>
            <a:r>
              <a:rPr lang="en-US" sz="1700" b="1" kern="0" dirty="0">
                <a:solidFill>
                  <a:srgbClr val="FFFFFF"/>
                </a:solidFill>
                <a:latin typeface="Arial"/>
              </a:rPr>
              <a:t>Fetal Medicine Foundation fetal and neonatal population weight charts</a:t>
            </a:r>
          </a:p>
          <a:p>
            <a:pPr algn="ctr" eaLnBrk="1" fontAlgn="auto" hangingPunct="1">
              <a:spcBef>
                <a:spcPts val="0"/>
              </a:spcBef>
              <a:spcAft>
                <a:spcPts val="0"/>
              </a:spcAft>
              <a:defRPr/>
            </a:pPr>
            <a:r>
              <a:rPr lang="en-US" sz="1400" i="1" kern="0" dirty="0" err="1" smtClean="0">
                <a:solidFill>
                  <a:srgbClr val="FFFFFF"/>
                </a:solidFill>
                <a:latin typeface="Arial"/>
              </a:rPr>
              <a:t>Nicolaides</a:t>
            </a:r>
            <a:r>
              <a:rPr lang="en-US" sz="1400" i="1" kern="0" dirty="0" smtClean="0">
                <a:solidFill>
                  <a:srgbClr val="FFFFFF"/>
                </a:solidFill>
                <a:latin typeface="Arial"/>
              </a:rPr>
              <a:t> et al.</a:t>
            </a:r>
            <a:r>
              <a:rPr lang="en-GB" sz="1400" i="1" kern="0" dirty="0" smtClean="0">
                <a:solidFill>
                  <a:srgbClr val="FFFFFF"/>
                </a:solidFill>
                <a:latin typeface="Arial"/>
              </a:rPr>
              <a:t>, </a:t>
            </a:r>
            <a:r>
              <a:rPr lang="en-GB" sz="1400" i="1" kern="0" dirty="0">
                <a:solidFill>
                  <a:srgbClr val="FFFFFF"/>
                </a:solidFill>
                <a:latin typeface="Arial"/>
              </a:rPr>
              <a:t>UOG </a:t>
            </a:r>
            <a:r>
              <a:rPr lang="en-GB" sz="1400" i="1" kern="0" dirty="0" smtClean="0">
                <a:solidFill>
                  <a:srgbClr val="FFFFFF"/>
                </a:solidFill>
                <a:latin typeface="Arial"/>
              </a:rPr>
              <a:t>2018</a:t>
            </a:r>
            <a:endParaRPr lang="en-GB" sz="1400" i="1" kern="0" dirty="0">
              <a:solidFill>
                <a:srgbClr val="FFFFFF"/>
              </a:solidFill>
              <a:latin typeface="Arial"/>
            </a:endParaRPr>
          </a:p>
        </p:txBody>
      </p:sp>
      <p:sp>
        <p:nvSpPr>
          <p:cNvPr id="13" name="Text Box 27"/>
          <p:cNvSpPr txBox="1">
            <a:spLocks noChangeArrowheads="1"/>
          </p:cNvSpPr>
          <p:nvPr/>
        </p:nvSpPr>
        <p:spPr bwMode="auto">
          <a:xfrm>
            <a:off x="179512" y="1599183"/>
            <a:ext cx="3816424"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en-GB" altLang="en-US" sz="2400" b="1" dirty="0" smtClean="0"/>
              <a:t>Results</a:t>
            </a:r>
            <a:endParaRPr lang="en-GB" altLang="en-US" sz="2400" b="1" dirty="0"/>
          </a:p>
        </p:txBody>
      </p:sp>
      <p:sp>
        <p:nvSpPr>
          <p:cNvPr id="4" name="Rettangolo 3"/>
          <p:cNvSpPr/>
          <p:nvPr/>
        </p:nvSpPr>
        <p:spPr>
          <a:xfrm>
            <a:off x="32697" y="2279835"/>
            <a:ext cx="3963239" cy="4524315"/>
          </a:xfrm>
          <a:prstGeom prst="rect">
            <a:avLst/>
          </a:prstGeom>
        </p:spPr>
        <p:txBody>
          <a:bodyPr wrap="square">
            <a:spAutoFit/>
          </a:bodyPr>
          <a:lstStyle/>
          <a:p>
            <a:pPr marL="342900" indent="-342900" algn="just">
              <a:buFont typeface="Arial" charset="0"/>
              <a:buChar char="•"/>
            </a:pPr>
            <a:r>
              <a:rPr lang="it-IT" dirty="0" smtClean="0"/>
              <a:t>Figure shows comparision of </a:t>
            </a:r>
            <a:r>
              <a:rPr lang="it-IT" dirty="0"/>
              <a:t>50th (solid lines) and 10th (dashed lines) percentiles of </a:t>
            </a:r>
            <a:r>
              <a:rPr lang="it-IT" dirty="0" smtClean="0"/>
              <a:t>EFW </a:t>
            </a:r>
            <a:r>
              <a:rPr lang="it-IT" dirty="0"/>
              <a:t>according to gestational age, between </a:t>
            </a:r>
            <a:r>
              <a:rPr lang="it-IT" dirty="0" smtClean="0"/>
              <a:t>charts of World </a:t>
            </a:r>
            <a:r>
              <a:rPr lang="it-IT" dirty="0"/>
              <a:t>Health Organization (green</a:t>
            </a:r>
            <a:r>
              <a:rPr lang="it-IT" dirty="0" smtClean="0"/>
              <a:t>), </a:t>
            </a:r>
            <a:r>
              <a:rPr lang="it-IT" dirty="0"/>
              <a:t>INTERGROWTH-21st (</a:t>
            </a:r>
            <a:r>
              <a:rPr lang="it-IT" dirty="0" smtClean="0"/>
              <a:t>red) and this study (blue). </a:t>
            </a:r>
          </a:p>
          <a:p>
            <a:pPr marL="342900" indent="-342900" algn="just">
              <a:buFont typeface="Arial" charset="0"/>
              <a:buChar char="•"/>
            </a:pPr>
            <a:endParaRPr lang="it-IT" dirty="0"/>
          </a:p>
          <a:p>
            <a:pPr marL="342900" indent="-342900" algn="just">
              <a:buFont typeface="Arial" charset="0"/>
              <a:buChar char="•"/>
            </a:pPr>
            <a:r>
              <a:rPr lang="it-IT" dirty="0" smtClean="0"/>
              <a:t>Median </a:t>
            </a:r>
            <a:r>
              <a:rPr lang="it-IT" dirty="0"/>
              <a:t>and 10th percentiles of the WHO </a:t>
            </a:r>
            <a:r>
              <a:rPr lang="it-IT" dirty="0" smtClean="0"/>
              <a:t>chart, </a:t>
            </a:r>
            <a:r>
              <a:rPr lang="it-IT" dirty="0"/>
              <a:t>and more so those of the </a:t>
            </a:r>
            <a:r>
              <a:rPr lang="it-IT" dirty="0" smtClean="0"/>
              <a:t>INTERGROWTH-21st chart, are </a:t>
            </a:r>
            <a:r>
              <a:rPr lang="it-IT" dirty="0"/>
              <a:t>substantially lower than the respective ones in </a:t>
            </a:r>
            <a:r>
              <a:rPr lang="it-IT" dirty="0" smtClean="0"/>
              <a:t>the chart from this study between </a:t>
            </a:r>
            <a:r>
              <a:rPr lang="it-IT" dirty="0"/>
              <a:t>24 and 38 weeks of gestation</a:t>
            </a:r>
            <a:r>
              <a:rPr lang="it-IT" dirty="0" smtClean="0"/>
              <a:t>.</a:t>
            </a:r>
            <a:endParaRPr lang="it-IT" dirty="0"/>
          </a:p>
        </p:txBody>
      </p:sp>
      <p:grpSp>
        <p:nvGrpSpPr>
          <p:cNvPr id="3" name="Gruppo 2"/>
          <p:cNvGrpSpPr/>
          <p:nvPr/>
        </p:nvGrpSpPr>
        <p:grpSpPr>
          <a:xfrm>
            <a:off x="4139952" y="1599183"/>
            <a:ext cx="4896544" cy="5196831"/>
            <a:chOff x="5005756" y="2064044"/>
            <a:chExt cx="3866432" cy="4731970"/>
          </a:xfrm>
        </p:grpSpPr>
        <p:pic>
          <p:nvPicPr>
            <p:cNvPr id="2" name="Immagine 1"/>
            <p:cNvPicPr>
              <a:picLocks noChangeAspect="1"/>
            </p:cNvPicPr>
            <p:nvPr/>
          </p:nvPicPr>
          <p:blipFill rotWithShape="1">
            <a:blip r:embed="rId5">
              <a:extLst>
                <a:ext uri="{28A0092B-C50C-407E-A947-70E740481C1C}">
                  <a14:useLocalDpi xmlns:a14="http://schemas.microsoft.com/office/drawing/2010/main" val="0"/>
                </a:ext>
              </a:extLst>
            </a:blip>
            <a:srcRect r="4886" b="5944"/>
            <a:stretch/>
          </p:blipFill>
          <p:spPr>
            <a:xfrm rot="5400000">
              <a:off x="4572987" y="2496813"/>
              <a:ext cx="4731970" cy="3866432"/>
            </a:xfrm>
            <a:prstGeom prst="rect">
              <a:avLst/>
            </a:prstGeom>
          </p:spPr>
        </p:pic>
        <p:pic>
          <p:nvPicPr>
            <p:cNvPr id="15" name="Immagine 14"/>
            <p:cNvPicPr>
              <a:picLocks noChangeAspect="1"/>
            </p:cNvPicPr>
            <p:nvPr/>
          </p:nvPicPr>
          <p:blipFill rotWithShape="1">
            <a:blip r:embed="rId5">
              <a:extLst>
                <a:ext uri="{28A0092B-C50C-407E-A947-70E740481C1C}">
                  <a14:useLocalDpi xmlns:a14="http://schemas.microsoft.com/office/drawing/2010/main" val="0"/>
                </a:ext>
              </a:extLst>
            </a:blip>
            <a:srcRect l="39944" t="94859" r="47945" b="-109"/>
            <a:stretch/>
          </p:blipFill>
          <p:spPr>
            <a:xfrm rot="5400000">
              <a:off x="5349037" y="4236139"/>
              <a:ext cx="720080" cy="257929"/>
            </a:xfrm>
            <a:prstGeom prst="rect">
              <a:avLst/>
            </a:prstGeom>
          </p:spPr>
        </p:pic>
        <p:pic>
          <p:nvPicPr>
            <p:cNvPr id="17" name="Immagine 16"/>
            <p:cNvPicPr>
              <a:picLocks noChangeAspect="1"/>
            </p:cNvPicPr>
            <p:nvPr/>
          </p:nvPicPr>
          <p:blipFill rotWithShape="1">
            <a:blip r:embed="rId6">
              <a:extLst>
                <a:ext uri="{28A0092B-C50C-407E-A947-70E740481C1C}">
                  <a14:useLocalDpi xmlns:a14="http://schemas.microsoft.com/office/drawing/2010/main" val="0"/>
                </a:ext>
              </a:extLst>
            </a:blip>
            <a:srcRect l="95927" t="23119" r="298" b="36422"/>
            <a:stretch/>
          </p:blipFill>
          <p:spPr>
            <a:xfrm rot="5400000">
              <a:off x="6911124" y="5508441"/>
              <a:ext cx="196293" cy="1654035"/>
            </a:xfrm>
            <a:prstGeom prst="rect">
              <a:avLst/>
            </a:prstGeom>
          </p:spPr>
        </p:pic>
      </p:grpSp>
    </p:spTree>
    <p:extLst>
      <p:ext uri="{BB962C8B-B14F-4D97-AF65-F5344CB8AC3E}">
        <p14:creationId xmlns:p14="http://schemas.microsoft.com/office/powerpoint/2010/main" val="2086744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16178</TotalTime>
  <Words>1048</Words>
  <Application>Microsoft Office PowerPoint</Application>
  <PresentationFormat>On-screen Show (4:3)</PresentationFormat>
  <Paragraphs>126</Paragraphs>
  <Slides>13</Slides>
  <Notes>13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1_Default Design</vt:lpstr>
      <vt:lpstr>2_Default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Asma Khalil</dc:creator>
  <cp:lastModifiedBy>Renata Kotsia</cp:lastModifiedBy>
  <cp:revision>922</cp:revision>
  <dcterms:created xsi:type="dcterms:W3CDTF">2011-05-07T13:59:23Z</dcterms:created>
  <dcterms:modified xsi:type="dcterms:W3CDTF">2018-06-20T14:15:28Z</dcterms:modified>
</cp:coreProperties>
</file>