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18"/>
  </p:notesMasterIdLst>
  <p:sldIdLst>
    <p:sldId id="329" r:id="rId3"/>
    <p:sldId id="350" r:id="rId4"/>
    <p:sldId id="349" r:id="rId5"/>
    <p:sldId id="384" r:id="rId6"/>
    <p:sldId id="396" r:id="rId7"/>
    <p:sldId id="432" r:id="rId8"/>
    <p:sldId id="379" r:id="rId9"/>
    <p:sldId id="433" r:id="rId10"/>
    <p:sldId id="429" r:id="rId11"/>
    <p:sldId id="428" r:id="rId12"/>
    <p:sldId id="431" r:id="rId13"/>
    <p:sldId id="353" r:id="rId14"/>
    <p:sldId id="422" r:id="rId15"/>
    <p:sldId id="423" r:id="rId16"/>
    <p:sldId id="424" r:id="rId17"/>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3" orient="horz" pos="4319">
          <p15:clr>
            <a:srgbClr val="A4A3A4"/>
          </p15:clr>
        </p15:guide>
        <p15:guide id="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EF4C02-8669-4CBE-B0A6-F58982A34F95}" v="4325" dt="2020-03-26T22:37:00.60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9" autoAdjust="0"/>
    <p:restoredTop sz="95988" autoAdjust="0"/>
  </p:normalViewPr>
  <p:slideViewPr>
    <p:cSldViewPr>
      <p:cViewPr varScale="1">
        <p:scale>
          <a:sx n="111" d="100"/>
          <a:sy n="111" d="100"/>
        </p:scale>
        <p:origin x="906" y="108"/>
      </p:cViewPr>
      <p:guideLst>
        <p:guide orient="horz" pos="4319"/>
        <p:guide/>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Fernandez" userId="b2ddae9f6de01a07" providerId="LiveId" clId="{9FEF4C02-8669-4CBE-B0A6-F58982A34F95}"/>
    <pc:docChg chg="undo custSel modSld">
      <pc:chgData name="Ruben Fernandez" userId="b2ddae9f6de01a07" providerId="LiveId" clId="{9FEF4C02-8669-4CBE-B0A6-F58982A34F95}" dt="2020-03-26T22:37:00.605" v="20317" actId="313"/>
      <pc:docMkLst>
        <pc:docMk/>
      </pc:docMkLst>
      <pc:sldChg chg="modSp mod">
        <pc:chgData name="Ruben Fernandez" userId="b2ddae9f6de01a07" providerId="LiveId" clId="{9FEF4C02-8669-4CBE-B0A6-F58982A34F95}" dt="2020-03-24T17:50:50.284" v="135" actId="20577"/>
        <pc:sldMkLst>
          <pc:docMk/>
          <pc:sldMk cId="0" sldId="329"/>
        </pc:sldMkLst>
        <pc:spChg chg="mod">
          <ac:chgData name="Ruben Fernandez" userId="b2ddae9f6de01a07" providerId="LiveId" clId="{9FEF4C02-8669-4CBE-B0A6-F58982A34F95}" dt="2020-03-24T17:49:28.453" v="24" actId="20577"/>
          <ac:spMkLst>
            <pc:docMk/>
            <pc:sldMk cId="0" sldId="329"/>
            <ac:spMk id="17412" creationId="{00000000-0000-0000-0000-000000000000}"/>
          </ac:spMkLst>
        </pc:spChg>
        <pc:spChg chg="mod">
          <ac:chgData name="Ruben Fernandez" userId="b2ddae9f6de01a07" providerId="LiveId" clId="{9FEF4C02-8669-4CBE-B0A6-F58982A34F95}" dt="2020-03-24T17:50:50.284" v="135" actId="20577"/>
          <ac:spMkLst>
            <pc:docMk/>
            <pc:sldMk cId="0" sldId="329"/>
            <ac:spMk id="17413" creationId="{00000000-0000-0000-0000-000000000000}"/>
          </ac:spMkLst>
        </pc:spChg>
      </pc:sldChg>
      <pc:sldChg chg="modSp mod">
        <pc:chgData name="Ruben Fernandez" userId="b2ddae9f6de01a07" providerId="LiveId" clId="{9FEF4C02-8669-4CBE-B0A6-F58982A34F95}" dt="2020-03-24T20:26:47.214" v="2376" actId="6549"/>
        <pc:sldMkLst>
          <pc:docMk/>
          <pc:sldMk cId="0" sldId="349"/>
        </pc:sldMkLst>
        <pc:spChg chg="mod">
          <ac:chgData name="Ruben Fernandez" userId="b2ddae9f6de01a07" providerId="LiveId" clId="{9FEF4C02-8669-4CBE-B0A6-F58982A34F95}" dt="2020-03-24T20:02:27.489" v="1856" actId="6549"/>
          <ac:spMkLst>
            <pc:docMk/>
            <pc:sldMk cId="0" sldId="349"/>
            <ac:spMk id="8" creationId="{00000000-0000-0000-0000-000000000000}"/>
          </ac:spMkLst>
        </pc:spChg>
        <pc:spChg chg="mod">
          <ac:chgData name="Ruben Fernandez" userId="b2ddae9f6de01a07" providerId="LiveId" clId="{9FEF4C02-8669-4CBE-B0A6-F58982A34F95}" dt="2020-03-24T20:26:47.214" v="2376" actId="6549"/>
          <ac:spMkLst>
            <pc:docMk/>
            <pc:sldMk cId="0" sldId="349"/>
            <ac:spMk id="9" creationId="{00000000-0000-0000-0000-000000000000}"/>
          </ac:spMkLst>
        </pc:spChg>
        <pc:spChg chg="mod">
          <ac:chgData name="Ruben Fernandez" userId="b2ddae9f6de01a07" providerId="LiveId" clId="{9FEF4C02-8669-4CBE-B0A6-F58982A34F95}" dt="2020-03-24T20:03:44.920" v="1893" actId="790"/>
          <ac:spMkLst>
            <pc:docMk/>
            <pc:sldMk cId="0" sldId="349"/>
            <ac:spMk id="23557" creationId="{00000000-0000-0000-0000-000000000000}"/>
          </ac:spMkLst>
        </pc:spChg>
      </pc:sldChg>
      <pc:sldChg chg="modSp mod">
        <pc:chgData name="Ruben Fernandez" userId="b2ddae9f6de01a07" providerId="LiveId" clId="{9FEF4C02-8669-4CBE-B0A6-F58982A34F95}" dt="2020-03-24T19:58:49.649" v="1763" actId="313"/>
        <pc:sldMkLst>
          <pc:docMk/>
          <pc:sldMk cId="0" sldId="350"/>
        </pc:sldMkLst>
        <pc:spChg chg="mod">
          <ac:chgData name="Ruben Fernandez" userId="b2ddae9f6de01a07" providerId="LiveId" clId="{9FEF4C02-8669-4CBE-B0A6-F58982A34F95}" dt="2020-03-24T19:58:49.649" v="1763" actId="313"/>
          <ac:spMkLst>
            <pc:docMk/>
            <pc:sldMk cId="0" sldId="350"/>
            <ac:spMk id="12" creationId="{00000000-0000-0000-0000-000000000000}"/>
          </ac:spMkLst>
        </pc:spChg>
        <pc:spChg chg="mod">
          <ac:chgData name="Ruben Fernandez" userId="b2ddae9f6de01a07" providerId="LiveId" clId="{9FEF4C02-8669-4CBE-B0A6-F58982A34F95}" dt="2020-03-24T17:57:27.578" v="266" actId="20577"/>
          <ac:spMkLst>
            <pc:docMk/>
            <pc:sldMk cId="0" sldId="350"/>
            <ac:spMk id="21509" creationId="{00000000-0000-0000-0000-000000000000}"/>
          </ac:spMkLst>
        </pc:spChg>
        <pc:spChg chg="mod">
          <ac:chgData name="Ruben Fernandez" userId="b2ddae9f6de01a07" providerId="LiveId" clId="{9FEF4C02-8669-4CBE-B0A6-F58982A34F95}" dt="2020-03-24T17:56:41.553" v="259" actId="20577"/>
          <ac:spMkLst>
            <pc:docMk/>
            <pc:sldMk cId="0" sldId="350"/>
            <ac:spMk id="21511" creationId="{00000000-0000-0000-0000-000000000000}"/>
          </ac:spMkLst>
        </pc:spChg>
      </pc:sldChg>
      <pc:sldChg chg="modSp mod">
        <pc:chgData name="Ruben Fernandez" userId="b2ddae9f6de01a07" providerId="LiveId" clId="{9FEF4C02-8669-4CBE-B0A6-F58982A34F95}" dt="2020-03-26T21:24:16.606" v="17778" actId="313"/>
        <pc:sldMkLst>
          <pc:docMk/>
          <pc:sldMk cId="0" sldId="353"/>
        </pc:sldMkLst>
        <pc:spChg chg="mod">
          <ac:chgData name="Ruben Fernandez" userId="b2ddae9f6de01a07" providerId="LiveId" clId="{9FEF4C02-8669-4CBE-B0A6-F58982A34F95}" dt="2020-03-26T20:19:43.937" v="15809" actId="6549"/>
          <ac:spMkLst>
            <pc:docMk/>
            <pc:sldMk cId="0" sldId="353"/>
            <ac:spMk id="8" creationId="{00000000-0000-0000-0000-000000000000}"/>
          </ac:spMkLst>
        </pc:spChg>
        <pc:spChg chg="mod">
          <ac:chgData name="Ruben Fernandez" userId="b2ddae9f6de01a07" providerId="LiveId" clId="{9FEF4C02-8669-4CBE-B0A6-F58982A34F95}" dt="2020-03-26T21:24:16.606" v="17778" actId="313"/>
          <ac:spMkLst>
            <pc:docMk/>
            <pc:sldMk cId="0" sldId="353"/>
            <ac:spMk id="31747" creationId="{00000000-0000-0000-0000-000000000000}"/>
          </ac:spMkLst>
        </pc:spChg>
        <pc:spChg chg="mod">
          <ac:chgData name="Ruben Fernandez" userId="b2ddae9f6de01a07" providerId="LiveId" clId="{9FEF4C02-8669-4CBE-B0A6-F58982A34F95}" dt="2020-03-26T20:20:06.825" v="15812" actId="313"/>
          <ac:spMkLst>
            <pc:docMk/>
            <pc:sldMk cId="0" sldId="353"/>
            <ac:spMk id="33796" creationId="{00000000-0000-0000-0000-000000000000}"/>
          </ac:spMkLst>
        </pc:spChg>
      </pc:sldChg>
      <pc:sldChg chg="modSp mod">
        <pc:chgData name="Ruben Fernandez" userId="b2ddae9f6de01a07" providerId="LiveId" clId="{9FEF4C02-8669-4CBE-B0A6-F58982A34F95}" dt="2020-03-25T22:59:17.842" v="10695" actId="313"/>
        <pc:sldMkLst>
          <pc:docMk/>
          <pc:sldMk cId="0" sldId="379"/>
        </pc:sldMkLst>
        <pc:spChg chg="mod">
          <ac:chgData name="Ruben Fernandez" userId="b2ddae9f6de01a07" providerId="LiveId" clId="{9FEF4C02-8669-4CBE-B0A6-F58982A34F95}" dt="2020-03-25T22:26:25.595" v="9324" actId="790"/>
          <ac:spMkLst>
            <pc:docMk/>
            <pc:sldMk cId="0" sldId="379"/>
            <ac:spMk id="5" creationId="{00000000-0000-0000-0000-000000000000}"/>
          </ac:spMkLst>
        </pc:spChg>
        <pc:spChg chg="mod">
          <ac:chgData name="Ruben Fernandez" userId="b2ddae9f6de01a07" providerId="LiveId" clId="{9FEF4C02-8669-4CBE-B0A6-F58982A34F95}" dt="2020-03-25T22:26:10.129" v="9318" actId="6549"/>
          <ac:spMkLst>
            <pc:docMk/>
            <pc:sldMk cId="0" sldId="379"/>
            <ac:spMk id="9" creationId="{00000000-0000-0000-0000-000000000000}"/>
          </ac:spMkLst>
        </pc:spChg>
        <pc:spChg chg="mod">
          <ac:chgData name="Ruben Fernandez" userId="b2ddae9f6de01a07" providerId="LiveId" clId="{9FEF4C02-8669-4CBE-B0A6-F58982A34F95}" dt="2020-03-25T22:59:17.842" v="10695" actId="313"/>
          <ac:spMkLst>
            <pc:docMk/>
            <pc:sldMk cId="0" sldId="379"/>
            <ac:spMk id="10" creationId="{00000000-0000-0000-0000-000000000000}"/>
          </ac:spMkLst>
        </pc:spChg>
      </pc:sldChg>
      <pc:sldChg chg="modSp mod">
        <pc:chgData name="Ruben Fernandez" userId="b2ddae9f6de01a07" providerId="LiveId" clId="{9FEF4C02-8669-4CBE-B0A6-F58982A34F95}" dt="2020-03-24T21:16:56.164" v="4548" actId="313"/>
        <pc:sldMkLst>
          <pc:docMk/>
          <pc:sldMk cId="0" sldId="384"/>
        </pc:sldMkLst>
        <pc:spChg chg="mod">
          <ac:chgData name="Ruben Fernandez" userId="b2ddae9f6de01a07" providerId="LiveId" clId="{9FEF4C02-8669-4CBE-B0A6-F58982A34F95}" dt="2020-03-24T21:07:58.109" v="4286" actId="1076"/>
          <ac:spMkLst>
            <pc:docMk/>
            <pc:sldMk cId="0" sldId="384"/>
            <ac:spMk id="7" creationId="{00000000-0000-0000-0000-000000000000}"/>
          </ac:spMkLst>
        </pc:spChg>
        <pc:spChg chg="mod">
          <ac:chgData name="Ruben Fernandez" userId="b2ddae9f6de01a07" providerId="LiveId" clId="{9FEF4C02-8669-4CBE-B0A6-F58982A34F95}" dt="2020-03-24T21:08:05.950" v="4287" actId="1076"/>
          <ac:spMkLst>
            <pc:docMk/>
            <pc:sldMk cId="0" sldId="384"/>
            <ac:spMk id="9" creationId="{00000000-0000-0000-0000-000000000000}"/>
          </ac:spMkLst>
        </pc:spChg>
        <pc:spChg chg="mod">
          <ac:chgData name="Ruben Fernandez" userId="b2ddae9f6de01a07" providerId="LiveId" clId="{9FEF4C02-8669-4CBE-B0A6-F58982A34F95}" dt="2020-03-24T20:27:23.302" v="2469" actId="6549"/>
          <ac:spMkLst>
            <pc:docMk/>
            <pc:sldMk cId="0" sldId="384"/>
            <ac:spMk id="10" creationId="{00000000-0000-0000-0000-000000000000}"/>
          </ac:spMkLst>
        </pc:spChg>
        <pc:spChg chg="mod">
          <ac:chgData name="Ruben Fernandez" userId="b2ddae9f6de01a07" providerId="LiveId" clId="{9FEF4C02-8669-4CBE-B0A6-F58982A34F95}" dt="2020-03-24T21:16:56.164" v="4548" actId="313"/>
          <ac:spMkLst>
            <pc:docMk/>
            <pc:sldMk cId="0" sldId="384"/>
            <ac:spMk id="11" creationId="{00000000-0000-0000-0000-000000000000}"/>
          </ac:spMkLst>
        </pc:spChg>
      </pc:sldChg>
      <pc:sldChg chg="modSp mod">
        <pc:chgData name="Ruben Fernandez" userId="b2ddae9f6de01a07" providerId="LiveId" clId="{9FEF4C02-8669-4CBE-B0A6-F58982A34F95}" dt="2020-03-25T22:09:40.358" v="7815" actId="20577"/>
        <pc:sldMkLst>
          <pc:docMk/>
          <pc:sldMk cId="720589061" sldId="396"/>
        </pc:sldMkLst>
        <pc:spChg chg="mod">
          <ac:chgData name="Ruben Fernandez" userId="b2ddae9f6de01a07" providerId="LiveId" clId="{9FEF4C02-8669-4CBE-B0A6-F58982A34F95}" dt="2020-03-24T21:22:14.047" v="4641" actId="6549"/>
          <ac:spMkLst>
            <pc:docMk/>
            <pc:sldMk cId="720589061" sldId="396"/>
            <ac:spMk id="7" creationId="{00000000-0000-0000-0000-000000000000}"/>
          </ac:spMkLst>
        </pc:spChg>
        <pc:spChg chg="mod">
          <ac:chgData name="Ruben Fernandez" userId="b2ddae9f6de01a07" providerId="LiveId" clId="{9FEF4C02-8669-4CBE-B0A6-F58982A34F95}" dt="2020-03-24T21:22:34.300" v="4646" actId="313"/>
          <ac:spMkLst>
            <pc:docMk/>
            <pc:sldMk cId="720589061" sldId="396"/>
            <ac:spMk id="8" creationId="{00000000-0000-0000-0000-000000000000}"/>
          </ac:spMkLst>
        </pc:spChg>
        <pc:spChg chg="mod">
          <ac:chgData name="Ruben Fernandez" userId="b2ddae9f6de01a07" providerId="LiveId" clId="{9FEF4C02-8669-4CBE-B0A6-F58982A34F95}" dt="2020-03-25T22:09:40.358" v="7815" actId="20577"/>
          <ac:spMkLst>
            <pc:docMk/>
            <pc:sldMk cId="720589061" sldId="396"/>
            <ac:spMk id="12" creationId="{00000000-0000-0000-0000-000000000000}"/>
          </ac:spMkLst>
        </pc:spChg>
      </pc:sldChg>
      <pc:sldChg chg="modSp mod">
        <pc:chgData name="Ruben Fernandez" userId="b2ddae9f6de01a07" providerId="LiveId" clId="{9FEF4C02-8669-4CBE-B0A6-F58982A34F95}" dt="2020-03-26T22:16:42.367" v="19090" actId="313"/>
        <pc:sldMkLst>
          <pc:docMk/>
          <pc:sldMk cId="401637928" sldId="422"/>
        </pc:sldMkLst>
        <pc:spChg chg="mod">
          <ac:chgData name="Ruben Fernandez" userId="b2ddae9f6de01a07" providerId="LiveId" clId="{9FEF4C02-8669-4CBE-B0A6-F58982A34F95}" dt="2020-03-26T22:16:42.367" v="19090" actId="313"/>
          <ac:spMkLst>
            <pc:docMk/>
            <pc:sldMk cId="401637928" sldId="422"/>
            <ac:spMk id="5" creationId="{00000000-0000-0000-0000-000000000000}"/>
          </ac:spMkLst>
        </pc:spChg>
        <pc:spChg chg="mod">
          <ac:chgData name="Ruben Fernandez" userId="b2ddae9f6de01a07" providerId="LiveId" clId="{9FEF4C02-8669-4CBE-B0A6-F58982A34F95}" dt="2020-03-26T21:42:39.647" v="17874" actId="313"/>
          <ac:spMkLst>
            <pc:docMk/>
            <pc:sldMk cId="401637928" sldId="422"/>
            <ac:spMk id="8" creationId="{00000000-0000-0000-0000-000000000000}"/>
          </ac:spMkLst>
        </pc:spChg>
        <pc:spChg chg="mod">
          <ac:chgData name="Ruben Fernandez" userId="b2ddae9f6de01a07" providerId="LiveId" clId="{9FEF4C02-8669-4CBE-B0A6-F58982A34F95}" dt="2020-03-26T21:41:56.559" v="17871" actId="6549"/>
          <ac:spMkLst>
            <pc:docMk/>
            <pc:sldMk cId="401637928" sldId="422"/>
            <ac:spMk id="9" creationId="{00000000-0000-0000-0000-000000000000}"/>
          </ac:spMkLst>
        </pc:spChg>
      </pc:sldChg>
      <pc:sldChg chg="modSp mod">
        <pc:chgData name="Ruben Fernandez" userId="b2ddae9f6de01a07" providerId="LiveId" clId="{9FEF4C02-8669-4CBE-B0A6-F58982A34F95}" dt="2020-03-26T22:27:55.145" v="19761" actId="20577"/>
        <pc:sldMkLst>
          <pc:docMk/>
          <pc:sldMk cId="2036182254" sldId="423"/>
        </pc:sldMkLst>
        <pc:spChg chg="mod">
          <ac:chgData name="Ruben Fernandez" userId="b2ddae9f6de01a07" providerId="LiveId" clId="{9FEF4C02-8669-4CBE-B0A6-F58982A34F95}" dt="2020-03-26T22:18:20.436" v="19183" actId="20577"/>
          <ac:spMkLst>
            <pc:docMk/>
            <pc:sldMk cId="2036182254" sldId="423"/>
            <ac:spMk id="8" creationId="{00000000-0000-0000-0000-000000000000}"/>
          </ac:spMkLst>
        </pc:spChg>
        <pc:spChg chg="mod">
          <ac:chgData name="Ruben Fernandez" userId="b2ddae9f6de01a07" providerId="LiveId" clId="{9FEF4C02-8669-4CBE-B0A6-F58982A34F95}" dt="2020-03-26T22:18:35.691" v="19185" actId="313"/>
          <ac:spMkLst>
            <pc:docMk/>
            <pc:sldMk cId="2036182254" sldId="423"/>
            <ac:spMk id="9" creationId="{00000000-0000-0000-0000-000000000000}"/>
          </ac:spMkLst>
        </pc:spChg>
        <pc:spChg chg="mod">
          <ac:chgData name="Ruben Fernandez" userId="b2ddae9f6de01a07" providerId="LiveId" clId="{9FEF4C02-8669-4CBE-B0A6-F58982A34F95}" dt="2020-03-26T22:27:55.145" v="19761" actId="20577"/>
          <ac:spMkLst>
            <pc:docMk/>
            <pc:sldMk cId="2036182254" sldId="423"/>
            <ac:spMk id="10" creationId="{00000000-0000-0000-0000-000000000000}"/>
          </ac:spMkLst>
        </pc:spChg>
      </pc:sldChg>
      <pc:sldChg chg="modSp mod">
        <pc:chgData name="Ruben Fernandez" userId="b2ddae9f6de01a07" providerId="LiveId" clId="{9FEF4C02-8669-4CBE-B0A6-F58982A34F95}" dt="2020-03-26T22:37:00.605" v="20317" actId="313"/>
        <pc:sldMkLst>
          <pc:docMk/>
          <pc:sldMk cId="2702783085" sldId="424"/>
        </pc:sldMkLst>
        <pc:spChg chg="mod">
          <ac:chgData name="Ruben Fernandez" userId="b2ddae9f6de01a07" providerId="LiveId" clId="{9FEF4C02-8669-4CBE-B0A6-F58982A34F95}" dt="2020-03-26T22:28:30.019" v="19854" actId="6549"/>
          <ac:spMkLst>
            <pc:docMk/>
            <pc:sldMk cId="2702783085" sldId="424"/>
            <ac:spMk id="8" creationId="{00000000-0000-0000-0000-000000000000}"/>
          </ac:spMkLst>
        </pc:spChg>
        <pc:spChg chg="mod">
          <ac:chgData name="Ruben Fernandez" userId="b2ddae9f6de01a07" providerId="LiveId" clId="{9FEF4C02-8669-4CBE-B0A6-F58982A34F95}" dt="2020-03-26T22:37:00.605" v="20317" actId="313"/>
          <ac:spMkLst>
            <pc:docMk/>
            <pc:sldMk cId="2702783085" sldId="424"/>
            <ac:spMk id="9" creationId="{00000000-0000-0000-0000-000000000000}"/>
          </ac:spMkLst>
        </pc:spChg>
        <pc:spChg chg="mod">
          <ac:chgData name="Ruben Fernandez" userId="b2ddae9f6de01a07" providerId="LiveId" clId="{9FEF4C02-8669-4CBE-B0A6-F58982A34F95}" dt="2020-03-26T22:29:51.043" v="19891" actId="313"/>
          <ac:spMkLst>
            <pc:docMk/>
            <pc:sldMk cId="2702783085" sldId="424"/>
            <ac:spMk id="27653" creationId="{00000000-0000-0000-0000-000000000000}"/>
          </ac:spMkLst>
        </pc:spChg>
      </pc:sldChg>
      <pc:sldChg chg="modSp mod">
        <pc:chgData name="Ruben Fernandez" userId="b2ddae9f6de01a07" providerId="LiveId" clId="{9FEF4C02-8669-4CBE-B0A6-F58982A34F95}" dt="2020-03-26T20:03:55.363" v="14532" actId="20577"/>
        <pc:sldMkLst>
          <pc:docMk/>
          <pc:sldMk cId="2083441072" sldId="428"/>
        </pc:sldMkLst>
        <pc:spChg chg="mod">
          <ac:chgData name="Ruben Fernandez" userId="b2ddae9f6de01a07" providerId="LiveId" clId="{9FEF4C02-8669-4CBE-B0A6-F58982A34F95}" dt="2020-03-26T18:50:50.212" v="14160" actId="313"/>
          <ac:spMkLst>
            <pc:docMk/>
            <pc:sldMk cId="2083441072" sldId="428"/>
            <ac:spMk id="5" creationId="{00000000-0000-0000-0000-000000000000}"/>
          </ac:spMkLst>
        </pc:spChg>
        <pc:spChg chg="mod">
          <ac:chgData name="Ruben Fernandez" userId="b2ddae9f6de01a07" providerId="LiveId" clId="{9FEF4C02-8669-4CBE-B0A6-F58982A34F95}" dt="2020-03-26T20:03:55.363" v="14532" actId="20577"/>
          <ac:spMkLst>
            <pc:docMk/>
            <pc:sldMk cId="2083441072" sldId="428"/>
            <ac:spMk id="10" creationId="{00000000-0000-0000-0000-000000000000}"/>
          </ac:spMkLst>
        </pc:spChg>
        <pc:spChg chg="mod">
          <ac:chgData name="Ruben Fernandez" userId="b2ddae9f6de01a07" providerId="LiveId" clId="{9FEF4C02-8669-4CBE-B0A6-F58982A34F95}" dt="2020-03-26T17:08:04.332" v="14113"/>
          <ac:spMkLst>
            <pc:docMk/>
            <pc:sldMk cId="2083441072" sldId="428"/>
            <ac:spMk id="12" creationId="{00000000-0000-0000-0000-000000000000}"/>
          </ac:spMkLst>
        </pc:spChg>
      </pc:sldChg>
      <pc:sldChg chg="modSp mod">
        <pc:chgData name="Ruben Fernandez" userId="b2ddae9f6de01a07" providerId="LiveId" clId="{9FEF4C02-8669-4CBE-B0A6-F58982A34F95}" dt="2020-03-26T20:52:21.218" v="16696" actId="1076"/>
        <pc:sldMkLst>
          <pc:docMk/>
          <pc:sldMk cId="1242882338" sldId="429"/>
        </pc:sldMkLst>
        <pc:spChg chg="mod">
          <ac:chgData name="Ruben Fernandez" userId="b2ddae9f6de01a07" providerId="LiveId" clId="{9FEF4C02-8669-4CBE-B0A6-F58982A34F95}" dt="2020-03-26T20:52:21.218" v="16696" actId="1076"/>
          <ac:spMkLst>
            <pc:docMk/>
            <pc:sldMk cId="1242882338" sldId="429"/>
            <ac:spMk id="8" creationId="{00000000-0000-0000-0000-000000000000}"/>
          </ac:spMkLst>
        </pc:spChg>
        <pc:spChg chg="mod">
          <ac:chgData name="Ruben Fernandez" userId="b2ddae9f6de01a07" providerId="LiveId" clId="{9FEF4C02-8669-4CBE-B0A6-F58982A34F95}" dt="2020-03-26T16:55:27.785" v="13363" actId="6549"/>
          <ac:spMkLst>
            <pc:docMk/>
            <pc:sldMk cId="1242882338" sldId="429"/>
            <ac:spMk id="10" creationId="{00000000-0000-0000-0000-000000000000}"/>
          </ac:spMkLst>
        </pc:spChg>
      </pc:sldChg>
      <pc:sldChg chg="modSp mod">
        <pc:chgData name="Ruben Fernandez" userId="b2ddae9f6de01a07" providerId="LiveId" clId="{9FEF4C02-8669-4CBE-B0A6-F58982A34F95}" dt="2020-03-26T20:18:57.819" v="15716" actId="790"/>
        <pc:sldMkLst>
          <pc:docMk/>
          <pc:sldMk cId="4041524298" sldId="431"/>
        </pc:sldMkLst>
        <pc:spChg chg="mod">
          <ac:chgData name="Ruben Fernandez" userId="b2ddae9f6de01a07" providerId="LiveId" clId="{9FEF4C02-8669-4CBE-B0A6-F58982A34F95}" dt="2020-03-26T20:07:41.390" v="14747" actId="313"/>
          <ac:spMkLst>
            <pc:docMk/>
            <pc:sldMk cId="4041524298" sldId="431"/>
            <ac:spMk id="5" creationId="{00000000-0000-0000-0000-000000000000}"/>
          </ac:spMkLst>
        </pc:spChg>
        <pc:spChg chg="mod">
          <ac:chgData name="Ruben Fernandez" userId="b2ddae9f6de01a07" providerId="LiveId" clId="{9FEF4C02-8669-4CBE-B0A6-F58982A34F95}" dt="2020-03-26T20:06:01.840" v="14625" actId="6549"/>
          <ac:spMkLst>
            <pc:docMk/>
            <pc:sldMk cId="4041524298" sldId="431"/>
            <ac:spMk id="8" creationId="{00000000-0000-0000-0000-000000000000}"/>
          </ac:spMkLst>
        </pc:spChg>
        <pc:spChg chg="mod">
          <ac:chgData name="Ruben Fernandez" userId="b2ddae9f6de01a07" providerId="LiveId" clId="{9FEF4C02-8669-4CBE-B0A6-F58982A34F95}" dt="2020-03-26T20:18:57.819" v="15716" actId="790"/>
          <ac:spMkLst>
            <pc:docMk/>
            <pc:sldMk cId="4041524298" sldId="431"/>
            <ac:spMk id="10" creationId="{00000000-0000-0000-0000-000000000000}"/>
          </ac:spMkLst>
        </pc:spChg>
      </pc:sldChg>
      <pc:sldChg chg="modSp mod">
        <pc:chgData name="Ruben Fernandez" userId="b2ddae9f6de01a07" providerId="LiveId" clId="{9FEF4C02-8669-4CBE-B0A6-F58982A34F95}" dt="2020-03-25T22:23:25.167" v="9225" actId="313"/>
        <pc:sldMkLst>
          <pc:docMk/>
          <pc:sldMk cId="1636322191" sldId="432"/>
        </pc:sldMkLst>
        <pc:spChg chg="mod">
          <ac:chgData name="Ruben Fernandez" userId="b2ddae9f6de01a07" providerId="LiveId" clId="{9FEF4C02-8669-4CBE-B0A6-F58982A34F95}" dt="2020-03-25T22:06:51.401" v="7558" actId="6549"/>
          <ac:spMkLst>
            <pc:docMk/>
            <pc:sldMk cId="1636322191" sldId="432"/>
            <ac:spMk id="7" creationId="{00000000-0000-0000-0000-000000000000}"/>
          </ac:spMkLst>
        </pc:spChg>
        <pc:spChg chg="mod">
          <ac:chgData name="Ruben Fernandez" userId="b2ddae9f6de01a07" providerId="LiveId" clId="{9FEF4C02-8669-4CBE-B0A6-F58982A34F95}" dt="2020-03-25T22:07:09.996" v="7564" actId="313"/>
          <ac:spMkLst>
            <pc:docMk/>
            <pc:sldMk cId="1636322191" sldId="432"/>
            <ac:spMk id="8" creationId="{00000000-0000-0000-0000-000000000000}"/>
          </ac:spMkLst>
        </pc:spChg>
        <pc:spChg chg="mod">
          <ac:chgData name="Ruben Fernandez" userId="b2ddae9f6de01a07" providerId="LiveId" clId="{9FEF4C02-8669-4CBE-B0A6-F58982A34F95}" dt="2020-03-25T22:23:25.167" v="9225" actId="313"/>
          <ac:spMkLst>
            <pc:docMk/>
            <pc:sldMk cId="1636322191" sldId="432"/>
            <ac:spMk id="12" creationId="{00000000-0000-0000-0000-000000000000}"/>
          </ac:spMkLst>
        </pc:spChg>
      </pc:sldChg>
      <pc:sldChg chg="modSp mod">
        <pc:chgData name="Ruben Fernandez" userId="b2ddae9f6de01a07" providerId="LiveId" clId="{9FEF4C02-8669-4CBE-B0A6-F58982A34F95}" dt="2020-03-26T20:52:46.582" v="16739" actId="20577"/>
        <pc:sldMkLst>
          <pc:docMk/>
          <pc:sldMk cId="3656938124" sldId="433"/>
        </pc:sldMkLst>
        <pc:spChg chg="mod">
          <ac:chgData name="Ruben Fernandez" userId="b2ddae9f6de01a07" providerId="LiveId" clId="{9FEF4C02-8669-4CBE-B0A6-F58982A34F95}" dt="2020-03-25T23:04:43.798" v="10792" actId="1076"/>
          <ac:spMkLst>
            <pc:docMk/>
            <pc:sldMk cId="3656938124" sldId="433"/>
            <ac:spMk id="5" creationId="{00000000-0000-0000-0000-000000000000}"/>
          </ac:spMkLst>
        </pc:spChg>
        <pc:spChg chg="mod">
          <ac:chgData name="Ruben Fernandez" userId="b2ddae9f6de01a07" providerId="LiveId" clId="{9FEF4C02-8669-4CBE-B0A6-F58982A34F95}" dt="2020-03-25T23:04:31.950" v="10788" actId="6549"/>
          <ac:spMkLst>
            <pc:docMk/>
            <pc:sldMk cId="3656938124" sldId="433"/>
            <ac:spMk id="9" creationId="{00000000-0000-0000-0000-000000000000}"/>
          </ac:spMkLst>
        </pc:spChg>
        <pc:spChg chg="mod">
          <ac:chgData name="Ruben Fernandez" userId="b2ddae9f6de01a07" providerId="LiveId" clId="{9FEF4C02-8669-4CBE-B0A6-F58982A34F95}" dt="2020-03-26T20:52:46.582" v="16739" actId="20577"/>
          <ac:spMkLst>
            <pc:docMk/>
            <pc:sldMk cId="3656938124" sldId="433"/>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24/04/2020</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a:p>
        </p:txBody>
      </p:sp>
    </p:spTree>
    <p:extLst>
      <p:ext uri="{BB962C8B-B14F-4D97-AF65-F5344CB8AC3E}">
        <p14:creationId xmlns:p14="http://schemas.microsoft.com/office/powerpoint/2010/main" val="25465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11</a:t>
            </a:fld>
            <a:endParaRPr lang="it-IT" dirty="0">
              <a:cs typeface="+mn-cs"/>
            </a:endParaRPr>
          </a:p>
        </p:txBody>
      </p:sp>
    </p:spTree>
    <p:extLst>
      <p:ext uri="{BB962C8B-B14F-4D97-AF65-F5344CB8AC3E}">
        <p14:creationId xmlns:p14="http://schemas.microsoft.com/office/powerpoint/2010/main" val="406956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15</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8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5</a:t>
            </a:fld>
            <a:endParaRPr lang="it-IT" altLang="it-IT" i="0" dirty="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6</a:t>
            </a:fld>
            <a:endParaRPr lang="it-IT" altLang="it-IT" i="0" dirty="0">
              <a:solidFill>
                <a:srgbClr val="000000"/>
              </a:solidFill>
            </a:endParaRPr>
          </a:p>
        </p:txBody>
      </p:sp>
    </p:spTree>
    <p:extLst>
      <p:ext uri="{BB962C8B-B14F-4D97-AF65-F5344CB8AC3E}">
        <p14:creationId xmlns:p14="http://schemas.microsoft.com/office/powerpoint/2010/main" val="72193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7</a:t>
            </a:fld>
            <a:endParaRPr lang="it-IT" dirty="0">
              <a:cs typeface="+mn-cs"/>
            </a:endParaRPr>
          </a:p>
        </p:txBody>
      </p:sp>
    </p:spTree>
    <p:extLst>
      <p:ext uri="{BB962C8B-B14F-4D97-AF65-F5344CB8AC3E}">
        <p14:creationId xmlns:p14="http://schemas.microsoft.com/office/powerpoint/2010/main" val="275248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8</a:t>
            </a:fld>
            <a:endParaRPr lang="it-IT" dirty="0">
              <a:cs typeface="+mn-cs"/>
            </a:endParaRPr>
          </a:p>
        </p:txBody>
      </p:sp>
    </p:spTree>
    <p:extLst>
      <p:ext uri="{BB962C8B-B14F-4D97-AF65-F5344CB8AC3E}">
        <p14:creationId xmlns:p14="http://schemas.microsoft.com/office/powerpoint/2010/main" val="48077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9</a:t>
            </a:fld>
            <a:endParaRPr lang="it-IT" dirty="0">
              <a:cs typeface="+mn-cs"/>
            </a:endParaRPr>
          </a:p>
        </p:txBody>
      </p:sp>
    </p:spTree>
    <p:extLst>
      <p:ext uri="{BB962C8B-B14F-4D97-AF65-F5344CB8AC3E}">
        <p14:creationId xmlns:p14="http://schemas.microsoft.com/office/powerpoint/2010/main" val="176088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10</a:t>
            </a:fld>
            <a:endParaRPr lang="it-IT" dirty="0">
              <a:cs typeface="+mn-cs"/>
            </a:endParaRPr>
          </a:p>
        </p:txBody>
      </p:sp>
    </p:spTree>
    <p:extLst>
      <p:ext uri="{BB962C8B-B14F-4D97-AF65-F5344CB8AC3E}">
        <p14:creationId xmlns:p14="http://schemas.microsoft.com/office/powerpoint/2010/main" val="3970783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411" name="Text Box 5"/>
          <p:cNvSpPr txBox="1">
            <a:spLocks noChangeArrowheads="1"/>
          </p:cNvSpPr>
          <p:nvPr/>
        </p:nvSpPr>
        <p:spPr bwMode="auto">
          <a:xfrm>
            <a:off x="228600" y="1295400"/>
            <a:ext cx="8748713"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 Abril 2020</a:t>
            </a:r>
          </a:p>
        </p:txBody>
      </p:sp>
      <p:sp>
        <p:nvSpPr>
          <p:cNvPr id="17412" name="TextBox 1"/>
          <p:cNvSpPr txBox="1">
            <a:spLocks noChangeArrowheads="1"/>
          </p:cNvSpPr>
          <p:nvPr/>
        </p:nvSpPr>
        <p:spPr bwMode="auto">
          <a:xfrm>
            <a:off x="457200" y="2311015"/>
            <a:ext cx="8305800" cy="22898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2400" b="1" i="0" dirty="0"/>
              <a:t>Diagnostico de defectos fetales en embarazos gemelares al examen ultrasonográfico de rutina a las 11–13 semanas </a:t>
            </a:r>
          </a:p>
          <a:p>
            <a:pPr algn="ctr">
              <a:buNone/>
            </a:pPr>
            <a:endParaRPr lang="sv-SE" sz="1800" i="0" dirty="0"/>
          </a:p>
          <a:p>
            <a:pPr algn="ctr">
              <a:buNone/>
            </a:pPr>
            <a:r>
              <a:rPr lang="sv-SE" sz="1800" i="0" dirty="0"/>
              <a:t>A. Syngelaki, B. Cimpoca, E. Litwinska, R. Akolekar and K. H. Nicolaides</a:t>
            </a:r>
          </a:p>
          <a:p>
            <a:pPr algn="ctr">
              <a:buNone/>
            </a:pPr>
            <a:endParaRPr lang="sv-SE" sz="800" i="0" dirty="0"/>
          </a:p>
          <a:p>
            <a:pPr algn="ctr" eaLnBrk="1" hangingPunct="1">
              <a:spcBef>
                <a:spcPct val="0"/>
              </a:spcBef>
              <a:spcAft>
                <a:spcPts val="600"/>
              </a:spcAft>
              <a:buNone/>
              <a:defRPr/>
            </a:pPr>
            <a:r>
              <a:rPr lang="it-IT" sz="1800" dirty="0"/>
              <a:t>Volumen 55, Numero 4, paginas 474–481</a:t>
            </a:r>
          </a:p>
        </p:txBody>
      </p:sp>
      <p:sp>
        <p:nvSpPr>
          <p:cNvPr id="17413" name="TextBox 2"/>
          <p:cNvSpPr txBox="1">
            <a:spLocks noChangeArrowheads="1"/>
          </p:cNvSpPr>
          <p:nvPr/>
        </p:nvSpPr>
        <p:spPr bwMode="auto">
          <a:xfrm>
            <a:off x="2339752" y="5080443"/>
            <a:ext cx="6552728" cy="969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1900" i="0" dirty="0">
                <a:solidFill>
                  <a:srgbClr val="000000"/>
                </a:solidFill>
                <a:cs typeface="Arial" panose="020B0604020202020204" pitchFamily="34" charset="0"/>
              </a:rPr>
              <a:t>Slides de Journal Club preparadas por </a:t>
            </a:r>
            <a:r>
              <a:rPr lang="es-HN" altLang="it-IT" sz="1900" i="0" dirty="0" err="1">
                <a:solidFill>
                  <a:srgbClr val="000000"/>
                </a:solidFill>
                <a:cs typeface="Arial" panose="020B0604020202020204" pitchFamily="34" charset="0"/>
              </a:rPr>
              <a:t>Dr</a:t>
            </a:r>
            <a:r>
              <a:rPr lang="es-HN" altLang="it-IT" sz="1900" i="0" dirty="0">
                <a:solidFill>
                  <a:srgbClr val="000000"/>
                </a:solidFill>
                <a:cs typeface="Arial" panose="020B0604020202020204" pitchFamily="34" charset="0"/>
              </a:rPr>
              <a:t> Fiona </a:t>
            </a:r>
            <a:r>
              <a:rPr lang="es-HN" altLang="it-IT" sz="1900" i="0" dirty="0" err="1">
                <a:solidFill>
                  <a:srgbClr val="000000"/>
                </a:solidFill>
                <a:cs typeface="Arial" panose="020B0604020202020204" pitchFamily="34" charset="0"/>
              </a:rPr>
              <a:t>Brownfoot</a:t>
            </a:r>
            <a:endParaRPr lang="es-HN" altLang="it-IT" sz="1900" i="0" dirty="0">
              <a:solidFill>
                <a:srgbClr val="000000"/>
              </a:solidFill>
              <a:cs typeface="Arial" panose="020B0604020202020204" pitchFamily="34" charset="0"/>
            </a:endParaRPr>
          </a:p>
          <a:p>
            <a:pPr algn="ctr" eaLnBrk="1" hangingPunct="1">
              <a:spcBef>
                <a:spcPct val="0"/>
              </a:spcBef>
              <a:buFontTx/>
              <a:buNone/>
            </a:pPr>
            <a:r>
              <a:rPr lang="es-HN" altLang="it-IT" sz="1900" i="0" dirty="0">
                <a:solidFill>
                  <a:srgbClr val="000000"/>
                </a:solidFill>
                <a:cs typeface="Arial" panose="020B0604020202020204" pitchFamily="34" charset="0"/>
              </a:rPr>
              <a:t>(UOG Editor para Practicantes)</a:t>
            </a:r>
          </a:p>
          <a:p>
            <a:pPr algn="ctr" eaLnBrk="1" hangingPunct="1">
              <a:spcBef>
                <a:spcPct val="0"/>
              </a:spcBef>
              <a:buFontTx/>
              <a:buNone/>
            </a:pPr>
            <a:r>
              <a:rPr lang="es-HN" altLang="it-IT" sz="1900" i="0" dirty="0">
                <a:solidFill>
                  <a:srgbClr val="000000"/>
                </a:solidFill>
                <a:cs typeface="Arial" panose="020B0604020202020204" pitchFamily="34" charset="0"/>
              </a:rPr>
              <a:t>Traducido por </a:t>
            </a:r>
            <a:r>
              <a:rPr lang="es-HN" altLang="it-IT" sz="1900" i="0" dirty="0" err="1">
                <a:solidFill>
                  <a:srgbClr val="000000"/>
                </a:solidFill>
                <a:cs typeface="Arial" panose="020B0604020202020204" pitchFamily="34" charset="0"/>
              </a:rPr>
              <a:t>Dr</a:t>
            </a:r>
            <a:r>
              <a:rPr lang="es-HN" altLang="it-IT" sz="1900" i="0" dirty="0">
                <a:solidFill>
                  <a:srgbClr val="000000"/>
                </a:solidFill>
                <a:cs typeface="Arial" panose="020B0604020202020204" pitchFamily="34" charset="0"/>
              </a:rPr>
              <a:t> Ruben D. </a:t>
            </a:r>
            <a:r>
              <a:rPr lang="es-HN" altLang="it-IT" sz="1900" i="0" dirty="0" err="1">
                <a:solidFill>
                  <a:srgbClr val="000000"/>
                </a:solidFill>
                <a:cs typeface="Arial" panose="020B0604020202020204" pitchFamily="34" charset="0"/>
              </a:rPr>
              <a:t>Fernandez</a:t>
            </a:r>
            <a:r>
              <a:rPr lang="es-HN" altLang="it-IT" sz="1900" i="0" dirty="0">
                <a:solidFill>
                  <a:srgbClr val="000000"/>
                </a:solidFill>
                <a:cs typeface="Arial" panose="020B0604020202020204" pitchFamily="34" charset="0"/>
              </a:rPr>
              <a:t> </a:t>
            </a:r>
            <a:r>
              <a:rPr lang="es-HN" altLang="it-IT" sz="1900" i="0" dirty="0" smtClean="0">
                <a:solidFill>
                  <a:srgbClr val="000000"/>
                </a:solidFill>
                <a:cs typeface="Arial" panose="020B0604020202020204" pitchFamily="34" charset="0"/>
              </a:rPr>
              <a:t>Jr.</a:t>
            </a:r>
            <a:endParaRPr lang="es-HN" altLang="it-IT" sz="1900" i="0" dirty="0">
              <a:solidFill>
                <a:srgbClr val="000000"/>
              </a:solidFill>
              <a:cs typeface="Arial" panose="020B0604020202020204" pitchFamily="34" charset="0"/>
            </a:endParaRP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4767009"/>
            <a:ext cx="1575693" cy="1303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250130" y="1645006"/>
            <a:ext cx="8642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 </a:t>
            </a:r>
            <a:r>
              <a:rPr lang="es-HN" altLang="it-IT" sz="1800" b="1" i="0" dirty="0"/>
              <a:t>Asociación de defectos fetales con NT aumentada</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0" y="2204864"/>
            <a:ext cx="9143999" cy="4896544"/>
          </a:xfrm>
        </p:spPr>
        <p:txBody>
          <a:bodyPr/>
          <a:lstStyle/>
          <a:p>
            <a:pPr lvl="1"/>
            <a:r>
              <a:rPr lang="es-HN" sz="1400" dirty="0"/>
              <a:t>Del total de la población de 12732 fetos, 638 (5.0%) tuvieron una NT fetal ≥ del percentil 95 y 172 (1.4%) tuvieron una NT ≥ del percentil 99.</a:t>
            </a:r>
          </a:p>
          <a:p>
            <a:pPr lvl="1"/>
            <a:r>
              <a:rPr lang="es-HN" sz="1400" dirty="0"/>
              <a:t>En fetos de ambos embarazos gemelares DC y MC, la incidencia de NT ≥ de los percentiles 95</a:t>
            </a:r>
            <a:r>
              <a:rPr lang="es-HN" sz="1400" baseline="30000" dirty="0"/>
              <a:t>th</a:t>
            </a:r>
            <a:r>
              <a:rPr lang="es-HN" sz="1400" dirty="0"/>
              <a:t> y 99</a:t>
            </a:r>
            <a:r>
              <a:rPr lang="es-HN" sz="1400" baseline="30000" dirty="0"/>
              <a:t>th</a:t>
            </a:r>
            <a:r>
              <a:rPr lang="es-HN" sz="1400" dirty="0"/>
              <a:t> fue mayor en aquellos que tenían un defecto que los que estaban sin defectos</a:t>
            </a:r>
          </a:p>
        </p:txBody>
      </p:sp>
      <p:pic>
        <p:nvPicPr>
          <p:cNvPr id="6" name="Picture 5">
            <a:extLst>
              <a:ext uri="{FF2B5EF4-FFF2-40B4-BE49-F238E27FC236}">
                <a16:creationId xmlns:a16="http://schemas.microsoft.com/office/drawing/2014/main" id="{4A0BED58-7449-3F46-8A74-BBB22F4C5CAB}"/>
              </a:ext>
            </a:extLst>
          </p:cNvPr>
          <p:cNvPicPr>
            <a:picLocks noChangeAspect="1"/>
          </p:cNvPicPr>
          <p:nvPr/>
        </p:nvPicPr>
        <p:blipFill rotWithShape="1">
          <a:blip r:embed="rId5"/>
          <a:srcRect l="10320" t="40960" r="54748" b="27552"/>
          <a:stretch/>
        </p:blipFill>
        <p:spPr>
          <a:xfrm>
            <a:off x="2051720" y="3429000"/>
            <a:ext cx="4542863" cy="3096344"/>
          </a:xfrm>
          <a:prstGeom prst="rect">
            <a:avLst/>
          </a:prstGeom>
        </p:spPr>
      </p:pic>
      <p:sp>
        <p:nvSpPr>
          <p:cNvPr id="12" name="Text Box 5"/>
          <p:cNvSpPr txBox="1">
            <a:spLocks noChangeArrowheads="1"/>
          </p:cNvSpPr>
          <p:nvPr/>
        </p:nvSpPr>
        <p:spPr bwMode="auto">
          <a:xfrm>
            <a:off x="1" y="930207"/>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extLst>
      <p:ext uri="{BB962C8B-B14F-4D97-AF65-F5344CB8AC3E}">
        <p14:creationId xmlns:p14="http://schemas.microsoft.com/office/powerpoint/2010/main" val="208344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271341" y="1856338"/>
            <a:ext cx="86423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 </a:t>
            </a:r>
            <a:r>
              <a:rPr lang="es-HN" altLang="it-IT" sz="1800" b="1" i="0" dirty="0"/>
              <a:t>Asociación de defectos fetales con discordancia LCC intergemelar alta </a:t>
            </a:r>
          </a:p>
        </p:txBody>
      </p:sp>
      <p:sp>
        <p:nvSpPr>
          <p:cNvPr id="10" name="Content Placeholder 9"/>
          <p:cNvSpPr>
            <a:spLocks noGrp="1"/>
          </p:cNvSpPr>
          <p:nvPr>
            <p:ph idx="1"/>
          </p:nvPr>
        </p:nvSpPr>
        <p:spPr>
          <a:xfrm>
            <a:off x="271341" y="2636912"/>
            <a:ext cx="8642350" cy="3456384"/>
          </a:xfrm>
        </p:spPr>
        <p:txBody>
          <a:bodyPr/>
          <a:lstStyle/>
          <a:p>
            <a:pPr marL="0" indent="0">
              <a:spcBef>
                <a:spcPts val="0"/>
              </a:spcBef>
              <a:buNone/>
            </a:pPr>
            <a:endParaRPr lang="es-HN" sz="1200" dirty="0"/>
          </a:p>
          <a:p>
            <a:r>
              <a:rPr lang="es-HN" sz="1600" dirty="0"/>
              <a:t>En todos los embarazos gemelares, la discordancia intergemelar media en LCC fue de 3.3% (IQR, 1.4–6.0%); discordancia intergemelar en LCC fue ≥ 10% en 8.7% (557/6366) de los embarazos y ≥ 15% en 2.5% (162/6366).</a:t>
            </a:r>
          </a:p>
          <a:p>
            <a:r>
              <a:rPr lang="es-HN" sz="1600" dirty="0"/>
              <a:t>En ambos embarazos gemelares DC y MC, la incidencia de discordancia LCC ≥ 10% y ≥ 15% fue mayor en aquellos con defectos que con los que estaban sin defectos.</a:t>
            </a:r>
          </a:p>
          <a:p>
            <a:r>
              <a:rPr lang="es-HN" sz="1600" dirty="0"/>
              <a:t>En la población total de embarazos gemelares, el porcentaje con defectos fetales fue de 9.0% (50/557) en aquellos con discordancia LCC ≥ 10% y 2.6% (150/5809) en aquellos con discordancia LCC &lt; 10% (riesgo relativo, 3.476 (95% CI, 2.555–4.730); P&lt;0.0001).</a:t>
            </a:r>
          </a:p>
          <a:p>
            <a:r>
              <a:rPr lang="es-HN" sz="1600" dirty="0"/>
              <a:t>El porcentaje con defectos fetales fue de 20.4% (33/162) en aquellos con discordancia LCC ≥ 15% y 2.7% (167/6204) en aquellos con discordancia LCC &lt; 15% (riesgo relativo, 7.568 (95% CI, 5.390–10.624); P&lt;0.0001).</a:t>
            </a:r>
            <a:endParaRPr lang="es-HN" sz="1400" dirty="0"/>
          </a:p>
        </p:txBody>
      </p:sp>
      <p:sp>
        <p:nvSpPr>
          <p:cNvPr id="8" name="Text Box 5"/>
          <p:cNvSpPr txBox="1">
            <a:spLocks noChangeArrowheads="1"/>
          </p:cNvSpPr>
          <p:nvPr/>
        </p:nvSpPr>
        <p:spPr bwMode="auto">
          <a:xfrm>
            <a:off x="1" y="930207"/>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extLst>
      <p:ext uri="{BB962C8B-B14F-4D97-AF65-F5344CB8AC3E}">
        <p14:creationId xmlns:p14="http://schemas.microsoft.com/office/powerpoint/2010/main" val="404152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747" name="TextBox 1"/>
          <p:cNvSpPr txBox="1">
            <a:spLocks noChangeArrowheads="1"/>
          </p:cNvSpPr>
          <p:nvPr/>
        </p:nvSpPr>
        <p:spPr bwMode="auto">
          <a:xfrm>
            <a:off x="250822" y="2142042"/>
            <a:ext cx="8642350" cy="4641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200"/>
              </a:spcAft>
              <a:buNone/>
              <a:defRPr/>
            </a:pPr>
            <a:r>
              <a:rPr lang="es-HN" sz="2000" b="1" i="0" dirty="0"/>
              <a:t>Hallazgos principales</a:t>
            </a:r>
          </a:p>
          <a:p>
            <a:pPr marL="285750" indent="-285750"/>
            <a:r>
              <a:rPr lang="es-HN" sz="1400" i="0" dirty="0"/>
              <a:t>La incidencia en general de defectos fetales fue mayor en gemelos MC que los DC; </a:t>
            </a:r>
          </a:p>
          <a:p>
            <a:pPr marL="285750" indent="-285750"/>
            <a:endParaRPr lang="es-HN" sz="500" i="0" dirty="0"/>
          </a:p>
          <a:p>
            <a:pPr marL="285750" indent="-285750"/>
            <a:r>
              <a:rPr lang="es-HN" sz="1400" i="0" dirty="0"/>
              <a:t>La proporción de defectos diagnosticados en el primer trimestre fue mayor en gemelos MC mas que los DC; </a:t>
            </a:r>
          </a:p>
          <a:p>
            <a:pPr marL="285750" indent="-285750"/>
            <a:endParaRPr lang="es-HN" sz="500" i="0" dirty="0"/>
          </a:p>
          <a:p>
            <a:pPr marL="285750" indent="-285750"/>
            <a:r>
              <a:rPr lang="es-HN" sz="1400" i="0" dirty="0"/>
              <a:t>El patrón de defectos en relación a la detectabilidad de la valoración a las 11-13 semanas (siempre detectable, a veces detectable y nunca detectable) fue similar al reportado previamente en embarazos únicos; </a:t>
            </a:r>
          </a:p>
          <a:p>
            <a:pPr marL="285750" indent="-285750"/>
            <a:endParaRPr lang="es-HN" sz="500" i="0" dirty="0"/>
          </a:p>
          <a:p>
            <a:pPr marL="285750" indent="-285750"/>
            <a:r>
              <a:rPr lang="es-HN" sz="1400" i="0" dirty="0"/>
              <a:t>Defectos siempre detectable incluyeron acrania, holoprosencefalia alobar, encefalocele, pentalogía de Cantrell, exónfalos, anomalía tallo-corporal (</a:t>
            </a:r>
            <a:r>
              <a:rPr lang="es-HN" sz="1400" i="0" dirty="0" err="1"/>
              <a:t>body-stalk</a:t>
            </a:r>
            <a:r>
              <a:rPr lang="es-HN" sz="1400" i="0" dirty="0"/>
              <a:t>), secuencia TRAP y gemelos siameses;</a:t>
            </a:r>
            <a:endParaRPr lang="en-AU" sz="1400" i="0" dirty="0"/>
          </a:p>
          <a:p>
            <a:pPr marL="285750" indent="-285750"/>
            <a:endParaRPr lang="en-AU" sz="500" i="0" dirty="0"/>
          </a:p>
          <a:p>
            <a:pPr marL="285750" indent="-285750"/>
            <a:r>
              <a:rPr lang="es-HN" sz="1400" i="0" dirty="0"/>
              <a:t>La incidencia de NT fetal ≥</a:t>
            </a:r>
            <a:r>
              <a:rPr lang="es-HN" sz="1400" dirty="0"/>
              <a:t> </a:t>
            </a:r>
            <a:r>
              <a:rPr lang="es-HN" sz="1400" i="0" dirty="0"/>
              <a:t>del percentil 95 fue mayor en aquellas con defectos que los que no tenían defectos y esto también fue cierto para NT ≥</a:t>
            </a:r>
            <a:r>
              <a:rPr lang="es-HN" sz="1400" dirty="0"/>
              <a:t> </a:t>
            </a:r>
            <a:r>
              <a:rPr lang="es-HN" sz="1400" i="0" dirty="0"/>
              <a:t>del percentil 99;</a:t>
            </a:r>
            <a:r>
              <a:rPr lang="en-AU" sz="1400" i="0" dirty="0"/>
              <a:t> </a:t>
            </a:r>
          </a:p>
          <a:p>
            <a:pPr marL="285750" indent="-285750"/>
            <a:endParaRPr lang="en-AU" sz="500" i="0" dirty="0"/>
          </a:p>
          <a:p>
            <a:pPr marL="285750" indent="-285750"/>
            <a:r>
              <a:rPr lang="es-HN" sz="1400" i="0" dirty="0"/>
              <a:t>La incidencia de discordancia LCC ≥</a:t>
            </a:r>
            <a:r>
              <a:rPr lang="es-HN" sz="1400" dirty="0"/>
              <a:t> </a:t>
            </a:r>
            <a:r>
              <a:rPr lang="es-HN" sz="1400" i="0" dirty="0"/>
              <a:t>10% fue mayor en gemelos con defecto que los que no tenían defectos y esto mismo fue con discordancia LCC ≥</a:t>
            </a:r>
            <a:r>
              <a:rPr lang="es-HN" sz="1400" dirty="0"/>
              <a:t> </a:t>
            </a:r>
            <a:r>
              <a:rPr lang="es-HN" sz="1400" i="0" dirty="0"/>
              <a:t>15%.</a:t>
            </a:r>
          </a:p>
          <a:p>
            <a:pPr marL="285750" indent="-285750"/>
            <a:endParaRPr lang="en-AU" sz="500" i="0" dirty="0"/>
          </a:p>
          <a:p>
            <a:pPr marL="285750" indent="-285750"/>
            <a:r>
              <a:rPr lang="es-HN" sz="1400" i="0" dirty="0"/>
              <a:t>A la evaluación de las 11–13 semanas, 36.5% de los defectos fueron diagnosticados, incluyendo 27.1% de aquellos en fetos de embarazos gemelares DC y 52.6% de aquellos en fetos de embarazos gemelares MC.</a:t>
            </a:r>
          </a:p>
        </p:txBody>
      </p:sp>
      <p:sp>
        <p:nvSpPr>
          <p:cNvPr id="33796" name="Rectangle 1"/>
          <p:cNvSpPr>
            <a:spLocks noChangeArrowheads="1"/>
          </p:cNvSpPr>
          <p:nvPr/>
        </p:nvSpPr>
        <p:spPr bwMode="auto">
          <a:xfrm>
            <a:off x="3563888" y="1666868"/>
            <a:ext cx="190308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800" b="1" i="0" dirty="0"/>
              <a:t>Discusión</a:t>
            </a:r>
            <a:endParaRPr lang="es-HN" altLang="it-IT" sz="2400" dirty="0"/>
          </a:p>
        </p:txBody>
      </p:sp>
      <p:sp>
        <p:nvSpPr>
          <p:cNvPr id="8" name="Text Box 5"/>
          <p:cNvSpPr txBox="1">
            <a:spLocks noChangeArrowheads="1"/>
          </p:cNvSpPr>
          <p:nvPr/>
        </p:nvSpPr>
        <p:spPr bwMode="auto">
          <a:xfrm>
            <a:off x="1" y="930207"/>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323527" y="2204864"/>
            <a:ext cx="8424937" cy="3945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200"/>
              </a:spcAft>
              <a:buNone/>
              <a:defRPr/>
            </a:pPr>
            <a:r>
              <a:rPr lang="es-HN" sz="2000" b="1" i="0" dirty="0"/>
              <a:t>Fortaleza del estudio</a:t>
            </a:r>
            <a:r>
              <a:rPr lang="en-US" sz="2000" b="1" i="0" dirty="0"/>
              <a:t> </a:t>
            </a:r>
          </a:p>
          <a:p>
            <a:pPr eaLnBrk="1" hangingPunct="1">
              <a:spcBef>
                <a:spcPct val="0"/>
              </a:spcBef>
              <a:spcAft>
                <a:spcPts val="1200"/>
              </a:spcAft>
              <a:buNone/>
              <a:defRPr/>
            </a:pPr>
            <a:r>
              <a:rPr lang="es-HN" sz="1400" i="0" dirty="0"/>
              <a:t>Evaluación de un gran numero de embarazos gemelares que se atendieron para la evaluación ultrasonográfica de primer trimestre utilizando protocolos estandarizados y por sonografistas entrenados apropiadamente en unidades con experiencia en medicina fetal y cardiología fetal.</a:t>
            </a:r>
          </a:p>
          <a:p>
            <a:pPr eaLnBrk="1" hangingPunct="1">
              <a:spcBef>
                <a:spcPct val="0"/>
              </a:spcBef>
              <a:spcAft>
                <a:spcPts val="1200"/>
              </a:spcAft>
              <a:buNone/>
              <a:defRPr/>
            </a:pPr>
            <a:endParaRPr lang="en-AU" sz="1400" i="0" dirty="0"/>
          </a:p>
          <a:p>
            <a:pPr>
              <a:buNone/>
            </a:pPr>
            <a:r>
              <a:rPr lang="es-HN" sz="2000" b="1" i="0" dirty="0"/>
              <a:t>Limitaciones del estudio</a:t>
            </a:r>
            <a:endParaRPr lang="es-HN" sz="1400" i="0" dirty="0"/>
          </a:p>
          <a:p>
            <a:pPr marL="285750" indent="-285750"/>
            <a:r>
              <a:rPr lang="es-HN" sz="1400" i="0" dirty="0"/>
              <a:t>El numero total de casos es todavía pequeño para sacar conclusiones de relevancia concernientes a la detectabilidad de defectos individuales.</a:t>
            </a:r>
          </a:p>
          <a:p>
            <a:pPr marL="285750" indent="-285750"/>
            <a:r>
              <a:rPr lang="es-HN" sz="1400" i="0" dirty="0"/>
              <a:t>Durante este estudio, que abarco por un periodo de 17 anos, hubo una evolución en ciertos detalles de la evaluación ultrasonográfica de primer trimestre y la incorporación de nuevos marcadores fácilmente reconocibles para defectos subyacentes.</a:t>
            </a:r>
          </a:p>
          <a:p>
            <a:pPr marL="285750" indent="-285750"/>
            <a:r>
              <a:rPr lang="es-HN" sz="1400" i="0" dirty="0"/>
              <a:t>La limitación principal de este y de la mayoría de estudios previos que investigan la efectividad de la evaluación ultrasonográfica rutinaria en el diagnostico prenatal de defectos fetales se refiere a la verificación de tales defectos que ocurrieron durante la evaluación neonatal.</a:t>
            </a:r>
            <a:r>
              <a:rPr lang="en-AU" sz="1400" i="0" dirty="0"/>
              <a:t> </a:t>
            </a:r>
            <a:endParaRPr lang="en-AU" sz="1200" dirty="0"/>
          </a:p>
        </p:txBody>
      </p:sp>
      <p:sp>
        <p:nvSpPr>
          <p:cNvPr id="8" name="Rectangle 1"/>
          <p:cNvSpPr>
            <a:spLocks noChangeArrowheads="1"/>
          </p:cNvSpPr>
          <p:nvPr/>
        </p:nvSpPr>
        <p:spPr bwMode="auto">
          <a:xfrm>
            <a:off x="3475038" y="1668531"/>
            <a:ext cx="190308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800" b="1" i="0" dirty="0"/>
              <a:t>Discusión</a:t>
            </a:r>
            <a:endParaRPr lang="es-HN" altLang="it-IT" sz="2400" dirty="0"/>
          </a:p>
        </p:txBody>
      </p:sp>
      <p:sp>
        <p:nvSpPr>
          <p:cNvPr id="9" name="Text Box 5"/>
          <p:cNvSpPr txBox="1">
            <a:spLocks noChangeArrowheads="1"/>
          </p:cNvSpPr>
          <p:nvPr/>
        </p:nvSpPr>
        <p:spPr bwMode="auto">
          <a:xfrm>
            <a:off x="1" y="930207"/>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extLst>
      <p:ext uri="{BB962C8B-B14F-4D97-AF65-F5344CB8AC3E}">
        <p14:creationId xmlns:p14="http://schemas.microsoft.com/office/powerpoint/2010/main" val="4016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Rectangle 1"/>
          <p:cNvSpPr>
            <a:spLocks noChangeArrowheads="1"/>
          </p:cNvSpPr>
          <p:nvPr/>
        </p:nvSpPr>
        <p:spPr bwMode="auto">
          <a:xfrm>
            <a:off x="3419872" y="1700808"/>
            <a:ext cx="22075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800" b="1" i="0" dirty="0"/>
              <a:t>Conclusión</a:t>
            </a:r>
            <a:endParaRPr lang="es-HN" altLang="it-IT" sz="2400" dirty="0"/>
          </a:p>
        </p:txBody>
      </p:sp>
      <p:sp>
        <p:nvSpPr>
          <p:cNvPr id="10" name="TextBox 1"/>
          <p:cNvSpPr txBox="1">
            <a:spLocks noChangeArrowheads="1"/>
          </p:cNvSpPr>
          <p:nvPr/>
        </p:nvSpPr>
        <p:spPr bwMode="auto">
          <a:xfrm>
            <a:off x="342899" y="2420888"/>
            <a:ext cx="8458200" cy="2209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lnSpc>
                <a:spcPct val="150000"/>
              </a:lnSpc>
            </a:pPr>
            <a:r>
              <a:rPr lang="es-HN" sz="1600" i="0" dirty="0"/>
              <a:t>Defectos fetales son mas comunes en embarazos gemelares MC que en los DC. </a:t>
            </a:r>
          </a:p>
          <a:p>
            <a:pPr marL="285750" indent="-285750"/>
            <a:r>
              <a:rPr lang="es-HN" sz="1600" i="0" dirty="0"/>
              <a:t>La detección en el primer trimestre de defectos fetales en embarazos gemelares DC es similar a los embarazos únicos.</a:t>
            </a:r>
            <a:r>
              <a:rPr lang="en-AU" sz="1600" i="0" dirty="0"/>
              <a:t> </a:t>
            </a:r>
          </a:p>
          <a:p>
            <a:pPr marL="285750" indent="-285750">
              <a:lnSpc>
                <a:spcPct val="150000"/>
              </a:lnSpc>
            </a:pPr>
            <a:r>
              <a:rPr lang="es-HN" sz="1600" i="0" dirty="0"/>
              <a:t>La detectabilidad de defectos en gemelos MC es mayor que en los gemelos DC.</a:t>
            </a:r>
          </a:p>
          <a:p>
            <a:pPr marL="285750" indent="-285750"/>
            <a:r>
              <a:rPr lang="es-HN" sz="1600" i="0" dirty="0"/>
              <a:t>En embarazos gemelares con discordancia intergemelar mayor en LCC y NT aumentada, la incidencia de defectos fetales es aumentada, pero el desempeño predictivo de tamizaje por estos marcadores es pobre.</a:t>
            </a:r>
          </a:p>
        </p:txBody>
      </p:sp>
      <p:sp>
        <p:nvSpPr>
          <p:cNvPr id="8" name="Text Box 5"/>
          <p:cNvSpPr txBox="1">
            <a:spLocks noChangeArrowheads="1"/>
          </p:cNvSpPr>
          <p:nvPr/>
        </p:nvSpPr>
        <p:spPr bwMode="auto">
          <a:xfrm>
            <a:off x="1" y="930207"/>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extLst>
      <p:ext uri="{BB962C8B-B14F-4D97-AF65-F5344CB8AC3E}">
        <p14:creationId xmlns:p14="http://schemas.microsoft.com/office/powerpoint/2010/main" val="203618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7653" name="TextBox 1"/>
          <p:cNvSpPr txBox="1">
            <a:spLocks noChangeArrowheads="1"/>
          </p:cNvSpPr>
          <p:nvPr/>
        </p:nvSpPr>
        <p:spPr bwMode="auto">
          <a:xfrm>
            <a:off x="1331640" y="1988840"/>
            <a:ext cx="64801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solidFill>
                  <a:srgbClr val="000000"/>
                </a:solidFill>
              </a:rPr>
              <a:t>Puntos de discusión</a:t>
            </a:r>
          </a:p>
        </p:txBody>
      </p:sp>
      <p:sp>
        <p:nvSpPr>
          <p:cNvPr id="9" name="Segnaposto contenuto 2"/>
          <p:cNvSpPr txBox="1">
            <a:spLocks/>
          </p:cNvSpPr>
          <p:nvPr/>
        </p:nvSpPr>
        <p:spPr bwMode="auto">
          <a:xfrm>
            <a:off x="251247" y="2609528"/>
            <a:ext cx="8639175" cy="2619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HN" sz="2000" i="0" dirty="0"/>
              <a:t>¿La detección de anomalías mejoro a través del tiempo con los cambios en la tecnología de ultrasonido y protocolos de tamizaje?</a:t>
            </a:r>
          </a:p>
          <a:p>
            <a:pPr eaLnBrk="1" hangingPunct="1">
              <a:spcBef>
                <a:spcPct val="0"/>
              </a:spcBef>
            </a:pPr>
            <a:endParaRPr lang="es-HN" sz="2000" i="0" dirty="0"/>
          </a:p>
          <a:p>
            <a:pPr eaLnBrk="1" hangingPunct="1">
              <a:spcBef>
                <a:spcPct val="0"/>
              </a:spcBef>
            </a:pPr>
            <a:r>
              <a:rPr lang="es-HN" sz="2000" i="0" dirty="0"/>
              <a:t>¿Porque </a:t>
            </a:r>
            <a:r>
              <a:rPr lang="es-HN" sz="2000" i="0"/>
              <a:t>la detectabilidad </a:t>
            </a:r>
            <a:r>
              <a:rPr lang="es-HN" sz="2000" i="0" dirty="0"/>
              <a:t>de defectos en el ultrasonido de las 11’13 semanas fue substancialmente mayor in gemelos MC comparado con gemelos DC? </a:t>
            </a:r>
          </a:p>
          <a:p>
            <a:pPr eaLnBrk="1" hangingPunct="1">
              <a:spcBef>
                <a:spcPct val="0"/>
              </a:spcBef>
            </a:pPr>
            <a:endParaRPr lang="es-HN" sz="2000" i="0" dirty="0"/>
          </a:p>
          <a:p>
            <a:pPr eaLnBrk="1" hangingPunct="1">
              <a:spcBef>
                <a:spcPct val="0"/>
              </a:spcBef>
            </a:pPr>
            <a:r>
              <a:rPr lang="es-HN" sz="2000" i="0" dirty="0"/>
              <a:t>¿Cuales eran los defectos predominantes detectados en aquellos embarazos con una NT o LCC aumentada?</a:t>
            </a:r>
          </a:p>
          <a:p>
            <a:pPr eaLnBrk="1" hangingPunct="1">
              <a:spcBef>
                <a:spcPct val="0"/>
              </a:spcBef>
            </a:pPr>
            <a:endParaRPr lang="en-AU" sz="2000" i="0" dirty="0"/>
          </a:p>
          <a:p>
            <a:pPr marL="0" indent="0" eaLnBrk="1" hangingPunct="1">
              <a:spcBef>
                <a:spcPct val="0"/>
              </a:spcBef>
              <a:buNone/>
            </a:pPr>
            <a:endParaRPr lang="en-AU" sz="2000" i="0" dirty="0"/>
          </a:p>
          <a:p>
            <a:pPr eaLnBrk="1" hangingPunct="1">
              <a:spcBef>
                <a:spcPct val="0"/>
              </a:spcBef>
            </a:pPr>
            <a:endParaRPr lang="en-AU" sz="2000" i="0" dirty="0"/>
          </a:p>
        </p:txBody>
      </p:sp>
      <p:sp>
        <p:nvSpPr>
          <p:cNvPr id="8" name="Text Box 5"/>
          <p:cNvSpPr txBox="1">
            <a:spLocks noChangeArrowheads="1"/>
          </p:cNvSpPr>
          <p:nvPr/>
        </p:nvSpPr>
        <p:spPr bwMode="auto">
          <a:xfrm>
            <a:off x="1" y="930207"/>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endParaRPr lang="en-AU" sz="1400" b="1" i="0" dirty="0">
              <a:solidFill>
                <a:schemeClr val="bg1"/>
              </a:solidFill>
            </a:endParaRP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extLst>
      <p:ext uri="{BB962C8B-B14F-4D97-AF65-F5344CB8AC3E}">
        <p14:creationId xmlns:p14="http://schemas.microsoft.com/office/powerpoint/2010/main" val="2702783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923925"/>
            <a:chOff x="0" y="3755"/>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700808"/>
            <a:ext cx="86423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Introducción</a:t>
            </a:r>
          </a:p>
        </p:txBody>
      </p:sp>
      <p:sp>
        <p:nvSpPr>
          <p:cNvPr id="12" name="Segnaposto contenuto 2"/>
          <p:cNvSpPr txBox="1">
            <a:spLocks/>
          </p:cNvSpPr>
          <p:nvPr/>
        </p:nvSpPr>
        <p:spPr bwMode="auto">
          <a:xfrm>
            <a:off x="553675" y="2224028"/>
            <a:ext cx="8346133" cy="3941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en-AU" sz="1400" i="0" dirty="0"/>
          </a:p>
          <a:p>
            <a:r>
              <a:rPr lang="es-HN" sz="1600" i="0" dirty="0"/>
              <a:t>Evaluación ultrasonográfica a las 11-13 semanas de gestación es usada ampliamente para la valoración de edad gestacional, diagnóstico de embarazo múltiple y corionicidad, tamizaje para aneuploidias fetal y diagnóstico de defectos fetales no- </a:t>
            </a:r>
            <a:r>
              <a:rPr lang="es-HN" sz="1600" i="0" dirty="0" err="1"/>
              <a:t>cromosomicos</a:t>
            </a:r>
            <a:r>
              <a:rPr lang="es-HN" sz="1600" i="0" dirty="0"/>
              <a:t>.</a:t>
            </a:r>
          </a:p>
          <a:p>
            <a:r>
              <a:rPr lang="es-HN" sz="1600" i="0" dirty="0"/>
              <a:t>Defectos pueden dividirse en tres grupos</a:t>
            </a:r>
          </a:p>
          <a:p>
            <a:pPr lvl="1"/>
            <a:r>
              <a:rPr lang="es-HN" sz="1200" b="1" i="0" dirty="0"/>
              <a:t>Detectables</a:t>
            </a:r>
            <a:r>
              <a:rPr lang="es-HN" sz="1200" i="0" dirty="0"/>
              <a:t> (como ser acrania y exónfalos);</a:t>
            </a:r>
          </a:p>
          <a:p>
            <a:pPr lvl="1"/>
            <a:r>
              <a:rPr lang="es-HN" sz="1200" b="1" i="0" dirty="0"/>
              <a:t>Potencialmente detectables</a:t>
            </a:r>
            <a:r>
              <a:rPr lang="es-HN" sz="1200" i="0" dirty="0"/>
              <a:t> (como ser defectos cardiacos mayores y espina bífida);</a:t>
            </a:r>
          </a:p>
          <a:p>
            <a:pPr lvl="1"/>
            <a:r>
              <a:rPr lang="es-HN" sz="1200" b="1" i="0" dirty="0"/>
              <a:t>No detectables</a:t>
            </a:r>
            <a:r>
              <a:rPr lang="es-HN" sz="1200" i="0" dirty="0"/>
              <a:t>, incluyen aquellos que se desarrollan en el segundo o tercer trimestre (como ser tumores fetales), aquellos en donde la expresión fenotípica se vuelve aparente hasta después en el embarazo como resultado de los cambios fisiológicos en el feto (como ser aumento en la deglución fetal enmascarando una obstrucción intestinal)  y aquellos que evolucionan con edad gestacional avanzada (como ser miembros cortos en acondroplasia o estenosis pulmonar y aortica).</a:t>
            </a:r>
          </a:p>
          <a:p>
            <a:r>
              <a:rPr lang="es-HN" sz="1600" i="0" dirty="0"/>
              <a:t>Estudios previos en embarazos gemelares pueden separarse en tres grupos:</a:t>
            </a:r>
          </a:p>
          <a:p>
            <a:pPr lvl="1"/>
            <a:r>
              <a:rPr lang="es-HN" sz="1200" i="0" dirty="0"/>
              <a:t>Aquellos que reportan el manejo de embarazos discordantes para anormalidades fetales mayores especificas;</a:t>
            </a:r>
          </a:p>
          <a:p>
            <a:pPr lvl="1"/>
            <a:r>
              <a:rPr lang="es-HN" sz="1200" i="0" dirty="0"/>
              <a:t>Asociación entre discordancia intergemelar en longitud cráneo-caudal (LCC) y la incidencia de anomalías fetales;</a:t>
            </a:r>
          </a:p>
          <a:p>
            <a:pPr lvl="1"/>
            <a:r>
              <a:rPr lang="es-HN" sz="1200" i="0" dirty="0"/>
              <a:t>Estudios de tamizaje para defectos fetales.</a:t>
            </a:r>
          </a:p>
          <a:p>
            <a:pPr marL="0" indent="0">
              <a:buNone/>
            </a:pPr>
            <a:endParaRPr lang="en-AU" sz="1200" dirty="0"/>
          </a:p>
        </p:txBody>
      </p:sp>
      <p:sp>
        <p:nvSpPr>
          <p:cNvPr id="21511" name="Text Box 5"/>
          <p:cNvSpPr txBox="1">
            <a:spLocks noChangeArrowheads="1"/>
          </p:cNvSpPr>
          <p:nvPr/>
        </p:nvSpPr>
        <p:spPr bwMode="auto">
          <a:xfrm>
            <a:off x="1" y="930207"/>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557" name="Rectangle 8"/>
          <p:cNvSpPr>
            <a:spLocks noChangeArrowheads="1"/>
          </p:cNvSpPr>
          <p:nvPr/>
        </p:nvSpPr>
        <p:spPr bwMode="auto">
          <a:xfrm>
            <a:off x="2738621" y="2057400"/>
            <a:ext cx="36199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HN" altLang="it-IT" sz="2800" b="1" i="0" dirty="0">
                <a:solidFill>
                  <a:srgbClr val="000000"/>
                </a:solidFill>
              </a:rPr>
              <a:t>Objetivo del estudio</a:t>
            </a:r>
          </a:p>
        </p:txBody>
      </p:sp>
      <p:sp>
        <p:nvSpPr>
          <p:cNvPr id="9" name="Segnaposto contenuto 2"/>
          <p:cNvSpPr txBox="1">
            <a:spLocks/>
          </p:cNvSpPr>
          <p:nvPr/>
        </p:nvSpPr>
        <p:spPr bwMode="auto">
          <a:xfrm>
            <a:off x="1187624" y="3068960"/>
            <a:ext cx="6984776" cy="194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s-HN" sz="1800" i="0" dirty="0"/>
              <a:t>Investigar el rendimiento de la evaluación rutinaria de 11-13 semanas en la detección de defectos fetales en embarazos gemelares, y evaluar si, en los embarazos con un defecto fetal, comparado con aquellos de fetos normales, hay un aumento en la incidencia del grosor de la translucencia nucal (NT) ≥  del percentil 95 y ≥ 99 o discordancia intergemelar en LCC ≥ 10% y ≥ 15%.</a:t>
            </a:r>
          </a:p>
        </p:txBody>
      </p:sp>
      <p:sp>
        <p:nvSpPr>
          <p:cNvPr id="8" name="Text Box 5"/>
          <p:cNvSpPr txBox="1">
            <a:spLocks noChangeArrowheads="1"/>
          </p:cNvSpPr>
          <p:nvPr/>
        </p:nvSpPr>
        <p:spPr bwMode="auto">
          <a:xfrm>
            <a:off x="1" y="930207"/>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Rectangle 19"/>
          <p:cNvSpPr>
            <a:spLocks noChangeArrowheads="1"/>
          </p:cNvSpPr>
          <p:nvPr/>
        </p:nvSpPr>
        <p:spPr bwMode="auto">
          <a:xfrm>
            <a:off x="469079" y="2010901"/>
            <a:ext cx="8207375" cy="2443746"/>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s-HN" sz="1600" b="1" i="0" dirty="0"/>
              <a:t>Diseño del estudio</a:t>
            </a:r>
          </a:p>
          <a:p>
            <a:pPr marL="0" indent="0">
              <a:buNone/>
            </a:pPr>
            <a:r>
              <a:rPr lang="es-HN" sz="1200" i="0" dirty="0"/>
              <a:t>Análisis retrospectivo de datos coleccionados prospectivamente de tres unidades de maternidad y una clínica privada en el Reino Unido (UK), entre 2002 y 2019.</a:t>
            </a:r>
          </a:p>
          <a:p>
            <a:pPr marL="0" indent="0">
              <a:buNone/>
            </a:pPr>
            <a:r>
              <a:rPr lang="es-HN" sz="1600" b="1" i="0" dirty="0"/>
              <a:t>Participantes</a:t>
            </a:r>
          </a:p>
          <a:p>
            <a:r>
              <a:rPr lang="es-HN" sz="1200" i="0" dirty="0"/>
              <a:t>Mujeres con embarazo gemelar y dos fetos vivos que se realiza evaluación ultrasonográfica rutinaria a las 11-13 semanas.</a:t>
            </a:r>
          </a:p>
          <a:p>
            <a:r>
              <a:rPr lang="es-HN" sz="1200" b="1" i="0" dirty="0"/>
              <a:t>Criterios de inclusión: </a:t>
            </a:r>
            <a:r>
              <a:rPr lang="es-HN" sz="1200" i="0" dirty="0"/>
              <a:t>embarazos gemelares dicoriónicos (DC) o monocoriónicos (MC) con dos fetos vivos a las 11-13 de gestación y resultado conocido del embarazo; se incluyeron embarazos con secuencia TRAP en donde el gemelo donador estaba vivo y había flujo sanguíneo demostrable en el recipiente. </a:t>
            </a:r>
          </a:p>
          <a:p>
            <a:r>
              <a:rPr lang="es-HN" sz="1200" b="1" i="0" dirty="0"/>
              <a:t>Criterios de exclusión: </a:t>
            </a:r>
            <a:r>
              <a:rPr lang="es-HN" sz="1200" i="0" dirty="0"/>
              <a:t>embarazos referidos de otros hospitales para evaluación y aquellos con defectos cromosómicos diagnosticados prenatalmente o postnatalmente.</a:t>
            </a:r>
          </a:p>
        </p:txBody>
      </p:sp>
      <p:sp>
        <p:nvSpPr>
          <p:cNvPr id="9" name="TextBox 1"/>
          <p:cNvSpPr txBox="1">
            <a:spLocks noChangeArrowheads="1"/>
          </p:cNvSpPr>
          <p:nvPr/>
        </p:nvSpPr>
        <p:spPr bwMode="auto">
          <a:xfrm>
            <a:off x="2699792" y="1588768"/>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
        <p:nvSpPr>
          <p:cNvPr id="10" name="Text Box 5"/>
          <p:cNvSpPr txBox="1">
            <a:spLocks noChangeArrowheads="1"/>
          </p:cNvSpPr>
          <p:nvPr/>
        </p:nvSpPr>
        <p:spPr bwMode="auto">
          <a:xfrm>
            <a:off x="1" y="930207"/>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
        <p:nvSpPr>
          <p:cNvPr id="11" name="Rectangle 19"/>
          <p:cNvSpPr>
            <a:spLocks noChangeArrowheads="1"/>
          </p:cNvSpPr>
          <p:nvPr/>
        </p:nvSpPr>
        <p:spPr bwMode="auto">
          <a:xfrm>
            <a:off x="489645" y="4546980"/>
            <a:ext cx="8207376" cy="1926681"/>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s-HN" sz="1600" b="1" i="0" dirty="0"/>
              <a:t>Resultados</a:t>
            </a:r>
          </a:p>
          <a:p>
            <a:r>
              <a:rPr lang="es-HN" sz="1200" i="0" dirty="0"/>
              <a:t>El diagnostico final de defecto fetal se baso en los resultados de la evaluación postnatal en los casos de nacimientos vivos y en los hallazgos de la ultima evaluación ultrasonográfica en los casos de terminación del embarazo, aborto u óbito.</a:t>
            </a:r>
          </a:p>
          <a:p>
            <a:r>
              <a:rPr lang="es-HN" sz="1200" i="0" dirty="0"/>
              <a:t>Todos los casos de defectos del corazón y grandes vasos fueron incluidos, pero los casos de vena cava superior izquierda persistente y arteria subclavia derecha aberrante fueron excluidos.</a:t>
            </a:r>
          </a:p>
          <a:p>
            <a:r>
              <a:rPr lang="es-HN" sz="1200" i="0" dirty="0"/>
              <a:t>La incidencia de TN fetal ≥  del percentil 95</a:t>
            </a:r>
            <a:r>
              <a:rPr lang="es-HN" sz="1200" i="0" baseline="30000" dirty="0"/>
              <a:t>th</a:t>
            </a:r>
            <a:r>
              <a:rPr lang="es-HN" sz="1200" i="0" dirty="0"/>
              <a:t> y ≥ 99</a:t>
            </a:r>
            <a:r>
              <a:rPr lang="es-HN" sz="1200" i="0" baseline="30000" dirty="0"/>
              <a:t>th</a:t>
            </a:r>
            <a:r>
              <a:rPr lang="es-HN" sz="1200" i="0" dirty="0"/>
              <a:t> para LCC en cada feto con un defecto fue determinado y comparadas con aquellas de fetos sin ningún defecto. La incidencia de discordancia LCC ≥ 10% y ≥ 15% en embarazos con por lo menos un feto anormal fue comparado con el de embarazos con dos fetos normales.</a:t>
            </a:r>
            <a:endParaRPr lang="es-HN"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Rectangle 19"/>
          <p:cNvSpPr>
            <a:spLocks noChangeArrowheads="1"/>
          </p:cNvSpPr>
          <p:nvPr/>
        </p:nvSpPr>
        <p:spPr bwMode="auto">
          <a:xfrm>
            <a:off x="220203" y="2113445"/>
            <a:ext cx="8703586" cy="4598182"/>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s-HN" sz="1200" b="1" i="0" dirty="0"/>
              <a:t>Evaluaciones ultrasonográficas </a:t>
            </a:r>
            <a:r>
              <a:rPr lang="es-HN" sz="1200" i="0" dirty="0"/>
              <a:t>fueron realizadas por sonografistas con un Certificado de Competencia de la Fundación de Medicina Fetal en evaluación ultrasonográfica para defectos fetales o por practicantes bajo la supervisión de sonografistas certificados.</a:t>
            </a:r>
            <a:r>
              <a:rPr lang="en-AU" sz="1200" i="0" dirty="0"/>
              <a:t> </a:t>
            </a:r>
          </a:p>
          <a:p>
            <a:pPr marL="0" indent="0">
              <a:buNone/>
            </a:pPr>
            <a:endParaRPr lang="en-AU" sz="800" i="0" dirty="0"/>
          </a:p>
          <a:p>
            <a:pPr marL="0" indent="0">
              <a:buNone/>
            </a:pPr>
            <a:r>
              <a:rPr lang="es-HN" sz="1200" b="1" i="0" u="sng" dirty="0" err="1"/>
              <a:t>Evaluacion</a:t>
            </a:r>
            <a:r>
              <a:rPr lang="es-HN" sz="1200" b="1" i="0" u="sng" dirty="0"/>
              <a:t> a las 11–13 semanas </a:t>
            </a:r>
          </a:p>
          <a:p>
            <a:r>
              <a:rPr lang="es-HN" sz="1200" i="0" dirty="0"/>
              <a:t>General: (1) edad gestacional por la medición de LCC del gemelo mayor; (2) corionicidad por el numero de placentas y la presencia o ausencia del signo de lambda en la unión placenta-membrana intergemelar; (3) NT fetal como parte de tamizaje para trisomías 21, 18 y 13; (4) defectos fetales.</a:t>
            </a:r>
          </a:p>
          <a:p>
            <a:r>
              <a:rPr lang="es-HN" sz="1200" i="0" dirty="0"/>
              <a:t>Anatomía: </a:t>
            </a:r>
          </a:p>
          <a:p>
            <a:pPr lvl="1"/>
            <a:r>
              <a:rPr lang="es-HN" sz="1200" i="0" dirty="0"/>
              <a:t>Sección transversal de la cabeza fetal para demostrar el cráneo, línea media y plexo coroideos; una vista mediosagital de la cara para demostrar el hueso nasal; una sección sagital de la espina para demostrar cifoscoliosis; y secciones sagitales y transversa del tronco y extremidades para demostrar el estomago, vejiga, inserción abdominal del cordón umbilical, todos los huesos largos, manos y pies.</a:t>
            </a:r>
          </a:p>
          <a:p>
            <a:pPr lvl="1"/>
            <a:r>
              <a:rPr lang="es-HN" sz="1200" i="0" dirty="0"/>
              <a:t>En 2006, el protocolo fue expandido a incluir Doppler para la valoración de flujo sanguíneo a través de la válvula tricúspidea y en el ducto venoso.</a:t>
            </a:r>
          </a:p>
          <a:p>
            <a:pPr lvl="1"/>
            <a:r>
              <a:rPr lang="es-HN" sz="1200" i="0" dirty="0"/>
              <a:t>En 2009, el protocolo incluía Doppler color para valorar la vista de las cuatro cámaras del corazón y salida de los vasos; las vistas transversas de la cara para demostrar las orbitas, labio superior y paladar; una vista mediosagital de la cabeza para demostrar mesencéfalo y tallo cerebral; y una sección sagital de la espina para demostrar la espina y la piel que la cubre.</a:t>
            </a:r>
          </a:p>
          <a:p>
            <a:pPr lvl="1"/>
            <a:r>
              <a:rPr lang="es-HN" sz="1200" i="0" dirty="0"/>
              <a:t>Evaluación de la fosa posterior, basado en valoración visual, se incluyo en el protocolo después del 2011. </a:t>
            </a:r>
          </a:p>
          <a:p>
            <a:pPr lvl="1"/>
            <a:r>
              <a:rPr lang="es-HN" sz="1200" i="0" dirty="0"/>
              <a:t>Ecocardiografía fetal por un cardiólogo se realizo a las 11-13 semanas en todos los casos de NT fetal &gt; del percentil 99 por LCC y a las 20 semanas en aquellos con NT entre el percentil 95 y 99 o regurgitación a través de la válvula tricúspidea o flujo anormal en el ducto venoso a las 11-13 semanas.</a:t>
            </a:r>
          </a:p>
        </p:txBody>
      </p:sp>
      <p:sp>
        <p:nvSpPr>
          <p:cNvPr id="7" name="Text Box 5"/>
          <p:cNvSpPr txBox="1">
            <a:spLocks noChangeArrowheads="1"/>
          </p:cNvSpPr>
          <p:nvPr/>
        </p:nvSpPr>
        <p:spPr bwMode="auto">
          <a:xfrm>
            <a:off x="-1" y="933450"/>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
        <p:nvSpPr>
          <p:cNvPr id="8" name="TextBox 1"/>
          <p:cNvSpPr txBox="1">
            <a:spLocks noChangeArrowheads="1"/>
          </p:cNvSpPr>
          <p:nvPr/>
        </p:nvSpPr>
        <p:spPr bwMode="auto">
          <a:xfrm>
            <a:off x="2789234" y="1611663"/>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Tree>
    <p:extLst>
      <p:ext uri="{BB962C8B-B14F-4D97-AF65-F5344CB8AC3E}">
        <p14:creationId xmlns:p14="http://schemas.microsoft.com/office/powerpoint/2010/main" val="72058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Rectangle 19"/>
          <p:cNvSpPr>
            <a:spLocks noChangeArrowheads="1"/>
          </p:cNvSpPr>
          <p:nvPr/>
        </p:nvSpPr>
        <p:spPr bwMode="auto">
          <a:xfrm>
            <a:off x="233770" y="2295275"/>
            <a:ext cx="8676456" cy="3927229"/>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400" b="1" i="0" dirty="0"/>
              <a:t>Evaluación de segundo trimestre</a:t>
            </a:r>
          </a:p>
          <a:p>
            <a:pPr marL="0" indent="0">
              <a:buNone/>
            </a:pPr>
            <a:r>
              <a:rPr lang="es-HN" sz="1400" i="0" dirty="0"/>
              <a:t>Sección transversa de la cabeza fetal a nivel del septum cavum pellucidum y ventrículos laterales; una vista suboccipitobregmatica para evaluar el mesencéfalo, cerebelo y vermis; una vista mediosagital de la cara para evaluar el hueso nasal y excluir micrognatia; vistas transversas de las orbitas, labio superior y paladar, vistas sagitales, coronales y transversas de la espina; un rastreo a través del corazón en el plano transverso para incluir la vista de las cuatro cámaras, tractos de salida y vista de tres vasos; secciones transversas y sagitales del tórax y abdomen para evaluar los pulmones, diafragma, hígado, estomago, intestinos, inserción del cordón umbilical, riñones, vejiga y uréteres; y evaluación sistemática de los miembros superiores e inferiores para longitud y forma de cada hueso, posición y movimiento de cada articulación y evaluación de ambos pies y manos, incluyendo los dedos. Evaluación de los genitales no era parte obligatoria del protocolo.</a:t>
            </a:r>
          </a:p>
          <a:p>
            <a:pPr marL="0" indent="0">
              <a:buNone/>
            </a:pPr>
            <a:endParaRPr lang="en-AU" sz="1400" i="0" dirty="0"/>
          </a:p>
          <a:p>
            <a:r>
              <a:rPr lang="es-HN" sz="1400" b="1" i="0" dirty="0"/>
              <a:t>Evaluación del tercer trimestre </a:t>
            </a:r>
          </a:p>
          <a:p>
            <a:pPr marL="0" indent="0">
              <a:buNone/>
            </a:pPr>
            <a:r>
              <a:rPr lang="es-HN" sz="1400" i="0" dirty="0"/>
              <a:t>Valoración del crecimiento fetal, volumen de liquido amniótico y mediciones Doppler en las arterias umbilical y cerebral media fetal. Los sonografistas fueron instruidos a valorar la anatomía fetal en la misma manera sistemática como en el segundo trimestre, pero fue aceptado que, dependiendo de la posición fetal, evaluación de la cara fetal, sacro y extremidades puede no ser posible.</a:t>
            </a:r>
          </a:p>
        </p:txBody>
      </p:sp>
      <p:sp>
        <p:nvSpPr>
          <p:cNvPr id="7" name="Text Box 5"/>
          <p:cNvSpPr txBox="1">
            <a:spLocks noChangeArrowheads="1"/>
          </p:cNvSpPr>
          <p:nvPr/>
        </p:nvSpPr>
        <p:spPr bwMode="auto">
          <a:xfrm>
            <a:off x="9897" y="942975"/>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
        <p:nvSpPr>
          <p:cNvPr id="8" name="TextBox 1"/>
          <p:cNvSpPr txBox="1">
            <a:spLocks noChangeArrowheads="1"/>
          </p:cNvSpPr>
          <p:nvPr/>
        </p:nvSpPr>
        <p:spPr bwMode="auto">
          <a:xfrm>
            <a:off x="2789235" y="1687794"/>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Tree>
    <p:extLst>
      <p:ext uri="{BB962C8B-B14F-4D97-AF65-F5344CB8AC3E}">
        <p14:creationId xmlns:p14="http://schemas.microsoft.com/office/powerpoint/2010/main" val="163632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26606" y="1732982"/>
            <a:ext cx="8642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395536" y="2317352"/>
            <a:ext cx="8352928" cy="3487912"/>
          </a:xfrm>
        </p:spPr>
        <p:txBody>
          <a:bodyPr/>
          <a:lstStyle/>
          <a:p>
            <a:pPr marL="0">
              <a:spcBef>
                <a:spcPts val="0"/>
              </a:spcBef>
            </a:pPr>
            <a:r>
              <a:rPr lang="es-HN" sz="1400" dirty="0"/>
              <a:t>La población de estudio de 6366 embarazos gemelares con dos fetos vivos a las 11–13 semanas de gestación, estaba compuesto de 4979 (78.2%) DC y 1387 (21.8%) MC embarazos gemelares, incluyendo 67 (4.8%) que fueron MC monoamniótico.</a:t>
            </a:r>
          </a:p>
          <a:p>
            <a:pPr marL="0" indent="0">
              <a:spcBef>
                <a:spcPts val="0"/>
              </a:spcBef>
              <a:buNone/>
            </a:pPr>
            <a:endParaRPr lang="en-AU" sz="1400" dirty="0"/>
          </a:p>
          <a:p>
            <a:pPr marL="0">
              <a:spcBef>
                <a:spcPts val="0"/>
              </a:spcBef>
            </a:pPr>
            <a:r>
              <a:rPr lang="es-HN" sz="1400" dirty="0"/>
              <a:t>En el tiempo de la evaluación del primer trimestre, LCC media del gemelo mayor fue de 65.3 (IQR, 60.2–71.2)mm y la edad media gestacional fue de 12.9 (IQR, 12.5–13.3) semanas.</a:t>
            </a:r>
          </a:p>
          <a:p>
            <a:pPr marL="0" indent="0">
              <a:spcBef>
                <a:spcPts val="0"/>
              </a:spcBef>
              <a:buNone/>
            </a:pPr>
            <a:endParaRPr lang="en-AU" sz="1400" dirty="0"/>
          </a:p>
          <a:p>
            <a:pPr marL="0" algn="just">
              <a:spcBef>
                <a:spcPts val="0"/>
              </a:spcBef>
            </a:pPr>
            <a:r>
              <a:rPr lang="es-HN" sz="1400" dirty="0"/>
              <a:t>La terminación del embarazo debido a un defecto fetal o aborto antes de las 20 semanas de gestación ocurrió en 119 embarazos. De los 6247 embarazos restantes, evaluaciones de seguimiento se realizaron en las cuatro unidades participantes en un 69.0% (4308/6247).</a:t>
            </a:r>
          </a:p>
          <a:p>
            <a:pPr marL="0" algn="just">
              <a:spcBef>
                <a:spcPts val="0"/>
              </a:spcBef>
            </a:pPr>
            <a:endParaRPr lang="en-AU" sz="1400" dirty="0"/>
          </a:p>
          <a:p>
            <a:pPr marL="0" algn="just">
              <a:spcBef>
                <a:spcPts val="0"/>
              </a:spcBef>
            </a:pPr>
            <a:r>
              <a:rPr lang="es-HN" sz="1400" dirty="0"/>
              <a:t>Un defecto fetal fue identificado ya sea prenatalmente o postnatalmente en un 1.7% (211/12732) de gemelos, incluyendo un 2.8% (78/2774) de gemelos MC, que fue mayor que los gemelos DC (1.3%; 133/9958; P&lt;0.0001).</a:t>
            </a:r>
          </a:p>
          <a:p>
            <a:pPr marL="0" algn="just">
              <a:spcBef>
                <a:spcPts val="0"/>
              </a:spcBef>
            </a:pPr>
            <a:endParaRPr lang="en-AU" sz="1400" dirty="0"/>
          </a:p>
          <a:p>
            <a:pPr marL="0" algn="just">
              <a:spcBef>
                <a:spcPts val="0"/>
              </a:spcBef>
            </a:pPr>
            <a:r>
              <a:rPr lang="es-HN" sz="1400" dirty="0"/>
              <a:t>A la evaluación de las 11–13 semanas, 36.5% (77/211) de defectos fueron identificados, incluyendo 27.1% (36/133) de esos en fetos de embarazos gemelares DC y 52.6% (41/78) de estos en fetos de embarazos gemelares MC.</a:t>
            </a:r>
          </a:p>
          <a:p>
            <a:pPr marL="0" algn="just">
              <a:spcBef>
                <a:spcPts val="0"/>
              </a:spcBef>
            </a:pPr>
            <a:endParaRPr lang="en-AU" sz="1400" dirty="0"/>
          </a:p>
        </p:txBody>
      </p:sp>
      <p:sp>
        <p:nvSpPr>
          <p:cNvPr id="9" name="Text Box 5"/>
          <p:cNvSpPr txBox="1">
            <a:spLocks noChangeArrowheads="1"/>
          </p:cNvSpPr>
          <p:nvPr/>
        </p:nvSpPr>
        <p:spPr bwMode="auto">
          <a:xfrm>
            <a:off x="1" y="930207"/>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243943" y="1719711"/>
            <a:ext cx="8642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err="1"/>
              <a:t>Resultados</a:t>
            </a:r>
            <a:endParaRPr lang="en-GB" altLang="it-IT" sz="2400" b="1" i="0" dirty="0"/>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34280" y="2101029"/>
            <a:ext cx="9198796" cy="4896544"/>
          </a:xfrm>
        </p:spPr>
        <p:txBody>
          <a:bodyPr/>
          <a:lstStyle/>
          <a:p>
            <a:pPr marL="0" indent="0">
              <a:buNone/>
            </a:pPr>
            <a:endParaRPr lang="en-AU" sz="1400" dirty="0"/>
          </a:p>
          <a:p>
            <a:r>
              <a:rPr lang="es-HN" sz="1400" dirty="0"/>
              <a:t>A la evaluación de 11-13 semanas, 36.5% (77/211) de defectos fueron identificados, incluyendo 27.1% (36/133) de esos en fetos de embarazos gemelares DC y 52.6% (41/78) en fetos con embarazos gemelares MC (Tabla 1).</a:t>
            </a:r>
          </a:p>
          <a:p>
            <a:pPr lvl="1"/>
            <a:r>
              <a:rPr lang="es-HN" sz="1400" dirty="0"/>
              <a:t>Se diagnóstico todos los casos de: acrania, holoprosencefalia alobar y encefalocele, y 40% de los casos de espina bífida abierta</a:t>
            </a:r>
          </a:p>
          <a:p>
            <a:pPr lvl="1"/>
            <a:r>
              <a:rPr lang="es-HN" sz="1400" dirty="0"/>
              <a:t>No se diagnostico: ventriculomegalia severa, ausencia de cuerpo calloso, cerebelo y/o vermis hipoplásico. Se diagnostico el 33% de los casos de labio y paladar hendido, pero ninguno con solo labio hendido, 50% de los casos de hernia diafragmática congénita, malformación de la vía área pulmonar congénita, 52% (14/27) de los casos de tetralogía de Fallot, síndrome de corazón izquierdo hipoplásico, defectos de arco aórtico, atresia tricúspidea o defecto cardiaco complejo, defecto septal atrioventricular o ventricular, transposición de grandes vasos, estenosis/atresia aortica o pulmonar, arco aórtico doble o derecho, arritmia o rabdomioma, todos los casos de exónfalos, pero ninguno de atresia duodenal o exestrofia de vejiga, 71% de los casos de obstrucción del tracto urinario bajo, pero ninguno de los otros defectos urogenitales, 67% (6/9) de los casos de displasia esquelética letal, secuencia de deformación aquinesia fetal o ausencia de extremidades, pero ninguno de hemivertebra, defectos de dedos, deformidades de muñecas o tobillos, y todos los casos de anomalía tallo-corporal (</a:t>
            </a:r>
            <a:r>
              <a:rPr lang="es-HN" sz="1400" dirty="0" err="1"/>
              <a:t>body-stalk</a:t>
            </a:r>
            <a:r>
              <a:rPr lang="es-HN" sz="1400" dirty="0"/>
              <a:t>), pentalogía de Cantrell, secuencia TRAP y gemelos siameses, pero ninguno de linfangioma o teratoma sacrococcigeo.</a:t>
            </a:r>
            <a:endParaRPr lang="es-HN" sz="1200" dirty="0"/>
          </a:p>
        </p:txBody>
      </p:sp>
      <p:sp>
        <p:nvSpPr>
          <p:cNvPr id="9" name="Text Box 5"/>
          <p:cNvSpPr txBox="1">
            <a:spLocks noChangeArrowheads="1"/>
          </p:cNvSpPr>
          <p:nvPr/>
        </p:nvSpPr>
        <p:spPr bwMode="auto">
          <a:xfrm>
            <a:off x="1" y="930207"/>
            <a:ext cx="9143999" cy="744819"/>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400" b="1" i="0" dirty="0">
                <a:solidFill>
                  <a:schemeClr val="bg1"/>
                </a:solidFill>
              </a:rPr>
              <a:t>Diagnostico de defectos fetales en embarazos gemelares al examen ultrasonográfico de rutina a las 11-13 semanas</a:t>
            </a: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spTree>
    <p:extLst>
      <p:ext uri="{BB962C8B-B14F-4D97-AF65-F5344CB8AC3E}">
        <p14:creationId xmlns:p14="http://schemas.microsoft.com/office/powerpoint/2010/main" val="365693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2196752" y="1916832"/>
            <a:ext cx="8642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Text Box 5"/>
          <p:cNvSpPr txBox="1">
            <a:spLocks noChangeArrowheads="1"/>
          </p:cNvSpPr>
          <p:nvPr/>
        </p:nvSpPr>
        <p:spPr bwMode="auto">
          <a:xfrm>
            <a:off x="1" y="930207"/>
            <a:ext cx="9143999" cy="498598"/>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HN" sz="1200" b="1" i="0" dirty="0">
                <a:solidFill>
                  <a:schemeClr val="bg1"/>
                </a:solidFill>
              </a:rPr>
              <a:t>Diagnostico de defectos fetales en embarazos gemelares al examen ultrasonográfico de rutina a las 11-13 semanas</a:t>
            </a:r>
          </a:p>
          <a:p>
            <a:pPr algn="ctr">
              <a:buNone/>
            </a:pPr>
            <a:r>
              <a:rPr lang="sv-SE" sz="1200" dirty="0">
                <a:solidFill>
                  <a:srgbClr val="FFFFFF"/>
                </a:solidFill>
              </a:rPr>
              <a:t>Syngelaki et al., </a:t>
            </a:r>
            <a:r>
              <a:rPr lang="en-US" sz="1200" dirty="0">
                <a:solidFill>
                  <a:srgbClr val="FFFFFF"/>
                </a:solidFill>
              </a:rPr>
              <a:t>UOG </a:t>
            </a:r>
            <a:r>
              <a:rPr lang="en-US" sz="1200" dirty="0">
                <a:solidFill>
                  <a:schemeClr val="bg1"/>
                </a:solidFill>
              </a:rPr>
              <a:t>2020</a:t>
            </a:r>
          </a:p>
        </p:txBody>
      </p:sp>
      <p:pic>
        <p:nvPicPr>
          <p:cNvPr id="6" name="Picture 5"/>
          <p:cNvPicPr>
            <a:picLocks noChangeAspect="1"/>
          </p:cNvPicPr>
          <p:nvPr/>
        </p:nvPicPr>
        <p:blipFill>
          <a:blip r:embed="rId5"/>
          <a:stretch>
            <a:fillRect/>
          </a:stretch>
        </p:blipFill>
        <p:spPr>
          <a:xfrm>
            <a:off x="323528" y="1472528"/>
            <a:ext cx="3933690" cy="5274576"/>
          </a:xfrm>
          <a:prstGeom prst="rect">
            <a:avLst/>
          </a:prstGeom>
        </p:spPr>
      </p:pic>
      <p:sp>
        <p:nvSpPr>
          <p:cNvPr id="8" name="Rectangle 7"/>
          <p:cNvSpPr/>
          <p:nvPr/>
        </p:nvSpPr>
        <p:spPr>
          <a:xfrm>
            <a:off x="4407437" y="1662992"/>
            <a:ext cx="4536504" cy="4893647"/>
          </a:xfrm>
          <a:prstGeom prst="rect">
            <a:avLst/>
          </a:prstGeom>
        </p:spPr>
        <p:txBody>
          <a:bodyPr wrap="square">
            <a:spAutoFit/>
          </a:bodyPr>
          <a:lstStyle/>
          <a:p>
            <a:pPr marL="171450" indent="-171450">
              <a:buFont typeface="Arial" panose="020B0604020202020204" pitchFamily="34" charset="0"/>
              <a:buChar char="•"/>
            </a:pPr>
            <a:r>
              <a:rPr lang="es-ES" sz="1200" i="0" dirty="0"/>
              <a:t>Se diagnóstico todos los casos de: acrania, holoprosencefalia alobar y encefalocele, y 40% de los casos de espina bífida abierta</a:t>
            </a:r>
            <a:endParaRPr lang="en-AU" sz="1200" i="0" dirty="0"/>
          </a:p>
          <a:p>
            <a:pPr marL="171450" indent="-171450">
              <a:buFont typeface="Arial" panose="020B0604020202020204" pitchFamily="34" charset="0"/>
              <a:buChar char="•"/>
            </a:pPr>
            <a:r>
              <a:rPr lang="es-ES" sz="1200" i="0" dirty="0"/>
              <a:t>No se diagnostico: ventriculomegalia severa, ausencia de cuerpo calloso, cerebelo y/o vermis hipoplásico</a:t>
            </a:r>
          </a:p>
          <a:p>
            <a:pPr marL="171450" indent="-171450">
              <a:buFont typeface="Arial" panose="020B0604020202020204" pitchFamily="34" charset="0"/>
              <a:buChar char="•"/>
            </a:pPr>
            <a:r>
              <a:rPr lang="es-HN" sz="1200" i="0" dirty="0"/>
              <a:t>Se diagnostico el 33% de los casos de labio paladar hendido, pero ninguno de solo labio hendido.</a:t>
            </a:r>
          </a:p>
          <a:p>
            <a:pPr marL="171450" indent="-171450">
              <a:buFont typeface="Arial" panose="020B0604020202020204" pitchFamily="34" charset="0"/>
              <a:buChar char="•"/>
            </a:pPr>
            <a:r>
              <a:rPr lang="es-ES" sz="1200" i="0" dirty="0"/>
              <a:t>Se diagnostico 50% de los casos de hernia diafragmática congénita, malformación de la vía área pulmonar congénita, 52% de los casos de tetralogía de Fallot, síndrome de corazón izquierdo hipoplásico, defectos de arco aórtico, atresia tricúspidea o defecto cardiaco complejo, defecto septal atrioventricular o ventricular, transposición de grandes vasos, estenosis/atresia aortica o pulmonar, arco aórtico doble o derecho, arritmia o rabdomioma.</a:t>
            </a:r>
            <a:endParaRPr lang="en-AU" sz="1200" i="0" dirty="0"/>
          </a:p>
          <a:p>
            <a:pPr marL="171450" indent="-171450">
              <a:buFont typeface="Arial" panose="020B0604020202020204" pitchFamily="34" charset="0"/>
              <a:buChar char="•"/>
            </a:pPr>
            <a:r>
              <a:rPr lang="es-HN" sz="1200" i="0" dirty="0"/>
              <a:t>Se diagnostico todos los casos de exónfalos, pero ninguno de atresia duodenal o exestrofia de vejiga</a:t>
            </a:r>
            <a:r>
              <a:rPr lang="en-AU" sz="1200" i="0" dirty="0"/>
              <a:t>.</a:t>
            </a:r>
          </a:p>
          <a:p>
            <a:pPr marL="171450" indent="-171450">
              <a:buFont typeface="Arial" panose="020B0604020202020204" pitchFamily="34" charset="0"/>
              <a:buChar char="•"/>
            </a:pPr>
            <a:r>
              <a:rPr lang="es-HN" sz="1200" i="0" dirty="0"/>
              <a:t>Se diagnostico 71% de los casos de obstrucción de tracto urinario bajo, pero ninguno de los otros defectos urogenitales.</a:t>
            </a:r>
          </a:p>
          <a:p>
            <a:pPr marL="171450" indent="-171450">
              <a:buFont typeface="Arial" panose="020B0604020202020204" pitchFamily="34" charset="0"/>
              <a:buChar char="•"/>
            </a:pPr>
            <a:r>
              <a:rPr lang="es-ES" sz="1200" i="0" dirty="0"/>
              <a:t>Se diagnostico el 67% de los casos de displasia esquelética letal, secuencia de deformación aquinesia fetal o ausencia de extremidades, pero ninguno de hemivertebra, defectos de dedos, deformidades de muñecas o tobillos. </a:t>
            </a:r>
          </a:p>
          <a:p>
            <a:pPr marL="171450" indent="-171450">
              <a:buFont typeface="Arial" panose="020B0604020202020204" pitchFamily="34" charset="0"/>
              <a:buChar char="•"/>
            </a:pPr>
            <a:r>
              <a:rPr lang="es-ES" sz="1200" i="0" dirty="0"/>
              <a:t>Se diagnostico todos los casos de anomalía tallo-corporal, pentalogía de Cantrell, secuencia TRAP y gemelos siameses, pero ninguno de linfangioma o teratoma sacrococcigeo.</a:t>
            </a:r>
            <a:r>
              <a:rPr lang="en-AU" sz="1200" i="0" dirty="0"/>
              <a:t> </a:t>
            </a:r>
          </a:p>
        </p:txBody>
      </p:sp>
    </p:spTree>
    <p:extLst>
      <p:ext uri="{BB962C8B-B14F-4D97-AF65-F5344CB8AC3E}">
        <p14:creationId xmlns:p14="http://schemas.microsoft.com/office/powerpoint/2010/main" val="12428823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66998</TotalTime>
  <Words>3157</Words>
  <Application>Microsoft Office PowerPoint</Application>
  <PresentationFormat>On-screen Show (4:3)</PresentationFormat>
  <Paragraphs>163</Paragraphs>
  <Slides>15</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Hana Shiref</cp:lastModifiedBy>
  <cp:revision>1032</cp:revision>
  <cp:lastPrinted>2011-09-13T15:07:48Z</cp:lastPrinted>
  <dcterms:created xsi:type="dcterms:W3CDTF">2016-05-13T18:06:14Z</dcterms:created>
  <dcterms:modified xsi:type="dcterms:W3CDTF">2020-04-24T09:31:12Z</dcterms:modified>
</cp:coreProperties>
</file>