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309" r:id="rId2"/>
    <p:sldId id="340" r:id="rId3"/>
    <p:sldId id="352" r:id="rId4"/>
    <p:sldId id="353" r:id="rId5"/>
    <p:sldId id="354" r:id="rId6"/>
    <p:sldId id="356" r:id="rId7"/>
    <p:sldId id="357" r:id="rId8"/>
    <p:sldId id="359" r:id="rId9"/>
    <p:sldId id="355" r:id="rId10"/>
    <p:sldId id="360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F0F3FB"/>
    <a:srgbClr val="DEDDDA"/>
    <a:srgbClr val="E6B9B8"/>
    <a:srgbClr val="DAD8D4"/>
    <a:srgbClr val="EADEE7"/>
    <a:srgbClr val="E2E1DE"/>
    <a:srgbClr val="4458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32" autoAdjust="0"/>
    <p:restoredTop sz="90681" autoAdjust="0"/>
  </p:normalViewPr>
  <p:slideViewPr>
    <p:cSldViewPr snapToObjects="1">
      <p:cViewPr varScale="1">
        <p:scale>
          <a:sx n="82" d="100"/>
          <a:sy n="82" d="100"/>
        </p:scale>
        <p:origin x="108" y="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cfDNA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Risk &gt;1/250</c:v>
                </c:pt>
                <c:pt idx="1">
                  <c:v>Risk &gt;1/1000</c:v>
                </c:pt>
                <c:pt idx="2">
                  <c:v>Universal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</c:v>
                </c:pt>
                <c:pt idx="1">
                  <c:v>39.96</c:v>
                </c:pt>
                <c:pt idx="2">
                  <c:v>287.61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0C-46E1-9AF8-BF172D34D8F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Invasive</c:v>
                </c:pt>
              </c:strCache>
            </c:strRef>
          </c:tx>
          <c:spPr>
            <a:solidFill>
              <a:schemeClr val="accent4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Risk &gt;1/250</c:v>
                </c:pt>
                <c:pt idx="1">
                  <c:v>Risk &gt;1/1000</c:v>
                </c:pt>
                <c:pt idx="2">
                  <c:v>Universal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12.6</c:v>
                </c:pt>
                <c:pt idx="1">
                  <c:v>43.05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0C-46E1-9AF8-BF172D34D8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27"/>
        <c:axId val="2122929744"/>
        <c:axId val="2122929328"/>
      </c:barChart>
      <c:catAx>
        <c:axId val="212292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2929328"/>
        <c:crosses val="autoZero"/>
        <c:auto val="1"/>
        <c:lblAlgn val="ctr"/>
        <c:lblOffset val="100"/>
        <c:noMultiLvlLbl val="0"/>
      </c:catAx>
      <c:valAx>
        <c:axId val="2122929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2929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6A4A78E-3EE6-460E-BAE4-6F39EE78D3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9848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68B560A-BEAC-4283-BA72-462A12258657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33305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9229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73047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1529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2671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8226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11767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2840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5187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63804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8BDF1-9D91-4E9D-A985-AB887679A1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5358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D0954-41DC-4048-AD49-8681FC5FEB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068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981B3-F320-46FA-959C-EC02D7CB87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9633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A0C07-FBAB-45EA-9EA0-0F846D884E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518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42D02-3FAE-4A94-B744-96C0B90960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5306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672DF-3394-4394-872F-F7B9D8F0B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843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C1DFD-8525-4B64-A219-C894CA0970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8733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12F23-2806-4EF2-802D-8768E9DA9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017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58C17-ACF6-4ED4-9A33-6E121EB48A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15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67FF1-7836-416C-83DA-F5E58369D5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736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0225B-4AA4-4B8F-984C-A32A5D582A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941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6A2C6E-5D53-48DC-9A64-03C2834424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079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611187" y="1288363"/>
            <a:ext cx="7921625" cy="584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GB" sz="3200" b="1" dirty="0" smtClean="0">
                <a:latin typeface="+mj-lt"/>
              </a:rPr>
              <a:t>UOG Journal Club: </a:t>
            </a:r>
            <a:r>
              <a:rPr lang="tr-TR" sz="3200" b="1" dirty="0" smtClean="0">
                <a:latin typeface="+mj-lt"/>
              </a:rPr>
              <a:t>November</a:t>
            </a:r>
            <a:r>
              <a:rPr lang="en-GB" sz="3200" b="1" dirty="0" smtClean="0">
                <a:latin typeface="+mj-lt"/>
              </a:rPr>
              <a:t> 201</a:t>
            </a:r>
            <a:r>
              <a:rPr lang="tr-TR" sz="3200" b="1" dirty="0" smtClean="0">
                <a:latin typeface="+mj-lt"/>
              </a:rPr>
              <a:t>9</a:t>
            </a:r>
            <a:endParaRPr lang="en-GB" sz="3200" b="1" dirty="0" smtClean="0">
              <a:latin typeface="+mj-lt"/>
            </a:endParaRPr>
          </a:p>
        </p:txBody>
      </p:sp>
      <p:pic>
        <p:nvPicPr>
          <p:cNvPr id="3076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647583"/>
            <a:ext cx="24765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Box 2"/>
          <p:cNvSpPr txBox="1">
            <a:spLocks noChangeArrowheads="1"/>
          </p:cNvSpPr>
          <p:nvPr/>
        </p:nvSpPr>
        <p:spPr bwMode="auto">
          <a:xfrm>
            <a:off x="2555776" y="4941168"/>
            <a:ext cx="6048921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dirty="0" smtClean="0">
                <a:latin typeface="+mj-lt"/>
              </a:rPr>
              <a:t>Journal Club slides prepared by Dr </a:t>
            </a:r>
            <a:r>
              <a:rPr lang="en-GB" dirty="0" err="1" smtClean="0">
                <a:latin typeface="+mj-lt"/>
              </a:rPr>
              <a:t>Erkan</a:t>
            </a:r>
            <a:r>
              <a:rPr lang="en-GB" dirty="0" smtClean="0">
                <a:latin typeface="+mj-lt"/>
              </a:rPr>
              <a:t> </a:t>
            </a:r>
            <a:r>
              <a:rPr lang="en-GB" dirty="0" err="1" smtClean="0">
                <a:latin typeface="+mj-lt"/>
              </a:rPr>
              <a:t>Kalafat</a:t>
            </a:r>
            <a:endParaRPr lang="en-GB" dirty="0" smtClean="0">
              <a:latin typeface="+mj-lt"/>
            </a:endParaRPr>
          </a:p>
          <a:p>
            <a:pPr algn="ctr" eaLnBrk="1" hangingPunct="1">
              <a:defRPr/>
            </a:pPr>
            <a:r>
              <a:rPr lang="en-GB" dirty="0" smtClean="0">
                <a:latin typeface="+mj-lt"/>
              </a:rPr>
              <a:t>(UOG Editor for Trainees)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308998" y="3513782"/>
            <a:ext cx="8526002" cy="100027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buAutoNum type="alphaUcPeriod"/>
            </a:pPr>
            <a:r>
              <a:rPr lang="en-US" dirty="0" smtClean="0">
                <a:latin typeface="+mj-lt"/>
              </a:rPr>
              <a:t>LE </a:t>
            </a:r>
            <a:r>
              <a:rPr lang="en-US" dirty="0" smtClean="0">
                <a:latin typeface="+mj-lt"/>
              </a:rPr>
              <a:t>BRAS, L. J. SALOMON, </a:t>
            </a:r>
            <a:r>
              <a:rPr lang="en-US" dirty="0">
                <a:latin typeface="+mj-lt"/>
              </a:rPr>
              <a:t>L. </a:t>
            </a:r>
            <a:r>
              <a:rPr lang="en-US" dirty="0" smtClean="0">
                <a:latin typeface="+mj-lt"/>
              </a:rPr>
              <a:t>BUSSIÈRES</a:t>
            </a:r>
            <a:r>
              <a:rPr lang="tr-TR" dirty="0" smtClean="0"/>
              <a:t>, </a:t>
            </a:r>
            <a:r>
              <a:rPr lang="tr-TR" dirty="0"/>
              <a:t>V. </a:t>
            </a:r>
            <a:r>
              <a:rPr lang="tr-TR" dirty="0" smtClean="0"/>
              <a:t>MALAN, </a:t>
            </a:r>
            <a:r>
              <a:rPr lang="tr-TR" dirty="0"/>
              <a:t>C. </a:t>
            </a:r>
            <a:r>
              <a:rPr lang="tr-TR" dirty="0" smtClean="0"/>
              <a:t>ELIE, </a:t>
            </a:r>
            <a:r>
              <a:rPr lang="tr-TR" dirty="0"/>
              <a:t>H. </a:t>
            </a:r>
            <a:r>
              <a:rPr lang="tr-TR" dirty="0" smtClean="0"/>
              <a:t>MAHALLATI,</a:t>
            </a:r>
            <a:r>
              <a:rPr lang="en-US" dirty="0"/>
              <a:t> </a:t>
            </a:r>
            <a:r>
              <a:rPr lang="fr-FR" dirty="0" smtClean="0"/>
              <a:t>Y</a:t>
            </a:r>
            <a:r>
              <a:rPr lang="fr-FR" dirty="0"/>
              <a:t>. </a:t>
            </a:r>
            <a:r>
              <a:rPr lang="fr-FR" dirty="0" smtClean="0"/>
              <a:t>VILLE, </a:t>
            </a:r>
            <a:r>
              <a:rPr lang="fr-FR" dirty="0"/>
              <a:t>M. </a:t>
            </a:r>
            <a:r>
              <a:rPr lang="fr-FR" dirty="0" smtClean="0"/>
              <a:t>VEKEMANS and </a:t>
            </a:r>
            <a:r>
              <a:rPr lang="fr-FR" dirty="0"/>
              <a:t>I. </a:t>
            </a:r>
            <a:r>
              <a:rPr lang="fr-FR" dirty="0" smtClean="0"/>
              <a:t>DURAND-ZALESKI</a:t>
            </a:r>
          </a:p>
          <a:p>
            <a:pPr algn="ctr"/>
            <a:endParaRPr lang="fr-FR" sz="500" dirty="0" smtClean="0"/>
          </a:p>
          <a:p>
            <a:pPr algn="ctr"/>
            <a:r>
              <a:rPr lang="en-US" i="1" dirty="0" smtClean="0">
                <a:latin typeface="+mj-lt"/>
              </a:rPr>
              <a:t>Volume </a:t>
            </a:r>
            <a:r>
              <a:rPr lang="en-US" i="1" dirty="0" smtClean="0">
                <a:latin typeface="+mj-lt"/>
              </a:rPr>
              <a:t>54, </a:t>
            </a:r>
            <a:r>
              <a:rPr lang="en-US" i="1" dirty="0" smtClean="0">
                <a:latin typeface="+mj-lt"/>
              </a:rPr>
              <a:t>Issue </a:t>
            </a:r>
            <a:r>
              <a:rPr lang="en-US" i="1" dirty="0" smtClean="0">
                <a:latin typeface="+mj-lt"/>
              </a:rPr>
              <a:t>5, </a:t>
            </a:r>
            <a:r>
              <a:rPr lang="en-US" i="1" dirty="0" smtClean="0">
                <a:latin typeface="+mj-lt"/>
              </a:rPr>
              <a:t>pages </a:t>
            </a:r>
            <a:r>
              <a:rPr lang="en-US" i="1" dirty="0" smtClean="0">
                <a:latin typeface="+mj-lt"/>
              </a:rPr>
              <a:t>596</a:t>
            </a:r>
            <a:r>
              <a:rPr lang="en-GB" i="1" dirty="0" smtClean="0"/>
              <a:t>–603</a:t>
            </a:r>
            <a:endParaRPr lang="en-US" i="1" dirty="0" smtClean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125305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tr-TR" sz="2400" b="1" dirty="0">
                <a:solidFill>
                  <a:srgbClr val="FF0000"/>
                </a:solidFill>
              </a:rPr>
              <a:t>Cost-effectiveness of five prenatal screening strategies for trisomies and other unbalanced chromosomal abnormalities</a:t>
            </a:r>
            <a:r>
              <a:rPr lang="en-US" sz="2400" b="1" dirty="0">
                <a:solidFill>
                  <a:srgbClr val="FF0000"/>
                </a:solidFill>
              </a:rPr>
              <a:t>: model-based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00219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tr-TR" sz="1600" b="1" i="1" dirty="0">
                <a:solidFill>
                  <a:schemeClr val="bg1"/>
                </a:solidFill>
              </a:rPr>
              <a:t>Cost-effectiveness of five prenatal screening strategies for trisomies and other unbalanced chromosomal abnormalities</a:t>
            </a:r>
            <a:r>
              <a:rPr lang="en-US" sz="1600" b="1" i="1" dirty="0">
                <a:solidFill>
                  <a:schemeClr val="bg1"/>
                </a:solidFill>
              </a:rPr>
              <a:t>: model-based 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 smtClean="0">
                <a:solidFill>
                  <a:schemeClr val="bg1"/>
                </a:solidFill>
                <a:latin typeface="Arial"/>
              </a:rPr>
              <a:t>Le Bras et al.</a:t>
            </a:r>
            <a:r>
              <a:rPr lang="en-GB" sz="1400" i="1" kern="0" dirty="0" smtClean="0">
                <a:solidFill>
                  <a:schemeClr val="bg1"/>
                </a:solidFill>
                <a:latin typeface="Arial"/>
              </a:rPr>
              <a:t>, </a:t>
            </a:r>
            <a:r>
              <a:rPr lang="en-GB" sz="1400" i="1" kern="0" dirty="0">
                <a:solidFill>
                  <a:schemeClr val="bg1"/>
                </a:solidFill>
                <a:latin typeface="Arial"/>
              </a:rPr>
              <a:t>UOG </a:t>
            </a:r>
            <a:r>
              <a:rPr lang="en-GB" sz="1400" i="1" kern="0" dirty="0" smtClean="0">
                <a:solidFill>
                  <a:schemeClr val="bg1"/>
                </a:solidFill>
                <a:latin typeface="Arial"/>
              </a:rPr>
              <a:t>2019</a:t>
            </a:r>
            <a:endParaRPr lang="en-GB" sz="1400" i="1" kern="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71800" y="1959223"/>
            <a:ext cx="4790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POINTS FOR DISCUSSION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2815" y="2786152"/>
            <a:ext cx="91211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Potential </a:t>
            </a:r>
            <a:r>
              <a:rPr lang="en-US" sz="2400" dirty="0" smtClean="0"/>
              <a:t>implications of adding </a:t>
            </a:r>
            <a:r>
              <a:rPr lang="en-US" sz="2400" dirty="0" smtClean="0"/>
              <a:t>microarray </a:t>
            </a:r>
            <a:r>
              <a:rPr lang="en-US" sz="2400" dirty="0" smtClean="0"/>
              <a:t>testing to karyotyping for women undergoing invasive </a:t>
            </a:r>
            <a:r>
              <a:rPr lang="en-US" sz="2400" dirty="0" smtClean="0"/>
              <a:t>testing.</a:t>
            </a: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Extrapolating these results to your healthcare setting according to local fees for invasive testing and </a:t>
            </a:r>
            <a:r>
              <a:rPr lang="en-US" sz="2400" dirty="0" smtClean="0"/>
              <a:t>cfDNA.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5078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00219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tr-TR" sz="1600" b="1" i="1" dirty="0">
                <a:solidFill>
                  <a:schemeClr val="bg1"/>
                </a:solidFill>
              </a:rPr>
              <a:t>Cost-effectiveness of five prenatal screening strategies for trisomies and other unbalanced chromosomal abnormalities</a:t>
            </a:r>
            <a:r>
              <a:rPr lang="en-US" sz="1600" b="1" i="1" dirty="0">
                <a:solidFill>
                  <a:schemeClr val="bg1"/>
                </a:solidFill>
              </a:rPr>
              <a:t>: model-based 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 smtClean="0">
                <a:solidFill>
                  <a:schemeClr val="bg1"/>
                </a:solidFill>
                <a:latin typeface="Arial"/>
              </a:rPr>
              <a:t>Le Bras et al.</a:t>
            </a:r>
            <a:r>
              <a:rPr lang="en-GB" sz="1400" i="1" kern="0" dirty="0" smtClean="0">
                <a:solidFill>
                  <a:schemeClr val="bg1"/>
                </a:solidFill>
                <a:latin typeface="Arial"/>
              </a:rPr>
              <a:t>, </a:t>
            </a:r>
            <a:r>
              <a:rPr lang="en-GB" sz="1400" i="1" kern="0" dirty="0">
                <a:solidFill>
                  <a:schemeClr val="bg1"/>
                </a:solidFill>
                <a:latin typeface="Arial"/>
              </a:rPr>
              <a:t>UOG </a:t>
            </a:r>
            <a:r>
              <a:rPr lang="en-GB" sz="1400" i="1" kern="0" dirty="0" smtClean="0">
                <a:solidFill>
                  <a:schemeClr val="bg1"/>
                </a:solidFill>
                <a:latin typeface="Arial"/>
              </a:rPr>
              <a:t>2019</a:t>
            </a:r>
            <a:endParaRPr lang="en-GB" sz="1400" i="1" kern="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30" y="2378786"/>
            <a:ext cx="569388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Cell-free DNA testing (</a:t>
            </a:r>
            <a:r>
              <a:rPr lang="en-US" sz="2000" dirty="0" smtClean="0"/>
              <a:t>cfDNA)-based </a:t>
            </a:r>
            <a:r>
              <a:rPr lang="en-US" sz="2000" dirty="0" smtClean="0"/>
              <a:t>trisomy screening is recommended for all women </a:t>
            </a:r>
            <a:r>
              <a:rPr lang="en-US" sz="2000" dirty="0" smtClean="0"/>
              <a:t>with a </a:t>
            </a:r>
            <a:r>
              <a:rPr lang="en-US" sz="2000" dirty="0" smtClean="0"/>
              <a:t>risk for T21 between </a:t>
            </a:r>
            <a:r>
              <a:rPr lang="en-US" sz="2000" dirty="0" smtClean="0"/>
              <a:t>1/51 </a:t>
            </a:r>
            <a:r>
              <a:rPr lang="en-US" sz="2000" dirty="0" smtClean="0"/>
              <a:t>and </a:t>
            </a:r>
            <a:r>
              <a:rPr lang="en-US" sz="2000" dirty="0" smtClean="0"/>
              <a:t>1/1000 </a:t>
            </a:r>
            <a:r>
              <a:rPr lang="en-US" sz="2000" dirty="0" smtClean="0"/>
              <a:t>according to first-trimester combined screening </a:t>
            </a:r>
            <a:r>
              <a:rPr lang="en-US" sz="2000" dirty="0" smtClean="0"/>
              <a:t>(FTS) </a:t>
            </a:r>
            <a:r>
              <a:rPr lang="en-US" sz="2000" dirty="0" smtClean="0"/>
              <a:t>in France.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296122" y="4017258"/>
            <a:ext cx="59599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Economical advantages of cfDNA testing in this setting over invasive testing are not </a:t>
            </a:r>
            <a:r>
              <a:rPr lang="en-US" sz="2000" dirty="0" smtClean="0"/>
              <a:t>established.</a:t>
            </a:r>
            <a:endParaRPr lang="en-US" sz="20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592266" y="1868271"/>
            <a:ext cx="4790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/>
              <a:t>INTRODUCTION</a:t>
            </a:r>
            <a:endParaRPr lang="en-US" sz="2400" b="1" dirty="0" smtClean="0"/>
          </a:p>
        </p:txBody>
      </p:sp>
      <p:pic>
        <p:nvPicPr>
          <p:cNvPr id="1026" name="Picture 2" descr="blood vessel picture ile ilgili görsel sonucu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00" b="32673"/>
          <a:stretch/>
        </p:blipFill>
        <p:spPr bwMode="auto">
          <a:xfrm>
            <a:off x="6191671" y="2090503"/>
            <a:ext cx="2628801" cy="117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fetus icon ile ilgili g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554" y="3338411"/>
            <a:ext cx="2221894" cy="148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84381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74" y="371703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573016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8432" y="346691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720" y="328670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74" y="315992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712" y="3015911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326" y="2781206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159" y="2942236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6552" y="269196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434006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199" y="245842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8296" y="253043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815" y="2420888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 34"/>
          <p:cNvSpPr/>
          <p:nvPr/>
        </p:nvSpPr>
        <p:spPr>
          <a:xfrm>
            <a:off x="286385" y="4750112"/>
            <a:ext cx="875011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In </a:t>
            </a:r>
            <a:r>
              <a:rPr lang="en-US" sz="2000" dirty="0"/>
              <a:t>the recent SAFE21 trial, women with a risk between 1/5 and 1/250 </a:t>
            </a:r>
            <a:r>
              <a:rPr lang="en-US" sz="2000" dirty="0" smtClean="0"/>
              <a:t>were </a:t>
            </a:r>
            <a:r>
              <a:rPr lang="en-US" sz="2000" dirty="0"/>
              <a:t>randomized to either invasive testing or cfDNA and invasive testing (in case of positive cfDNA</a:t>
            </a:r>
            <a:r>
              <a:rPr lang="en-US" sz="2000" dirty="0" smtClean="0"/>
              <a:t>). There was </a:t>
            </a:r>
            <a:r>
              <a:rPr lang="en-US" sz="2000" dirty="0" smtClean="0"/>
              <a:t>no significant difference in miscarriage rates </a:t>
            </a:r>
            <a:r>
              <a:rPr lang="en-US" sz="2000" dirty="0" smtClean="0"/>
              <a:t>between the two groups, while the </a:t>
            </a:r>
            <a:r>
              <a:rPr lang="en-US" sz="2000" dirty="0" smtClean="0"/>
              <a:t>invasive testing </a:t>
            </a:r>
            <a:r>
              <a:rPr lang="en-US" sz="2000" dirty="0" smtClean="0"/>
              <a:t>scheme diagnosed </a:t>
            </a:r>
            <a:r>
              <a:rPr lang="en-US" sz="2000" dirty="0" smtClean="0"/>
              <a:t>unbalanced chromosomal abnormalities </a:t>
            </a:r>
            <a:r>
              <a:rPr lang="en-US" sz="2000" dirty="0" smtClean="0"/>
              <a:t>that the cfDNA </a:t>
            </a:r>
            <a:r>
              <a:rPr lang="en-US" sz="2000" dirty="0" smtClean="0"/>
              <a:t>scheme </a:t>
            </a:r>
            <a:r>
              <a:rPr lang="en-US" sz="2000" dirty="0" smtClean="0"/>
              <a:t>had </a:t>
            </a:r>
            <a:r>
              <a:rPr lang="en-US" sz="2000" dirty="0" smtClean="0"/>
              <a:t>missed.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00219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tr-TR" sz="1600" b="1" i="1" dirty="0">
                <a:solidFill>
                  <a:schemeClr val="bg1"/>
                </a:solidFill>
              </a:rPr>
              <a:t>Cost-effectiveness of five prenatal screening strategies for trisomies and other unbalanced chromosomal abnormalities</a:t>
            </a:r>
            <a:r>
              <a:rPr lang="en-US" sz="1600" b="1" i="1" dirty="0">
                <a:solidFill>
                  <a:schemeClr val="bg1"/>
                </a:solidFill>
              </a:rPr>
              <a:t>: model-based 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 smtClean="0">
                <a:solidFill>
                  <a:schemeClr val="bg1"/>
                </a:solidFill>
                <a:latin typeface="Arial"/>
              </a:rPr>
              <a:t>Le Bras et al.</a:t>
            </a:r>
            <a:r>
              <a:rPr lang="en-GB" sz="1400" i="1" kern="0" dirty="0" smtClean="0">
                <a:solidFill>
                  <a:schemeClr val="bg1"/>
                </a:solidFill>
                <a:latin typeface="Arial"/>
              </a:rPr>
              <a:t>, </a:t>
            </a:r>
            <a:r>
              <a:rPr lang="en-GB" sz="1400" i="1" kern="0" dirty="0">
                <a:solidFill>
                  <a:schemeClr val="bg1"/>
                </a:solidFill>
                <a:latin typeface="Arial"/>
              </a:rPr>
              <a:t>UOG </a:t>
            </a:r>
            <a:r>
              <a:rPr lang="en-GB" sz="1400" i="1" kern="0" dirty="0" smtClean="0">
                <a:solidFill>
                  <a:schemeClr val="bg1"/>
                </a:solidFill>
                <a:latin typeface="Arial"/>
              </a:rPr>
              <a:t>2019</a:t>
            </a:r>
            <a:endParaRPr lang="en-GB" sz="1400" i="1" kern="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30" y="2378786"/>
            <a:ext cx="8308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 purpose of this study is to compare the simulated costs of five different prenatal screening </a:t>
            </a:r>
            <a:r>
              <a:rPr lang="en-US" sz="2000" dirty="0" smtClean="0"/>
              <a:t>methods.</a:t>
            </a:r>
            <a:endParaRPr lang="en-US" sz="20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3475037" y="1920526"/>
            <a:ext cx="4790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INTRODUCTION</a:t>
            </a:r>
            <a:endParaRPr lang="en-US" sz="2400" b="1" dirty="0" smtClean="0"/>
          </a:p>
        </p:txBody>
      </p:sp>
      <p:pic>
        <p:nvPicPr>
          <p:cNvPr id="1026" name="Picture 2" descr="blood vessel picture ile ilgili görsel sonucu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00" b="32673"/>
          <a:stretch/>
        </p:blipFill>
        <p:spPr bwMode="auto">
          <a:xfrm>
            <a:off x="512563" y="3834305"/>
            <a:ext cx="1611287" cy="72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fetus icon ile ilgili g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63" y="5111412"/>
            <a:ext cx="1493215" cy="9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771" y="550296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225" y="5376180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763" y="523216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883" y="5126065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71" y="494585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625" y="4819075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163" y="467505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777" y="444035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610" y="460138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291" y="435111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490" y="409315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650" y="399562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407" y="4176120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266" y="399763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fetus icon ile ilgili g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599" y="4699206"/>
            <a:ext cx="1493215" cy="9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needle icon ile ilgili görsel sonucu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768" y="3790896"/>
            <a:ext cx="1235120" cy="123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460683" y="3573875"/>
            <a:ext cx="1986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cfDNA</a:t>
            </a:r>
            <a:r>
              <a:rPr lang="en-US" sz="2000" b="1" dirty="0" smtClean="0"/>
              <a:t> testing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837514" y="3561874"/>
            <a:ext cx="2547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Invasive testing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760970" y="3233357"/>
            <a:ext cx="33952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First-trimester combined screening risk</a:t>
            </a:r>
          </a:p>
          <a:p>
            <a:pPr algn="ctr"/>
            <a:endParaRPr lang="en-US" sz="2000" b="1" dirty="0" smtClean="0"/>
          </a:p>
          <a:p>
            <a:pPr algn="ctr"/>
            <a:r>
              <a:rPr lang="en-US" sz="2400" b="1" dirty="0"/>
              <a:t>1 </a:t>
            </a:r>
            <a:r>
              <a:rPr lang="en-US" sz="2400" b="1" dirty="0" smtClean="0"/>
              <a:t>≥</a:t>
            </a:r>
            <a:r>
              <a:rPr lang="en-US" sz="2400" b="1" dirty="0"/>
              <a:t> 250</a:t>
            </a:r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/>
              <a:t>1 ≥</a:t>
            </a:r>
            <a:r>
              <a:rPr lang="en-US" sz="2400" b="1" dirty="0" smtClean="0"/>
              <a:t> 1000</a:t>
            </a:r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General population</a:t>
            </a:r>
          </a:p>
        </p:txBody>
      </p:sp>
      <p:sp>
        <p:nvSpPr>
          <p:cNvPr id="6" name="Left-Right Arrow 5"/>
          <p:cNvSpPr/>
          <p:nvPr/>
        </p:nvSpPr>
        <p:spPr bwMode="auto">
          <a:xfrm>
            <a:off x="2203313" y="4271637"/>
            <a:ext cx="1576599" cy="257958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Left-Right Arrow 55"/>
          <p:cNvSpPr/>
          <p:nvPr/>
        </p:nvSpPr>
        <p:spPr bwMode="auto">
          <a:xfrm>
            <a:off x="1416351" y="5727250"/>
            <a:ext cx="1576599" cy="257958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Left-Right Arrow 56"/>
          <p:cNvSpPr/>
          <p:nvPr/>
        </p:nvSpPr>
        <p:spPr bwMode="auto">
          <a:xfrm>
            <a:off x="2171132" y="4948609"/>
            <a:ext cx="1576599" cy="257958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Left-Right Arrow 57"/>
          <p:cNvSpPr/>
          <p:nvPr/>
        </p:nvSpPr>
        <p:spPr bwMode="auto">
          <a:xfrm>
            <a:off x="5227649" y="4267849"/>
            <a:ext cx="1576599" cy="257958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Left-Right Arrow 58"/>
          <p:cNvSpPr/>
          <p:nvPr/>
        </p:nvSpPr>
        <p:spPr bwMode="auto">
          <a:xfrm>
            <a:off x="5218804" y="4964961"/>
            <a:ext cx="1576599" cy="257958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82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00219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tr-TR" sz="1600" b="1" i="1" dirty="0">
                <a:solidFill>
                  <a:schemeClr val="bg1"/>
                </a:solidFill>
              </a:rPr>
              <a:t>Cost-effectiveness of five prenatal screening strategies for trisomies and other unbalanced chromosomal abnormalities</a:t>
            </a:r>
            <a:r>
              <a:rPr lang="en-US" sz="1600" b="1" i="1" dirty="0">
                <a:solidFill>
                  <a:schemeClr val="bg1"/>
                </a:solidFill>
              </a:rPr>
              <a:t>: model-based 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 smtClean="0">
                <a:solidFill>
                  <a:schemeClr val="bg1"/>
                </a:solidFill>
                <a:latin typeface="Arial"/>
              </a:rPr>
              <a:t>Le Bras et al.</a:t>
            </a:r>
            <a:r>
              <a:rPr lang="en-GB" sz="1400" i="1" kern="0" dirty="0" smtClean="0">
                <a:solidFill>
                  <a:schemeClr val="bg1"/>
                </a:solidFill>
                <a:latin typeface="Arial"/>
              </a:rPr>
              <a:t>, </a:t>
            </a:r>
            <a:r>
              <a:rPr lang="en-GB" sz="1400" i="1" kern="0" dirty="0">
                <a:solidFill>
                  <a:schemeClr val="bg1"/>
                </a:solidFill>
                <a:latin typeface="Arial"/>
              </a:rPr>
              <a:t>UOG </a:t>
            </a:r>
            <a:r>
              <a:rPr lang="en-GB" sz="1400" i="1" kern="0" dirty="0" smtClean="0">
                <a:solidFill>
                  <a:schemeClr val="bg1"/>
                </a:solidFill>
                <a:latin typeface="Arial"/>
              </a:rPr>
              <a:t>2019</a:t>
            </a:r>
            <a:endParaRPr lang="en-GB" sz="1400" i="1" kern="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76312" y="1815207"/>
            <a:ext cx="4790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METHODS</a:t>
            </a:r>
            <a:endParaRPr lang="en-US" sz="2400" b="1" dirty="0" smtClean="0"/>
          </a:p>
        </p:txBody>
      </p:sp>
      <p:pic>
        <p:nvPicPr>
          <p:cNvPr id="1026" name="Picture 2" descr="blood vessel picture ile ilgili görsel sonucu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00" b="32673"/>
          <a:stretch/>
        </p:blipFill>
        <p:spPr bwMode="auto">
          <a:xfrm>
            <a:off x="7497217" y="4384694"/>
            <a:ext cx="1611287" cy="72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fetus icon ile ilgili g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241" y="5327243"/>
            <a:ext cx="1493215" cy="9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081" y="5676091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535" y="554930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073" y="5405293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0193" y="529919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481" y="5118986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2935" y="499220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473" y="4848188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945" y="4901501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144" y="4643543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2304" y="4546011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0061" y="472650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0920" y="4548026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fetus icon ile ilgili g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363" y="2934360"/>
            <a:ext cx="1493215" cy="9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needle icon ile ilgili görsel sonucu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4821" y="2057227"/>
            <a:ext cx="1235120" cy="123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/>
        </p:blipFill>
        <p:spPr bwMode="auto">
          <a:xfrm>
            <a:off x="1907704" y="2299482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/>
        </p:blipFill>
        <p:spPr bwMode="auto">
          <a:xfrm>
            <a:off x="2061136" y="2299482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/>
        </p:blipFill>
        <p:spPr bwMode="auto">
          <a:xfrm>
            <a:off x="2214568" y="2299482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/>
        </p:blipFill>
        <p:spPr bwMode="auto">
          <a:xfrm>
            <a:off x="2370674" y="2302001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/>
        </p:blipFill>
        <p:spPr bwMode="auto">
          <a:xfrm>
            <a:off x="2524106" y="2302001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/>
        </p:blipFill>
        <p:spPr bwMode="auto">
          <a:xfrm>
            <a:off x="2677538" y="2302001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/>
        </p:blipFill>
        <p:spPr bwMode="auto">
          <a:xfrm>
            <a:off x="1984549" y="2706457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/>
        </p:blipFill>
        <p:spPr bwMode="auto">
          <a:xfrm>
            <a:off x="2137981" y="2706457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/>
        </p:blipFill>
        <p:spPr bwMode="auto">
          <a:xfrm>
            <a:off x="2291413" y="2706457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/>
        </p:blipFill>
        <p:spPr bwMode="auto">
          <a:xfrm>
            <a:off x="2447519" y="2708976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/>
        </p:blipFill>
        <p:spPr bwMode="auto">
          <a:xfrm>
            <a:off x="2600951" y="2708976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/>
        </p:blipFill>
        <p:spPr bwMode="auto">
          <a:xfrm>
            <a:off x="2754383" y="2708976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92754" y="3519006"/>
            <a:ext cx="387374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smtClean="0"/>
              <a:t>652</a:t>
            </a:r>
            <a:r>
              <a:rPr lang="en-US" sz="2000" dirty="0"/>
              <a:t> </a:t>
            </a:r>
            <a:r>
              <a:rPr lang="tr-TR" sz="2000" dirty="0" smtClean="0"/>
              <a:t>653 </a:t>
            </a:r>
            <a:r>
              <a:rPr lang="tr-TR" sz="2000" dirty="0" smtClean="0"/>
              <a:t>women underwent </a:t>
            </a:r>
            <a:r>
              <a:rPr lang="en-US" sz="2000" dirty="0" smtClean="0"/>
              <a:t>FTS.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FTS </a:t>
            </a:r>
            <a:r>
              <a:rPr lang="en-US" sz="2000" dirty="0" smtClean="0"/>
              <a:t>risk </a:t>
            </a:r>
            <a:r>
              <a:rPr lang="en-US" sz="2000" dirty="0" smtClean="0"/>
              <a:t>≥</a:t>
            </a:r>
            <a:r>
              <a:rPr lang="en-US" sz="2000" b="1" dirty="0"/>
              <a:t> </a:t>
            </a:r>
            <a:r>
              <a:rPr lang="en-US" sz="2000" dirty="0" smtClean="0"/>
              <a:t>1/250 </a:t>
            </a:r>
            <a:r>
              <a:rPr lang="en-US" sz="2000" dirty="0" smtClean="0"/>
              <a:t>(</a:t>
            </a:r>
            <a:r>
              <a:rPr lang="en-US" sz="2000" dirty="0" smtClean="0"/>
              <a:t>n=26 136).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FTS risk </a:t>
            </a:r>
            <a:r>
              <a:rPr lang="en-US" sz="2000" dirty="0" smtClean="0"/>
              <a:t>≥</a:t>
            </a:r>
            <a:r>
              <a:rPr lang="en-US" sz="2000" b="1" dirty="0"/>
              <a:t> </a:t>
            </a:r>
            <a:r>
              <a:rPr lang="en-US" sz="2000" dirty="0" smtClean="0"/>
              <a:t>1/1000 </a:t>
            </a:r>
            <a:r>
              <a:rPr lang="en-US" sz="2000" dirty="0" smtClean="0"/>
              <a:t>(</a:t>
            </a:r>
            <a:r>
              <a:rPr lang="en-US" sz="2000" dirty="0"/>
              <a:t>n=89 536</a:t>
            </a:r>
            <a:r>
              <a:rPr lang="en-US" sz="2000" dirty="0" smtClean="0"/>
              <a:t>).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Cost measures were derived from National Health Insurance payment </a:t>
            </a:r>
            <a:r>
              <a:rPr lang="en-US" sz="2000" dirty="0" smtClean="0"/>
              <a:t>scheme.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Five </a:t>
            </a:r>
            <a:r>
              <a:rPr lang="en-US" sz="2000" dirty="0" smtClean="0"/>
              <a:t>screening strategies were </a:t>
            </a:r>
            <a:r>
              <a:rPr lang="en-US" sz="2000" dirty="0" smtClean="0"/>
              <a:t>compared.</a:t>
            </a:r>
            <a:endParaRPr lang="en-US" sz="2000" dirty="0" smtClean="0"/>
          </a:p>
        </p:txBody>
      </p:sp>
      <p:sp>
        <p:nvSpPr>
          <p:cNvPr id="70" name="Left-Right Arrow 69"/>
          <p:cNvSpPr/>
          <p:nvPr/>
        </p:nvSpPr>
        <p:spPr bwMode="auto">
          <a:xfrm>
            <a:off x="6355725" y="4478240"/>
            <a:ext cx="1008112" cy="280177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1" name="Left-Right Arrow 70"/>
          <p:cNvSpPr/>
          <p:nvPr/>
        </p:nvSpPr>
        <p:spPr bwMode="auto">
          <a:xfrm>
            <a:off x="6350208" y="2708920"/>
            <a:ext cx="1008112" cy="280177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Left-Right Arrow 71"/>
          <p:cNvSpPr/>
          <p:nvPr/>
        </p:nvSpPr>
        <p:spPr bwMode="auto">
          <a:xfrm>
            <a:off x="6355725" y="3364847"/>
            <a:ext cx="1008112" cy="280177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Left-Right Arrow 72"/>
          <p:cNvSpPr/>
          <p:nvPr/>
        </p:nvSpPr>
        <p:spPr bwMode="auto">
          <a:xfrm>
            <a:off x="6355725" y="5134735"/>
            <a:ext cx="1008112" cy="280177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Left-Right Arrow 73"/>
          <p:cNvSpPr/>
          <p:nvPr/>
        </p:nvSpPr>
        <p:spPr bwMode="auto">
          <a:xfrm>
            <a:off x="6361668" y="5780932"/>
            <a:ext cx="1008112" cy="280177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024566" y="2668850"/>
            <a:ext cx="23910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FTS risk </a:t>
            </a:r>
            <a:r>
              <a:rPr lang="en-US" sz="2000" dirty="0" smtClean="0"/>
              <a:t>≥</a:t>
            </a:r>
            <a:r>
              <a:rPr lang="en-US" sz="2000" b="1" dirty="0"/>
              <a:t> </a:t>
            </a:r>
            <a:r>
              <a:rPr lang="en-US" sz="2000" dirty="0" smtClean="0"/>
              <a:t>1/250</a:t>
            </a:r>
            <a:endParaRPr lang="en-US" sz="2000" dirty="0" smtClean="0"/>
          </a:p>
        </p:txBody>
      </p:sp>
      <p:sp>
        <p:nvSpPr>
          <p:cNvPr id="76" name="TextBox 75"/>
          <p:cNvSpPr txBox="1"/>
          <p:nvPr/>
        </p:nvSpPr>
        <p:spPr>
          <a:xfrm>
            <a:off x="3970657" y="3316922"/>
            <a:ext cx="23910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FTS risk </a:t>
            </a:r>
            <a:r>
              <a:rPr lang="en-US" sz="2000" dirty="0" smtClean="0"/>
              <a:t>≥</a:t>
            </a:r>
            <a:r>
              <a:rPr lang="en-US" sz="2000" b="1" dirty="0"/>
              <a:t> </a:t>
            </a:r>
            <a:r>
              <a:rPr lang="en-US" sz="2000" dirty="0" smtClean="0"/>
              <a:t>1/1000</a:t>
            </a:r>
            <a:endParaRPr lang="en-US" sz="2000" dirty="0" smtClean="0"/>
          </a:p>
        </p:txBody>
      </p:sp>
      <p:sp>
        <p:nvSpPr>
          <p:cNvPr id="77" name="TextBox 76"/>
          <p:cNvSpPr txBox="1"/>
          <p:nvPr/>
        </p:nvSpPr>
        <p:spPr>
          <a:xfrm>
            <a:off x="3864718" y="5074164"/>
            <a:ext cx="23910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FTS risk </a:t>
            </a:r>
            <a:r>
              <a:rPr lang="en-US" sz="2000" dirty="0" smtClean="0"/>
              <a:t>≥</a:t>
            </a:r>
            <a:r>
              <a:rPr lang="en-US" sz="2000" b="1" dirty="0"/>
              <a:t> </a:t>
            </a:r>
            <a:r>
              <a:rPr lang="en-US" sz="2000" dirty="0" smtClean="0"/>
              <a:t>1/1000</a:t>
            </a:r>
            <a:endParaRPr lang="en-US" sz="2000" dirty="0" smtClean="0"/>
          </a:p>
        </p:txBody>
      </p:sp>
      <p:sp>
        <p:nvSpPr>
          <p:cNvPr id="78" name="TextBox 77"/>
          <p:cNvSpPr txBox="1"/>
          <p:nvPr/>
        </p:nvSpPr>
        <p:spPr>
          <a:xfrm>
            <a:off x="3986838" y="4407367"/>
            <a:ext cx="23910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FTS risk </a:t>
            </a:r>
            <a:r>
              <a:rPr lang="en-US" sz="2000" dirty="0" smtClean="0"/>
              <a:t>≥</a:t>
            </a:r>
            <a:r>
              <a:rPr lang="en-US" sz="2000" b="1" dirty="0"/>
              <a:t> </a:t>
            </a:r>
            <a:r>
              <a:rPr lang="en-US" sz="2000" dirty="0" smtClean="0"/>
              <a:t>1/250</a:t>
            </a:r>
            <a:endParaRPr lang="en-US" sz="2000" dirty="0" smtClean="0"/>
          </a:p>
        </p:txBody>
      </p:sp>
      <p:sp>
        <p:nvSpPr>
          <p:cNvPr id="79" name="TextBox 78"/>
          <p:cNvSpPr txBox="1"/>
          <p:nvPr/>
        </p:nvSpPr>
        <p:spPr>
          <a:xfrm>
            <a:off x="3995803" y="5676091"/>
            <a:ext cx="2391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All pregnant women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-31776" y="2156663"/>
            <a:ext cx="1899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Data derived from French Biomedicine Agency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220072" y="2164794"/>
            <a:ext cx="4790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Screening strategies </a:t>
            </a:r>
          </a:p>
        </p:txBody>
      </p:sp>
    </p:spTree>
    <p:extLst>
      <p:ext uri="{BB962C8B-B14F-4D97-AF65-F5344CB8AC3E}">
        <p14:creationId xmlns:p14="http://schemas.microsoft.com/office/powerpoint/2010/main" val="384729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00219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tr-TR" sz="1600" b="1" i="1" dirty="0">
                <a:solidFill>
                  <a:schemeClr val="bg1"/>
                </a:solidFill>
              </a:rPr>
              <a:t>Cost-effectiveness of five prenatal screening strategies for trisomies and other unbalanced chromosomal abnormalities</a:t>
            </a:r>
            <a:r>
              <a:rPr lang="en-US" sz="1600" b="1" i="1" dirty="0">
                <a:solidFill>
                  <a:schemeClr val="bg1"/>
                </a:solidFill>
              </a:rPr>
              <a:t>: model-based 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 smtClean="0">
                <a:solidFill>
                  <a:schemeClr val="bg1"/>
                </a:solidFill>
                <a:latin typeface="Arial"/>
              </a:rPr>
              <a:t>Le Bras et al.</a:t>
            </a:r>
            <a:r>
              <a:rPr lang="en-GB" sz="1400" i="1" kern="0" dirty="0" smtClean="0">
                <a:solidFill>
                  <a:schemeClr val="bg1"/>
                </a:solidFill>
                <a:latin typeface="Arial"/>
              </a:rPr>
              <a:t>, </a:t>
            </a:r>
            <a:r>
              <a:rPr lang="en-GB" sz="1400" i="1" kern="0" dirty="0">
                <a:solidFill>
                  <a:schemeClr val="bg1"/>
                </a:solidFill>
                <a:latin typeface="Arial"/>
              </a:rPr>
              <a:t>UOG </a:t>
            </a:r>
            <a:r>
              <a:rPr lang="en-GB" sz="1400" i="1" kern="0" dirty="0" smtClean="0">
                <a:solidFill>
                  <a:schemeClr val="bg1"/>
                </a:solidFill>
                <a:latin typeface="Arial"/>
              </a:rPr>
              <a:t>2019</a:t>
            </a:r>
            <a:endParaRPr lang="en-GB" sz="1400" i="1" kern="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15178" y="1810628"/>
            <a:ext cx="4790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RESULTS</a:t>
            </a:r>
          </a:p>
        </p:txBody>
      </p:sp>
      <p:pic>
        <p:nvPicPr>
          <p:cNvPr id="1026" name="Picture 2" descr="blood vessel picture ile ilgili görsel sonucu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00" b="32673"/>
          <a:stretch/>
        </p:blipFill>
        <p:spPr bwMode="auto">
          <a:xfrm>
            <a:off x="7367165" y="2180168"/>
            <a:ext cx="1611287" cy="72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fetus icon ile ilgili g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250" y="3084723"/>
            <a:ext cx="1493215" cy="9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485" y="340425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939" y="3277470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477" y="313345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0597" y="3027355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885" y="284714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339" y="2720365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877" y="257634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349" y="262966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5548" y="237170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708" y="227417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465" y="2454670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708" y="2447476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279938"/>
              </p:ext>
            </p:extLst>
          </p:nvPr>
        </p:nvGraphicFramePr>
        <p:xfrm>
          <a:off x="149224" y="2343387"/>
          <a:ext cx="7087073" cy="1737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4424">
                  <a:extLst>
                    <a:ext uri="{9D8B030D-6E8A-4147-A177-3AD203B41FA5}">
                      <a16:colId xmlns:a16="http://schemas.microsoft.com/office/drawing/2014/main" val="314258833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935044576"/>
                    </a:ext>
                  </a:extLst>
                </a:gridCol>
                <a:gridCol w="774781">
                  <a:extLst>
                    <a:ext uri="{9D8B030D-6E8A-4147-A177-3AD203B41FA5}">
                      <a16:colId xmlns:a16="http://schemas.microsoft.com/office/drawing/2014/main" val="1791919940"/>
                    </a:ext>
                  </a:extLst>
                </a:gridCol>
                <a:gridCol w="1012439">
                  <a:extLst>
                    <a:ext uri="{9D8B030D-6E8A-4147-A177-3AD203B41FA5}">
                      <a16:colId xmlns:a16="http://schemas.microsoft.com/office/drawing/2014/main" val="2269095169"/>
                    </a:ext>
                  </a:extLst>
                </a:gridCol>
                <a:gridCol w="1012439">
                  <a:extLst>
                    <a:ext uri="{9D8B030D-6E8A-4147-A177-3AD203B41FA5}">
                      <a16:colId xmlns:a16="http://schemas.microsoft.com/office/drawing/2014/main" val="2316363072"/>
                    </a:ext>
                  </a:extLst>
                </a:gridCol>
                <a:gridCol w="1012439">
                  <a:extLst>
                    <a:ext uri="{9D8B030D-6E8A-4147-A177-3AD203B41FA5}">
                      <a16:colId xmlns:a16="http://schemas.microsoft.com/office/drawing/2014/main" val="3503033572"/>
                    </a:ext>
                  </a:extLst>
                </a:gridCol>
                <a:gridCol w="1012439">
                  <a:extLst>
                    <a:ext uri="{9D8B030D-6E8A-4147-A177-3AD203B41FA5}">
                      <a16:colId xmlns:a16="http://schemas.microsoft.com/office/drawing/2014/main" val="3091478061"/>
                    </a:ext>
                  </a:extLst>
                </a:gridCol>
              </a:tblGrid>
              <a:tr h="477426">
                <a:tc>
                  <a:txBody>
                    <a:bodyPr/>
                    <a:lstStyle/>
                    <a:p>
                      <a:r>
                        <a:rPr lang="en-US" dirty="0" smtClean="0"/>
                        <a:t>Risk cut-off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tested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T21 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T21/13/18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 UBCA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</a:t>
                      </a:r>
                      <a:r>
                        <a:rPr lang="en-US" dirty="0" smtClean="0"/>
                        <a:t>UBCA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084976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r>
                        <a:rPr lang="en-US" dirty="0" smtClean="0"/>
                        <a:t>≥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dirty="0" smtClean="0"/>
                        <a:t>1/250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r>
                        <a:rPr lang="en-US" sz="1800" dirty="0" smtClean="0"/>
                        <a:t> </a:t>
                      </a:r>
                      <a:r>
                        <a:rPr lang="en-US" dirty="0" smtClean="0"/>
                        <a:t>136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876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959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959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52561399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r>
                        <a:rPr lang="en-US" dirty="0" smtClean="0"/>
                        <a:t>≥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dirty="0" smtClean="0"/>
                        <a:t>1/1000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</a:t>
                      </a:r>
                      <a:r>
                        <a:rPr lang="en-US" sz="1800" dirty="0" smtClean="0"/>
                        <a:t> </a:t>
                      </a:r>
                      <a:r>
                        <a:rPr lang="en-US" dirty="0" smtClean="0"/>
                        <a:t>536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1121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1121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427511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Universal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652</a:t>
                      </a:r>
                      <a:r>
                        <a:rPr lang="en-US" sz="1800" dirty="0" smtClean="0"/>
                        <a:t> </a:t>
                      </a:r>
                      <a:r>
                        <a:rPr lang="en-US" dirty="0" smtClean="0"/>
                        <a:t>653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1070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1168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1168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445464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78549"/>
              </p:ext>
            </p:extLst>
          </p:nvPr>
        </p:nvGraphicFramePr>
        <p:xfrm>
          <a:off x="179387" y="4797152"/>
          <a:ext cx="7035594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5312">
                  <a:extLst>
                    <a:ext uri="{9D8B030D-6E8A-4147-A177-3AD203B41FA5}">
                      <a16:colId xmlns:a16="http://schemas.microsoft.com/office/drawing/2014/main" val="3142588338"/>
                    </a:ext>
                  </a:extLst>
                </a:gridCol>
                <a:gridCol w="929304">
                  <a:extLst>
                    <a:ext uri="{9D8B030D-6E8A-4147-A177-3AD203B41FA5}">
                      <a16:colId xmlns:a16="http://schemas.microsoft.com/office/drawing/2014/main" val="2935044576"/>
                    </a:ext>
                  </a:extLst>
                </a:gridCol>
                <a:gridCol w="840638">
                  <a:extLst>
                    <a:ext uri="{9D8B030D-6E8A-4147-A177-3AD203B41FA5}">
                      <a16:colId xmlns:a16="http://schemas.microsoft.com/office/drawing/2014/main" val="1791919940"/>
                    </a:ext>
                  </a:extLst>
                </a:gridCol>
                <a:gridCol w="1005085">
                  <a:extLst>
                    <a:ext uri="{9D8B030D-6E8A-4147-A177-3AD203B41FA5}">
                      <a16:colId xmlns:a16="http://schemas.microsoft.com/office/drawing/2014/main" val="2269095169"/>
                    </a:ext>
                  </a:extLst>
                </a:gridCol>
                <a:gridCol w="1005085">
                  <a:extLst>
                    <a:ext uri="{9D8B030D-6E8A-4147-A177-3AD203B41FA5}">
                      <a16:colId xmlns:a16="http://schemas.microsoft.com/office/drawing/2014/main" val="2316363072"/>
                    </a:ext>
                  </a:extLst>
                </a:gridCol>
                <a:gridCol w="1005085">
                  <a:extLst>
                    <a:ext uri="{9D8B030D-6E8A-4147-A177-3AD203B41FA5}">
                      <a16:colId xmlns:a16="http://schemas.microsoft.com/office/drawing/2014/main" val="3503033572"/>
                    </a:ext>
                  </a:extLst>
                </a:gridCol>
                <a:gridCol w="1005085">
                  <a:extLst>
                    <a:ext uri="{9D8B030D-6E8A-4147-A177-3AD203B41FA5}">
                      <a16:colId xmlns:a16="http://schemas.microsoft.com/office/drawing/2014/main" val="3091478061"/>
                    </a:ext>
                  </a:extLst>
                </a:gridCol>
              </a:tblGrid>
              <a:tr h="477426">
                <a:tc>
                  <a:txBody>
                    <a:bodyPr/>
                    <a:lstStyle/>
                    <a:p>
                      <a:r>
                        <a:rPr lang="en-US" dirty="0" smtClean="0"/>
                        <a:t>Risk cut-off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tested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T21 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T21/13/18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 UBCA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</a:t>
                      </a:r>
                      <a:r>
                        <a:rPr lang="en-US" dirty="0" smtClean="0"/>
                        <a:t>UBCA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084976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r>
                        <a:rPr lang="en-US" dirty="0" smtClean="0"/>
                        <a:t>≥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dirty="0" smtClean="0"/>
                        <a:t>1/250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dirty="0" smtClean="0"/>
                        <a:t>136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879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963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1138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52561399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r>
                        <a:rPr lang="en-US" dirty="0" smtClean="0"/>
                        <a:t>≥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dirty="0" smtClean="0"/>
                        <a:t>1/1000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dirty="0" smtClean="0"/>
                        <a:t>536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1125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427511"/>
                  </a:ext>
                </a:extLst>
              </a:tr>
            </a:tbl>
          </a:graphicData>
        </a:graphic>
      </p:graphicFrame>
      <p:pic>
        <p:nvPicPr>
          <p:cNvPr id="55" name="Picture 4" descr="fetus icon ile ilgili g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881" y="5263559"/>
            <a:ext cx="1493215" cy="9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needle icon ile ilgili görsel sonucu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050" y="4355249"/>
            <a:ext cx="1235120" cy="123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 bwMode="auto">
          <a:xfrm>
            <a:off x="35496" y="4390007"/>
            <a:ext cx="90247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35496" y="6168752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Number of detected abnormalities per screening </a:t>
            </a:r>
            <a:r>
              <a:rPr lang="en-US" i="1" dirty="0" smtClean="0">
                <a:solidFill>
                  <a:srgbClr val="C00000"/>
                </a:solidFill>
              </a:rPr>
              <a:t>strategy. SCA , sex </a:t>
            </a:r>
            <a:r>
              <a:rPr lang="en-US" i="1" dirty="0" smtClean="0">
                <a:solidFill>
                  <a:srgbClr val="C00000"/>
                </a:solidFill>
              </a:rPr>
              <a:t>chromosomal </a:t>
            </a:r>
            <a:r>
              <a:rPr lang="en-US" i="1" dirty="0" smtClean="0">
                <a:solidFill>
                  <a:srgbClr val="C00000"/>
                </a:solidFill>
              </a:rPr>
              <a:t>abnormality; UBCA, </a:t>
            </a:r>
            <a:r>
              <a:rPr lang="en-US" i="1" dirty="0" smtClean="0">
                <a:solidFill>
                  <a:srgbClr val="C00000"/>
                </a:solidFill>
              </a:rPr>
              <a:t>unbalanced chromosomal </a:t>
            </a:r>
            <a:r>
              <a:rPr lang="en-US" i="1" dirty="0" smtClean="0">
                <a:solidFill>
                  <a:srgbClr val="C00000"/>
                </a:solidFill>
              </a:rPr>
              <a:t>abnormality. </a:t>
            </a:r>
            <a:endParaRPr lang="en-US" i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43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00219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tr-TR" sz="1600" b="1" i="1" dirty="0">
                <a:solidFill>
                  <a:schemeClr val="bg1"/>
                </a:solidFill>
              </a:rPr>
              <a:t>Cost-effectiveness of five prenatal screening strategies for trisomies and other unbalanced chromosomal abnormalities</a:t>
            </a:r>
            <a:r>
              <a:rPr lang="en-US" sz="1600" b="1" i="1" dirty="0">
                <a:solidFill>
                  <a:schemeClr val="bg1"/>
                </a:solidFill>
              </a:rPr>
              <a:t>: model-based 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 smtClean="0">
                <a:solidFill>
                  <a:schemeClr val="bg1"/>
                </a:solidFill>
                <a:latin typeface="Arial"/>
              </a:rPr>
              <a:t>Le Bras et al.</a:t>
            </a:r>
            <a:r>
              <a:rPr lang="en-GB" sz="1400" i="1" kern="0" dirty="0" smtClean="0">
                <a:solidFill>
                  <a:schemeClr val="bg1"/>
                </a:solidFill>
                <a:latin typeface="Arial"/>
              </a:rPr>
              <a:t>, </a:t>
            </a:r>
            <a:r>
              <a:rPr lang="en-GB" sz="1400" i="1" kern="0" dirty="0">
                <a:solidFill>
                  <a:schemeClr val="bg1"/>
                </a:solidFill>
                <a:latin typeface="Arial"/>
              </a:rPr>
              <a:t>UOG </a:t>
            </a:r>
            <a:r>
              <a:rPr lang="en-GB" sz="1400" i="1" kern="0" dirty="0" smtClean="0">
                <a:solidFill>
                  <a:schemeClr val="bg1"/>
                </a:solidFill>
                <a:latin typeface="Arial"/>
              </a:rPr>
              <a:t>2019</a:t>
            </a:r>
            <a:endParaRPr lang="en-GB" sz="1400" i="1" kern="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15178" y="1810628"/>
            <a:ext cx="4790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RESULTS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-1692696" y="2348880"/>
            <a:ext cx="9289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Cost of each strategy (*million Euros) 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524656986"/>
              </p:ext>
            </p:extLst>
          </p:nvPr>
        </p:nvGraphicFramePr>
        <p:xfrm>
          <a:off x="18052" y="2224123"/>
          <a:ext cx="9125948" cy="2861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379781"/>
              </p:ext>
            </p:extLst>
          </p:nvPr>
        </p:nvGraphicFramePr>
        <p:xfrm>
          <a:off x="35496" y="5157192"/>
          <a:ext cx="9108504" cy="1600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4842">
                  <a:extLst>
                    <a:ext uri="{9D8B030D-6E8A-4147-A177-3AD203B41FA5}">
                      <a16:colId xmlns:a16="http://schemas.microsoft.com/office/drawing/2014/main" val="3142588338"/>
                    </a:ext>
                  </a:extLst>
                </a:gridCol>
                <a:gridCol w="1673470">
                  <a:extLst>
                    <a:ext uri="{9D8B030D-6E8A-4147-A177-3AD203B41FA5}">
                      <a16:colId xmlns:a16="http://schemas.microsoft.com/office/drawing/2014/main" val="2935044576"/>
                    </a:ext>
                  </a:extLst>
                </a:gridCol>
                <a:gridCol w="1939438">
                  <a:extLst>
                    <a:ext uri="{9D8B030D-6E8A-4147-A177-3AD203B41FA5}">
                      <a16:colId xmlns:a16="http://schemas.microsoft.com/office/drawing/2014/main" val="2269095169"/>
                    </a:ext>
                  </a:extLst>
                </a:gridCol>
                <a:gridCol w="1928774">
                  <a:extLst>
                    <a:ext uri="{9D8B030D-6E8A-4147-A177-3AD203B41FA5}">
                      <a16:colId xmlns:a16="http://schemas.microsoft.com/office/drawing/2014/main" val="676640879"/>
                    </a:ext>
                  </a:extLst>
                </a:gridCol>
                <a:gridCol w="2431980">
                  <a:extLst>
                    <a:ext uri="{9D8B030D-6E8A-4147-A177-3AD203B41FA5}">
                      <a16:colId xmlns:a16="http://schemas.microsoft.com/office/drawing/2014/main" val="2316363072"/>
                    </a:ext>
                  </a:extLst>
                </a:gridCol>
              </a:tblGrid>
              <a:tr h="477426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Method</a:t>
                      </a:r>
                      <a:endParaRPr lang="tr-TR" sz="17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Cost for </a:t>
                      </a:r>
                      <a:r>
                        <a:rPr lang="en-US" sz="1700" b="1" dirty="0" smtClean="0"/>
                        <a:t>≥1/250 </a:t>
                      </a:r>
                    </a:p>
                    <a:p>
                      <a:pPr algn="ctr"/>
                      <a:r>
                        <a:rPr lang="en-US" sz="1700" b="1" dirty="0" smtClean="0"/>
                        <a:t>cut-off</a:t>
                      </a:r>
                      <a:endParaRPr lang="tr-TR" sz="17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Cost for </a:t>
                      </a:r>
                      <a:endParaRPr lang="en-US" sz="1700" b="1" dirty="0" smtClean="0"/>
                    </a:p>
                    <a:p>
                      <a:pPr algn="ctr"/>
                      <a:r>
                        <a:rPr lang="en-US" sz="1700" b="1" dirty="0" smtClean="0"/>
                        <a:t>≥1/1000 </a:t>
                      </a:r>
                    </a:p>
                    <a:p>
                      <a:pPr algn="ctr"/>
                      <a:r>
                        <a:rPr lang="en-US" sz="1700" b="1" dirty="0" smtClean="0"/>
                        <a:t>cut-off</a:t>
                      </a:r>
                      <a:endParaRPr lang="tr-TR" sz="17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Number of additional</a:t>
                      </a:r>
                      <a:r>
                        <a:rPr lang="en-US" sz="1700" b="1" baseline="0" dirty="0" smtClean="0"/>
                        <a:t> UBCA detected</a:t>
                      </a:r>
                      <a:endParaRPr lang="tr-TR" sz="17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Cost increase per additional</a:t>
                      </a:r>
                      <a:r>
                        <a:rPr lang="en-US" sz="1700" b="1" baseline="0" dirty="0" smtClean="0"/>
                        <a:t> </a:t>
                      </a:r>
                      <a:r>
                        <a:rPr lang="en-US" sz="1700" b="1" dirty="0" smtClean="0"/>
                        <a:t>UBCA detected</a:t>
                      </a:r>
                      <a:endParaRPr lang="tr-TR" sz="17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084976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pPr algn="l"/>
                      <a:r>
                        <a:rPr lang="en-US" sz="1700" dirty="0" err="1" smtClean="0"/>
                        <a:t>cfDNA</a:t>
                      </a:r>
                      <a:endParaRPr lang="tr-TR" sz="17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/>
                        <a:t>12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700" b="0" dirty="0" smtClean="0"/>
                        <a:t>004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700" b="0" dirty="0" smtClean="0"/>
                        <a:t>022 </a:t>
                      </a:r>
                      <a:r>
                        <a:rPr lang="en-US" sz="1700" dirty="0" smtClean="0"/>
                        <a:t>€</a:t>
                      </a:r>
                      <a:endParaRPr lang="tr-TR" sz="170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39</a:t>
                      </a:r>
                      <a:r>
                        <a:rPr lang="en-US" sz="1800" b="1" dirty="0" smtClean="0"/>
                        <a:t> </a:t>
                      </a:r>
                      <a:r>
                        <a:rPr kumimoji="0" lang="en-US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969</a:t>
                      </a:r>
                      <a:r>
                        <a:rPr lang="en-US" sz="1800" b="1" dirty="0" smtClean="0"/>
                        <a:t> </a:t>
                      </a:r>
                      <a:r>
                        <a:rPr kumimoji="0" lang="en-US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156 </a:t>
                      </a:r>
                      <a:r>
                        <a:rPr lang="en-US" sz="1700" dirty="0" smtClean="0"/>
                        <a:t>€</a:t>
                      </a:r>
                      <a:endParaRPr kumimoji="0" lang="tr-T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/>
                        <a:t>162</a:t>
                      </a:r>
                      <a:endParaRPr lang="tr-TR" sz="170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/>
                        <a:t>172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700" b="0" dirty="0" smtClean="0"/>
                        <a:t>624 </a:t>
                      </a:r>
                      <a:r>
                        <a:rPr lang="en-US" sz="1700" dirty="0" smtClean="0"/>
                        <a:t>€</a:t>
                      </a:r>
                      <a:endParaRPr lang="tr-TR" sz="170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52561399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Invasive</a:t>
                      </a:r>
                      <a:endParaRPr lang="tr-T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/>
                        <a:t>12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700" b="0" dirty="0" smtClean="0"/>
                        <a:t>610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700" b="0" dirty="0" smtClean="0"/>
                        <a:t>144 </a:t>
                      </a:r>
                      <a:r>
                        <a:rPr lang="en-US" sz="1700" dirty="0" smtClean="0"/>
                        <a:t>€</a:t>
                      </a:r>
                      <a:endParaRPr lang="tr-TR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/>
                        <a:t>43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700" b="0" dirty="0" smtClean="0"/>
                        <a:t>053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700" b="0" dirty="0" smtClean="0"/>
                        <a:t>119 </a:t>
                      </a:r>
                      <a:r>
                        <a:rPr lang="en-US" sz="1700" dirty="0" smtClean="0"/>
                        <a:t>€</a:t>
                      </a:r>
                      <a:endParaRPr lang="tr-TR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/>
                        <a:t>192</a:t>
                      </a:r>
                      <a:endParaRPr lang="tr-TR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/>
                        <a:t>158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700" b="0" dirty="0" smtClean="0"/>
                        <a:t>400 </a:t>
                      </a:r>
                      <a:r>
                        <a:rPr lang="en-US" sz="1700" dirty="0" smtClean="0"/>
                        <a:t>€</a:t>
                      </a:r>
                      <a:endParaRPr lang="tr-TR" sz="1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427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67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1" y="27657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85351"/>
            <a:ext cx="9144001" cy="800219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tr-TR" sz="1600" b="1" i="1" dirty="0">
                <a:solidFill>
                  <a:schemeClr val="bg1"/>
                </a:solidFill>
              </a:rPr>
              <a:t>Cost-effectiveness of five prenatal screening strategies for trisomies and other unbalanced chromosomal abnormalities</a:t>
            </a:r>
            <a:r>
              <a:rPr lang="en-US" sz="1600" b="1" i="1" dirty="0">
                <a:solidFill>
                  <a:schemeClr val="bg1"/>
                </a:solidFill>
              </a:rPr>
              <a:t>: model-based 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 smtClean="0">
                <a:solidFill>
                  <a:schemeClr val="bg1"/>
                </a:solidFill>
                <a:latin typeface="Arial"/>
              </a:rPr>
              <a:t>Le Bras et al.</a:t>
            </a:r>
            <a:r>
              <a:rPr lang="en-GB" sz="1400" i="1" kern="0" dirty="0" smtClean="0">
                <a:solidFill>
                  <a:schemeClr val="bg1"/>
                </a:solidFill>
                <a:latin typeface="Arial"/>
              </a:rPr>
              <a:t>, </a:t>
            </a:r>
            <a:r>
              <a:rPr lang="en-GB" sz="1400" i="1" kern="0" dirty="0">
                <a:solidFill>
                  <a:schemeClr val="bg1"/>
                </a:solidFill>
                <a:latin typeface="Arial"/>
              </a:rPr>
              <a:t>UOG </a:t>
            </a:r>
            <a:r>
              <a:rPr lang="en-GB" sz="1400" i="1" kern="0" dirty="0" smtClean="0">
                <a:solidFill>
                  <a:schemeClr val="bg1"/>
                </a:solidFill>
                <a:latin typeface="Arial"/>
              </a:rPr>
              <a:t>2019</a:t>
            </a:r>
            <a:endParaRPr lang="en-GB" sz="1400" i="1" kern="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15178" y="1854160"/>
            <a:ext cx="4790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RESULTS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122531" y="5073570"/>
            <a:ext cx="2458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cfDNA: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Cheaper, less effective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076955"/>
              </p:ext>
            </p:extLst>
          </p:nvPr>
        </p:nvGraphicFramePr>
        <p:xfrm>
          <a:off x="179387" y="2483728"/>
          <a:ext cx="8841378" cy="1737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2293">
                  <a:extLst>
                    <a:ext uri="{9D8B030D-6E8A-4147-A177-3AD203B41FA5}">
                      <a16:colId xmlns:a16="http://schemas.microsoft.com/office/drawing/2014/main" val="314258833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935044576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269095169"/>
                    </a:ext>
                  </a:extLst>
                </a:gridCol>
                <a:gridCol w="3296637">
                  <a:extLst>
                    <a:ext uri="{9D8B030D-6E8A-4147-A177-3AD203B41FA5}">
                      <a16:colId xmlns:a16="http://schemas.microsoft.com/office/drawing/2014/main" val="2316363072"/>
                    </a:ext>
                  </a:extLst>
                </a:gridCol>
              </a:tblGrid>
              <a:tr h="47742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Risk cut-off</a:t>
                      </a:r>
                      <a:endParaRPr lang="tr-TR" sz="1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Cheaper</a:t>
                      </a:r>
                      <a:r>
                        <a:rPr lang="en-US" sz="1800" b="1" baseline="0" dirty="0" smtClean="0"/>
                        <a:t> method</a:t>
                      </a:r>
                      <a:endParaRPr lang="tr-TR" sz="1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More effective</a:t>
                      </a:r>
                      <a:r>
                        <a:rPr lang="en-US" sz="1800" b="1" baseline="0" dirty="0" smtClean="0"/>
                        <a:t> method</a:t>
                      </a:r>
                      <a:endParaRPr lang="tr-TR" sz="1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Cost per additional </a:t>
                      </a:r>
                      <a:r>
                        <a:rPr lang="en-US" sz="1800" b="1" baseline="0" dirty="0" smtClean="0"/>
                        <a:t>UBCA diagnosed</a:t>
                      </a:r>
                      <a:endParaRPr lang="tr-TR" sz="1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084976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≥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800" dirty="0" smtClean="0"/>
                        <a:t>1/250</a:t>
                      </a:r>
                      <a:endParaRPr lang="tr-TR" sz="1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cfDNA</a:t>
                      </a:r>
                      <a:endParaRPr lang="tr-TR" sz="1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Invasive</a:t>
                      </a:r>
                      <a:endParaRPr lang="tr-TR" sz="1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3386 </a:t>
                      </a:r>
                      <a:r>
                        <a:rPr lang="en-US" sz="1800" dirty="0" smtClean="0"/>
                        <a:t>€</a:t>
                      </a:r>
                      <a:endParaRPr lang="tr-TR" sz="1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52561399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≥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800" dirty="0" smtClean="0"/>
                        <a:t>1/1000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cfDNA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Invasive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800" dirty="0" smtClean="0"/>
                        <a:t>660 </a:t>
                      </a:r>
                      <a:r>
                        <a:rPr lang="en-US" sz="1800" dirty="0" smtClean="0"/>
                        <a:t>€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427511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Universal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FTS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cfDNA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800" dirty="0" smtClean="0"/>
                        <a:t>166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800" dirty="0" smtClean="0"/>
                        <a:t>689 </a:t>
                      </a:r>
                      <a:r>
                        <a:rPr lang="en-US" sz="1800" dirty="0" smtClean="0"/>
                        <a:t>€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445464"/>
                  </a:ext>
                </a:extLst>
              </a:tr>
            </a:tbl>
          </a:graphicData>
        </a:graphic>
      </p:graphicFrame>
      <p:pic>
        <p:nvPicPr>
          <p:cNvPr id="12" name="Picture 4" descr="fetus icon ile ilgili görsel sonuc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737" y="5350959"/>
            <a:ext cx="1493215" cy="9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needle icon ile ilgili g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7906" y="4442649"/>
            <a:ext cx="1235120" cy="123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blood vessel picture ile ilgili görsel sonucu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00" b="32673"/>
          <a:stretch/>
        </p:blipFill>
        <p:spPr bwMode="auto">
          <a:xfrm>
            <a:off x="471972" y="4433800"/>
            <a:ext cx="1611287" cy="72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fetus icon ile ilgili görsel sonuc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9" y="5376349"/>
            <a:ext cx="1493215" cy="9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36" y="572519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290" y="5598415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828" y="545439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948" y="5348300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36" y="516809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690" y="5041310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228" y="489729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700" y="495060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899" y="469264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059" y="459511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816" y="4775615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75" y="459713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5220072" y="5005625"/>
            <a:ext cx="2458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Invasive: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More expensive and more effective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87854" y="6237312"/>
            <a:ext cx="8206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Universal screening </a:t>
            </a:r>
            <a:r>
              <a:rPr lang="en-US" sz="2000" dirty="0" smtClean="0">
                <a:solidFill>
                  <a:srgbClr val="C00000"/>
                </a:solidFill>
              </a:rPr>
              <a:t>by </a:t>
            </a:r>
            <a:r>
              <a:rPr lang="en-US" sz="2000" dirty="0" smtClean="0">
                <a:solidFill>
                  <a:srgbClr val="C00000"/>
                </a:solidFill>
              </a:rPr>
              <a:t>cfDNA is NOT </a:t>
            </a:r>
            <a:r>
              <a:rPr lang="en-US" sz="2000" dirty="0" smtClean="0">
                <a:solidFill>
                  <a:srgbClr val="C00000"/>
                </a:solidFill>
              </a:rPr>
              <a:t>cost-effective.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36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1" y="27657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85351"/>
            <a:ext cx="9144001" cy="800219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tr-TR" sz="1600" b="1" i="1" dirty="0">
                <a:solidFill>
                  <a:schemeClr val="bg1"/>
                </a:solidFill>
              </a:rPr>
              <a:t>Cost-effectiveness of five prenatal screening strategies for trisomies and other unbalanced chromosomal abnormalities</a:t>
            </a:r>
            <a:r>
              <a:rPr lang="en-US" sz="1600" b="1" i="1" dirty="0">
                <a:solidFill>
                  <a:schemeClr val="bg1"/>
                </a:solidFill>
              </a:rPr>
              <a:t>: model-based 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 smtClean="0">
                <a:solidFill>
                  <a:schemeClr val="bg1"/>
                </a:solidFill>
                <a:latin typeface="Arial"/>
              </a:rPr>
              <a:t>Le Bras et al.</a:t>
            </a:r>
            <a:r>
              <a:rPr lang="en-GB" sz="1400" i="1" kern="0" dirty="0" smtClean="0">
                <a:solidFill>
                  <a:schemeClr val="bg1"/>
                </a:solidFill>
                <a:latin typeface="Arial"/>
              </a:rPr>
              <a:t>, </a:t>
            </a:r>
            <a:r>
              <a:rPr lang="en-GB" sz="1400" i="1" kern="0" dirty="0">
                <a:solidFill>
                  <a:schemeClr val="bg1"/>
                </a:solidFill>
                <a:latin typeface="Arial"/>
              </a:rPr>
              <a:t>UOG </a:t>
            </a:r>
            <a:r>
              <a:rPr lang="en-GB" sz="1400" i="1" kern="0" dirty="0" smtClean="0">
                <a:solidFill>
                  <a:schemeClr val="bg1"/>
                </a:solidFill>
                <a:latin typeface="Arial"/>
              </a:rPr>
              <a:t>2019</a:t>
            </a:r>
            <a:endParaRPr lang="en-GB" sz="1400" i="1" kern="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15178" y="1854160"/>
            <a:ext cx="4790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RESULTS</a:t>
            </a:r>
          </a:p>
        </p:txBody>
      </p:sp>
      <p:pic>
        <p:nvPicPr>
          <p:cNvPr id="14" name="Picture 2" descr="blood vessel picture ile ilgili görsel sonucu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00" b="32673"/>
          <a:stretch/>
        </p:blipFill>
        <p:spPr bwMode="auto">
          <a:xfrm>
            <a:off x="459504" y="1952110"/>
            <a:ext cx="1611287" cy="72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fetus icon ile ilgili g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1" y="2996952"/>
            <a:ext cx="1493215" cy="9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368" y="324350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22" y="3116725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360" y="297270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480" y="2866610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68" y="268640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222" y="2559620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60" y="241560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232" y="246891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431" y="221095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591" y="211342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348" y="2293925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207" y="211544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52511" y="4223412"/>
            <a:ext cx="178318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Cost of cfDNA with varying baseline fees for cfDNA, invasive testing and </a:t>
            </a:r>
            <a:r>
              <a:rPr lang="en-US" sz="2000" dirty="0" smtClean="0">
                <a:solidFill>
                  <a:srgbClr val="C00000"/>
                </a:solidFill>
              </a:rPr>
              <a:t>consultation. 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40143" y="2491155"/>
            <a:ext cx="6365323" cy="403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19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00219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tr-TR" sz="1600" b="1" i="1" dirty="0">
                <a:solidFill>
                  <a:schemeClr val="bg1"/>
                </a:solidFill>
              </a:rPr>
              <a:t>Cost-effectiveness of five prenatal screening strategies for trisomies and other unbalanced chromosomal abnormalities</a:t>
            </a:r>
            <a:r>
              <a:rPr lang="en-US" sz="1600" b="1" i="1" dirty="0">
                <a:solidFill>
                  <a:schemeClr val="bg1"/>
                </a:solidFill>
              </a:rPr>
              <a:t>: model-based 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 smtClean="0">
                <a:solidFill>
                  <a:schemeClr val="bg1"/>
                </a:solidFill>
                <a:latin typeface="Arial"/>
              </a:rPr>
              <a:t>Le Bras et al.</a:t>
            </a:r>
            <a:r>
              <a:rPr lang="en-GB" sz="1400" i="1" kern="0" dirty="0" smtClean="0">
                <a:solidFill>
                  <a:schemeClr val="bg1"/>
                </a:solidFill>
                <a:latin typeface="Arial"/>
              </a:rPr>
              <a:t>, </a:t>
            </a:r>
            <a:r>
              <a:rPr lang="en-GB" sz="1400" i="1" kern="0" dirty="0">
                <a:solidFill>
                  <a:schemeClr val="bg1"/>
                </a:solidFill>
                <a:latin typeface="Arial"/>
              </a:rPr>
              <a:t>UOG </a:t>
            </a:r>
            <a:r>
              <a:rPr lang="en-GB" sz="1400" i="1" kern="0" dirty="0" smtClean="0">
                <a:solidFill>
                  <a:schemeClr val="bg1"/>
                </a:solidFill>
                <a:latin typeface="Arial"/>
              </a:rPr>
              <a:t>2019</a:t>
            </a:r>
            <a:endParaRPr lang="en-GB" sz="1400" i="1" kern="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19872" y="1865849"/>
            <a:ext cx="4790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CONCLUSIONS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2815" y="2294287"/>
            <a:ext cx="912118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transition from invasive testing, for </a:t>
            </a:r>
            <a:r>
              <a:rPr lang="en-US" sz="2400" dirty="0" smtClean="0"/>
              <a:t>pregnancies with </a:t>
            </a:r>
            <a:r>
              <a:rPr lang="en-US" sz="2400" dirty="0"/>
              <a:t>high risk, to </a:t>
            </a:r>
            <a:r>
              <a:rPr lang="en-US" sz="2400" dirty="0" smtClean="0"/>
              <a:t>cfDNA </a:t>
            </a:r>
            <a:r>
              <a:rPr lang="en-US" sz="2400" dirty="0"/>
              <a:t>testing for </a:t>
            </a:r>
            <a:r>
              <a:rPr lang="en-US" sz="2400" dirty="0" smtClean="0"/>
              <a:t>a larger </a:t>
            </a:r>
            <a:r>
              <a:rPr lang="en-US" sz="2400" dirty="0"/>
              <a:t>group of pregnancies, would result in an </a:t>
            </a:r>
            <a:r>
              <a:rPr lang="en-US" sz="2400" dirty="0" smtClean="0"/>
              <a:t>increase in </a:t>
            </a:r>
            <a:r>
              <a:rPr lang="en-US" sz="2400" dirty="0"/>
              <a:t>the number of trisomies detected, but detection </a:t>
            </a:r>
            <a:r>
              <a:rPr lang="en-US" sz="2400" dirty="0" smtClean="0"/>
              <a:t>of fewer </a:t>
            </a:r>
            <a:r>
              <a:rPr lang="en-US" sz="2400" dirty="0"/>
              <a:t>unbalanced chromosomal abnormalities and </a:t>
            </a:r>
            <a:r>
              <a:rPr lang="en-US" sz="2400" dirty="0" smtClean="0"/>
              <a:t>an additional </a:t>
            </a:r>
            <a:r>
              <a:rPr lang="en-US" sz="2400" dirty="0"/>
              <a:t>economic burden, with no benefit in terms </a:t>
            </a:r>
            <a:r>
              <a:rPr lang="en-US" sz="2400" dirty="0" smtClean="0"/>
              <a:t>of </a:t>
            </a:r>
            <a:r>
              <a:rPr lang="tr-TR" sz="2400" dirty="0" smtClean="0"/>
              <a:t>miscarriage </a:t>
            </a:r>
            <a:r>
              <a:rPr lang="tr-TR" sz="2400" dirty="0"/>
              <a:t>rate</a:t>
            </a:r>
            <a:r>
              <a:rPr lang="tr-TR" sz="2400" dirty="0" smtClean="0"/>
              <a:t>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Invasive testing schemes are more expensive and more effective compared </a:t>
            </a:r>
            <a:r>
              <a:rPr lang="en-US" sz="2400" dirty="0" smtClean="0"/>
              <a:t>with </a:t>
            </a:r>
            <a:r>
              <a:rPr lang="en-US" sz="2400" dirty="0" smtClean="0"/>
              <a:t>cfDNA </a:t>
            </a:r>
            <a:r>
              <a:rPr lang="en-US" sz="2400" dirty="0" smtClean="0"/>
              <a:t>schemes.</a:t>
            </a:r>
            <a:endParaRPr lang="en-US" sz="2400" dirty="0" smtClean="0"/>
          </a:p>
          <a:p>
            <a:pPr algn="ctr"/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Universal screening with cfDNA is not </a:t>
            </a:r>
            <a:r>
              <a:rPr lang="en-US" sz="2400" dirty="0" smtClean="0"/>
              <a:t>cost-effective.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56513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16925</TotalTime>
  <Words>767</Words>
  <Application>Microsoft Office PowerPoint</Application>
  <PresentationFormat>On-screen Show (4:3)</PresentationFormat>
  <Paragraphs>168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Asma Khalil</dc:creator>
  <cp:lastModifiedBy>Renata Kotsia</cp:lastModifiedBy>
  <cp:revision>1045</cp:revision>
  <dcterms:created xsi:type="dcterms:W3CDTF">2011-05-07T13:59:23Z</dcterms:created>
  <dcterms:modified xsi:type="dcterms:W3CDTF">2019-10-28T10:08:10Z</dcterms:modified>
</cp:coreProperties>
</file>