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812" r:id="rId2"/>
  </p:sldMasterIdLst>
  <p:notesMasterIdLst>
    <p:notesMasterId r:id="rId14"/>
  </p:notesMasterIdLst>
  <p:sldIdLst>
    <p:sldId id="329" r:id="rId3"/>
    <p:sldId id="350" r:id="rId4"/>
    <p:sldId id="349" r:id="rId5"/>
    <p:sldId id="360" r:id="rId6"/>
    <p:sldId id="394" r:id="rId7"/>
    <p:sldId id="392" r:id="rId8"/>
    <p:sldId id="397" r:id="rId9"/>
    <p:sldId id="385" r:id="rId10"/>
    <p:sldId id="353" r:id="rId11"/>
    <p:sldId id="399" r:id="rId12"/>
    <p:sldId id="382" r:id="rId13"/>
  </p:sldIdLst>
  <p:sldSz cx="9144000" cy="6858000" type="screen4x3"/>
  <p:notesSz cx="6761163" cy="99425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1DE"/>
    <a:srgbClr val="F2D6E4"/>
    <a:srgbClr val="EADEE7"/>
    <a:srgbClr val="ED1D24"/>
    <a:srgbClr val="445895"/>
    <a:srgbClr val="CDDEFF"/>
    <a:srgbClr val="002060"/>
    <a:srgbClr val="F0F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30" autoAdjust="0"/>
    <p:restoredTop sz="98910" autoAdjust="0"/>
  </p:normalViewPr>
  <p:slideViewPr>
    <p:cSldViewPr>
      <p:cViewPr>
        <p:scale>
          <a:sx n="90" d="100"/>
          <a:sy n="90" d="100"/>
        </p:scale>
        <p:origin x="-2526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E85DC6F2-61F7-47F7-BDDB-8773C9C1B552}" type="datetimeFigureOut">
              <a:rPr lang="it-IT"/>
              <a:pPr>
                <a:defRPr/>
              </a:pPr>
              <a:t>11/03/2016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07579C-B849-46E4-81D5-095676F8793D}" type="slidenum">
              <a:rPr lang="en-US"/>
              <a:pPr>
                <a:defRPr/>
              </a:pPr>
              <a:t>‹#›</a:t>
            </a:fld>
            <a:endParaRPr lang="it-IT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969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345E7-095D-4628-A017-2AA883E147ED}" type="slidenum">
              <a:rPr lang="en-GB" altLang="it-IT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it-IT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2546507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it-IT" altLang="it-IT" i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6053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7579C-B849-46E4-81D5-095676F8793D}" type="slidenum">
              <a:rPr lang="en-US" smtClean="0"/>
              <a:pPr>
                <a:defRPr/>
              </a:pPr>
              <a:t>11</a:t>
            </a:fld>
            <a:endParaRPr lang="it-IT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7752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22532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EC641F3-085E-404A-B442-0231AFD4B84A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it-IT" altLang="it-IT" i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471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2458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E584FA-CD33-4012-8C28-E8FE9CE9CBC9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it-IT" altLang="it-IT" i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555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2662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34D353-7CE9-42AA-8F55-B75D2DBC27B7}" type="slidenum">
              <a:rPr lang="it-IT" altLang="it-IT" i="0" smtClean="0">
                <a:solidFill>
                  <a:srgbClr val="000000"/>
                </a:solidFill>
              </a:rPr>
              <a:pPr/>
              <a:t>4</a:t>
            </a:fld>
            <a:endParaRPr lang="it-IT" altLang="it-IT" i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302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2662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34D353-7CE9-42AA-8F55-B75D2DBC27B7}" type="slidenum">
              <a:rPr lang="it-IT" altLang="it-IT" i="0" smtClean="0">
                <a:solidFill>
                  <a:srgbClr val="000000"/>
                </a:solidFill>
              </a:rPr>
              <a:pPr/>
              <a:t>5</a:t>
            </a:fld>
            <a:endParaRPr lang="it-IT" altLang="it-IT" i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509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2662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34D353-7CE9-42AA-8F55-B75D2DBC27B7}" type="slidenum">
              <a:rPr lang="it-IT" altLang="it-IT" i="0" smtClean="0">
                <a:solidFill>
                  <a:srgbClr val="000000"/>
                </a:solidFill>
              </a:rPr>
              <a:pPr/>
              <a:t>6</a:t>
            </a:fld>
            <a:endParaRPr lang="it-IT" altLang="it-IT" i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308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2662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34D353-7CE9-42AA-8F55-B75D2DBC27B7}" type="slidenum">
              <a:rPr lang="it-IT" altLang="it-IT" i="0" smtClean="0">
                <a:solidFill>
                  <a:srgbClr val="000000"/>
                </a:solidFill>
              </a:rPr>
              <a:pPr/>
              <a:t>7</a:t>
            </a:fld>
            <a:endParaRPr lang="it-IT" altLang="it-IT" i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982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286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1BDE67-22A4-453D-8F1D-E9555A3F8F59}" type="slidenum">
              <a:rPr lang="it-IT" altLang="it-IT" i="0" smtClean="0">
                <a:solidFill>
                  <a:srgbClr val="000000"/>
                </a:solidFill>
              </a:rPr>
              <a:pPr/>
              <a:t>8</a:t>
            </a:fld>
            <a:endParaRPr lang="it-IT" altLang="it-IT" i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4264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it-IT" altLang="it-IT" i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86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3EC82-1B01-4E61-8144-D6203CB61C62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17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D8DF2-7700-485C-A24B-6C4C21AB59CF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0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C36B0-32BF-4C1D-8B14-A851CC5C51F3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3B851-8467-4832-92CA-ED9F07BADC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433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4CE0B-E619-4A04-AFDC-98E880E5E2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675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D40B0-C877-4B88-B941-F24B4AD5AA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194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C06DB-2521-444A-8DBE-D0AA6A95A1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767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F55CC-90EC-4ED1-B27D-C5BB50F5A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762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B118-3A41-4160-BC46-15821FE162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824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5A405-2C77-4A47-9402-95622389C7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782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66658-6B9B-46F2-8D64-99C8FA404B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85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09CB6-6D70-440F-BE29-455026851B21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6864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1DCDB-A505-4D00-A47A-42AB4F4F12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172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8D181-7187-4539-95BF-29D4AC90AB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947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5E476-6F4A-42B8-8255-3D7FB57E1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62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07470-8E3A-4B11-89EA-065FF43B9312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63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3EB94-954C-42B7-BC7B-F6998BFAAE35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88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78C1A-D1D9-4F7B-859A-60F116829842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48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9177E-B0CC-4BAA-86B1-C7EC57F86527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7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A35F0-57CA-4226-B22C-AEDC13518215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13055-48F1-4760-A228-BF2BB82244EF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00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5BB04-7A9D-4F2A-9B1F-9B9D5AF2E16F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8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text styles</a:t>
            </a:r>
          </a:p>
          <a:p>
            <a:pPr lvl="1"/>
            <a:r>
              <a:rPr lang="en-GB" altLang="it-IT" smtClean="0"/>
              <a:t>Second level</a:t>
            </a:r>
          </a:p>
          <a:p>
            <a:pPr lvl="2"/>
            <a:r>
              <a:rPr lang="en-GB" altLang="it-IT" smtClean="0"/>
              <a:t>Third level</a:t>
            </a:r>
          </a:p>
          <a:p>
            <a:pPr lvl="3"/>
            <a:r>
              <a:rPr lang="en-GB" altLang="it-IT" smtClean="0"/>
              <a:t>Fourth level</a:t>
            </a:r>
          </a:p>
          <a:p>
            <a:pPr lvl="4"/>
            <a:r>
              <a:rPr lang="en-GB" altLang="it-I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3D8571-8C07-428E-A66A-16124D03FB04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85" r:id="rId1"/>
    <p:sldLayoutId id="2147487586" r:id="rId2"/>
    <p:sldLayoutId id="2147487587" r:id="rId3"/>
    <p:sldLayoutId id="2147487588" r:id="rId4"/>
    <p:sldLayoutId id="2147487589" r:id="rId5"/>
    <p:sldLayoutId id="2147487590" r:id="rId6"/>
    <p:sldLayoutId id="2147487591" r:id="rId7"/>
    <p:sldLayoutId id="2147487592" r:id="rId8"/>
    <p:sldLayoutId id="2147487593" r:id="rId9"/>
    <p:sldLayoutId id="2147487594" r:id="rId10"/>
    <p:sldLayoutId id="21474875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text styles</a:t>
            </a:r>
          </a:p>
          <a:p>
            <a:pPr lvl="1"/>
            <a:r>
              <a:rPr lang="en-GB" altLang="it-IT" smtClean="0"/>
              <a:t>Second level</a:t>
            </a:r>
          </a:p>
          <a:p>
            <a:pPr lvl="2"/>
            <a:r>
              <a:rPr lang="en-GB" altLang="it-IT" smtClean="0"/>
              <a:t>Third level</a:t>
            </a:r>
          </a:p>
          <a:p>
            <a:pPr lvl="3"/>
            <a:r>
              <a:rPr lang="en-GB" altLang="it-IT" smtClean="0"/>
              <a:t>Fourth level</a:t>
            </a:r>
          </a:p>
          <a:p>
            <a:pPr lvl="4"/>
            <a:r>
              <a:rPr lang="en-GB" altLang="it-IT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62B089E-E7A4-431C-A446-EF849B64A3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18" r:id="rId1"/>
    <p:sldLayoutId id="2147487619" r:id="rId2"/>
    <p:sldLayoutId id="2147487620" r:id="rId3"/>
    <p:sldLayoutId id="2147487621" r:id="rId4"/>
    <p:sldLayoutId id="2147487622" r:id="rId5"/>
    <p:sldLayoutId id="2147487623" r:id="rId6"/>
    <p:sldLayoutId id="2147487624" r:id="rId7"/>
    <p:sldLayoutId id="2147487625" r:id="rId8"/>
    <p:sldLayoutId id="2147487626" r:id="rId9"/>
    <p:sldLayoutId id="2147487627" r:id="rId10"/>
    <p:sldLayoutId id="21474876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7415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16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215781" y="1268760"/>
            <a:ext cx="87487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b="1" i="0" dirty="0">
                <a:solidFill>
                  <a:srgbClr val="000000"/>
                </a:solidFill>
                <a:cs typeface="Arial" panose="020B0604020202020204" pitchFamily="34" charset="0"/>
              </a:rPr>
              <a:t>UOG Journal Club: </a:t>
            </a:r>
            <a:r>
              <a:rPr lang="en-GB" altLang="it-IT" b="1" i="0" dirty="0" smtClean="0">
                <a:solidFill>
                  <a:srgbClr val="000000"/>
                </a:solidFill>
                <a:cs typeface="Arial" panose="020B0604020202020204" pitchFamily="34" charset="0"/>
              </a:rPr>
              <a:t>March 2016</a:t>
            </a:r>
            <a:endParaRPr lang="en-GB" altLang="it-IT" b="1" i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7412" name="TextBox 1"/>
          <p:cNvSpPr txBox="1">
            <a:spLocks noChangeArrowheads="1"/>
          </p:cNvSpPr>
          <p:nvPr/>
        </p:nvSpPr>
        <p:spPr bwMode="auto">
          <a:xfrm>
            <a:off x="1043609" y="2086860"/>
            <a:ext cx="7273776" cy="278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en-US" sz="2200" b="1" i="0" dirty="0" smtClean="0"/>
              <a:t>Prediction </a:t>
            </a:r>
            <a:r>
              <a:rPr lang="en-US" sz="2200" b="1" i="0" dirty="0"/>
              <a:t>of large-for-gestational-age neonates: </a:t>
            </a:r>
            <a:r>
              <a:rPr lang="en-US" sz="2200" b="1" i="0" dirty="0" smtClean="0"/>
              <a:t>screening by </a:t>
            </a:r>
            <a:r>
              <a:rPr lang="en-US" sz="2200" b="1" i="0" dirty="0"/>
              <a:t>maternal factors and biomarkers in the three </a:t>
            </a:r>
            <a:r>
              <a:rPr lang="en-US" sz="2200" b="1" i="0" dirty="0" smtClean="0"/>
              <a:t>trimesters </a:t>
            </a:r>
            <a:r>
              <a:rPr lang="en-US" sz="2200" b="1" i="0" dirty="0"/>
              <a:t>of pregnancy </a:t>
            </a:r>
            <a:endParaRPr lang="en-US" sz="2200" b="1" i="0" dirty="0" smtClean="0"/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en-US" sz="2200" b="1" i="0" dirty="0"/>
          </a:p>
          <a:p>
            <a:pPr algn="ctr">
              <a:buNone/>
            </a:pPr>
            <a:r>
              <a:rPr lang="en-US" sz="2400" dirty="0" smtClean="0"/>
              <a:t>A. P. Frick, A. </a:t>
            </a:r>
            <a:r>
              <a:rPr lang="en-US" sz="2400" dirty="0" err="1" smtClean="0"/>
              <a:t>Syngelaki</a:t>
            </a:r>
            <a:r>
              <a:rPr lang="en-US" sz="2400" dirty="0" smtClean="0"/>
              <a:t>, M. </a:t>
            </a:r>
            <a:r>
              <a:rPr lang="en-US" sz="2400" dirty="0" err="1" smtClean="0"/>
              <a:t>Zheng</a:t>
            </a:r>
            <a:r>
              <a:rPr lang="en-US" sz="2400" dirty="0" smtClean="0"/>
              <a:t>, L. C. Poon and K. H. </a:t>
            </a:r>
            <a:r>
              <a:rPr lang="en-US" sz="2400" dirty="0" err="1" smtClean="0"/>
              <a:t>Nicolaides</a:t>
            </a:r>
            <a:endParaRPr lang="en-US" sz="2400" dirty="0" smtClean="0"/>
          </a:p>
          <a:p>
            <a:pPr algn="ctr">
              <a:buNone/>
            </a:pPr>
            <a:r>
              <a:rPr lang="it-IT" sz="2000" dirty="0" smtClean="0"/>
              <a:t>Volume 47, Issue 3, </a:t>
            </a:r>
            <a:r>
              <a:rPr lang="en-GB" sz="2000" dirty="0"/>
              <a:t>pages 332–339</a:t>
            </a:r>
            <a:endParaRPr lang="en-GB" sz="2000" dirty="0"/>
          </a:p>
        </p:txBody>
      </p:sp>
      <p:sp>
        <p:nvSpPr>
          <p:cNvPr id="17413" name="TextBox 2"/>
          <p:cNvSpPr txBox="1">
            <a:spLocks noChangeArrowheads="1"/>
          </p:cNvSpPr>
          <p:nvPr/>
        </p:nvSpPr>
        <p:spPr bwMode="auto">
          <a:xfrm>
            <a:off x="2627784" y="5517236"/>
            <a:ext cx="568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000" i="0" dirty="0">
                <a:solidFill>
                  <a:srgbClr val="000000"/>
                </a:solidFill>
                <a:cs typeface="Arial" panose="020B0604020202020204" pitchFamily="34" charset="0"/>
              </a:rPr>
              <a:t>Journal Club slides prepared by Dr Aly Youssef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000" i="0" dirty="0">
                <a:solidFill>
                  <a:srgbClr val="000000"/>
                </a:solidFill>
                <a:cs typeface="Arial" panose="020B0604020202020204" pitchFamily="34" charset="0"/>
              </a:rPr>
              <a:t>(UOG Editor for Trainees)</a:t>
            </a:r>
          </a:p>
        </p:txBody>
      </p:sp>
      <p:pic>
        <p:nvPicPr>
          <p:cNvPr id="17414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3" y="5080446"/>
            <a:ext cx="2094036" cy="1732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74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3796" name="Rectangle 1"/>
          <p:cNvSpPr>
            <a:spLocks noChangeArrowheads="1"/>
          </p:cNvSpPr>
          <p:nvPr/>
        </p:nvSpPr>
        <p:spPr bwMode="auto">
          <a:xfrm>
            <a:off x="827584" y="1609636"/>
            <a:ext cx="77957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 smtClean="0"/>
              <a:t>Discussion: implications for clinical practice</a:t>
            </a:r>
            <a:endParaRPr lang="en-GB" altLang="it-IT" sz="2400" dirty="0"/>
          </a:p>
        </p:txBody>
      </p:sp>
      <p:sp>
        <p:nvSpPr>
          <p:cNvPr id="9" name="Rectangle 8"/>
          <p:cNvSpPr/>
          <p:nvPr/>
        </p:nvSpPr>
        <p:spPr>
          <a:xfrm>
            <a:off x="323528" y="2227942"/>
            <a:ext cx="8568952" cy="4024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891" indent="-34289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50" i="0" dirty="0"/>
              <a:t>The value of identifying pregnancies with LGA </a:t>
            </a:r>
            <a:r>
              <a:rPr lang="en-US" sz="2050" i="0" dirty="0" smtClean="0"/>
              <a:t>fetuses in the third trimester </a:t>
            </a:r>
            <a:r>
              <a:rPr lang="en-US" sz="2050" i="0" dirty="0"/>
              <a:t>relates to the </a:t>
            </a:r>
            <a:r>
              <a:rPr lang="en-US" sz="2050" i="0" dirty="0" smtClean="0"/>
              <a:t>potential of reducing macrosomia-related </a:t>
            </a:r>
            <a:r>
              <a:rPr lang="en-US" sz="2050" i="0" dirty="0"/>
              <a:t>adverse events </a:t>
            </a:r>
            <a:r>
              <a:rPr lang="en-US" sz="2050" i="0" dirty="0" smtClean="0"/>
              <a:t>during labor </a:t>
            </a:r>
            <a:r>
              <a:rPr lang="en-US" sz="2050" i="0" dirty="0"/>
              <a:t>and </a:t>
            </a:r>
            <a:r>
              <a:rPr lang="en-US" sz="2050" i="0" dirty="0" smtClean="0"/>
              <a:t>delivery by appropriate intervention</a:t>
            </a:r>
          </a:p>
          <a:p>
            <a:pPr marL="342891" indent="-34289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50" i="0" dirty="0" smtClean="0"/>
              <a:t>A recent RCT* reported that </a:t>
            </a:r>
            <a:r>
              <a:rPr lang="en-US" sz="2050" i="0" dirty="0"/>
              <a:t>clinically significant shoulder dystocia could </a:t>
            </a:r>
            <a:r>
              <a:rPr lang="en-US" sz="2050" i="0" dirty="0" smtClean="0"/>
              <a:t>be reduced </a:t>
            </a:r>
            <a:r>
              <a:rPr lang="en-US" sz="2050" i="0" dirty="0"/>
              <a:t>through early term induction of labor in </a:t>
            </a:r>
            <a:r>
              <a:rPr lang="en-US" sz="2050" i="0" dirty="0" smtClean="0"/>
              <a:t>cases of </a:t>
            </a:r>
            <a:r>
              <a:rPr lang="en-US" sz="2050" i="0" dirty="0"/>
              <a:t>suspected </a:t>
            </a:r>
            <a:r>
              <a:rPr lang="en-US" sz="2050" i="0" dirty="0" smtClean="0"/>
              <a:t>macrosomia</a:t>
            </a:r>
            <a:endParaRPr lang="en-US" sz="205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891" indent="-34289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50" i="0" dirty="0"/>
              <a:t>Based on the </a:t>
            </a:r>
            <a:r>
              <a:rPr lang="en-US" sz="2050" i="0" dirty="0" smtClean="0"/>
              <a:t>findings from this study</a:t>
            </a:r>
            <a:r>
              <a:rPr lang="en-US" sz="2050" i="0" dirty="0"/>
              <a:t>, </a:t>
            </a:r>
            <a:r>
              <a:rPr lang="en-US" sz="2050" i="0" dirty="0" smtClean="0"/>
              <a:t>it can be advocated that the best timing of screening for </a:t>
            </a:r>
            <a:r>
              <a:rPr lang="en-US" sz="2050" i="0" dirty="0"/>
              <a:t>LGA should be at 35–37 weeks, rather than </a:t>
            </a:r>
            <a:r>
              <a:rPr lang="en-US" sz="2050" i="0" dirty="0" smtClean="0"/>
              <a:t>at 30–34 weeks</a:t>
            </a:r>
          </a:p>
          <a:p>
            <a:pPr marL="342891" indent="-34289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50" i="0" dirty="0" smtClean="0"/>
              <a:t>Counseling </a:t>
            </a:r>
            <a:r>
              <a:rPr lang="en-US" sz="2050" i="0" dirty="0"/>
              <a:t>women identified as high </a:t>
            </a:r>
            <a:r>
              <a:rPr lang="en-US" sz="2050" i="0" dirty="0" smtClean="0"/>
              <a:t>risk for </a:t>
            </a:r>
            <a:r>
              <a:rPr lang="en-US" sz="2050" i="0" dirty="0"/>
              <a:t>a LGA fetus will </a:t>
            </a:r>
            <a:r>
              <a:rPr lang="en-US" sz="2050" i="0" dirty="0" smtClean="0"/>
              <a:t>remain problematic </a:t>
            </a:r>
            <a:r>
              <a:rPr lang="en-US" sz="2050" i="0" dirty="0"/>
              <a:t>until </a:t>
            </a:r>
            <a:r>
              <a:rPr lang="en-US" sz="2050" i="0" dirty="0" smtClean="0"/>
              <a:t>more definitive </a:t>
            </a:r>
            <a:r>
              <a:rPr lang="en-US" sz="2050" i="0" dirty="0"/>
              <a:t>intervention studies are </a:t>
            </a:r>
            <a:r>
              <a:rPr lang="en-US" sz="2050" i="0" dirty="0" smtClean="0"/>
              <a:t>performed</a:t>
            </a:r>
            <a:endParaRPr lang="en-US" sz="2050" i="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139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Prediction of large-for-gestational-age neonates: screening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by </a:t>
            </a:r>
            <a:r>
              <a:rPr lang="en-US" altLang="it-IT" sz="1351" b="1" i="0" dirty="0">
                <a:solidFill>
                  <a:schemeClr val="bg1"/>
                </a:solidFill>
              </a:rPr>
              <a:t>maternal factors and biomarkers in the three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trimesters of pregnancy, </a:t>
            </a:r>
            <a:r>
              <a:rPr lang="de-DE" altLang="it-IT" sz="1200" dirty="0" smtClean="0">
                <a:solidFill>
                  <a:schemeClr val="bg1"/>
                </a:solidFill>
              </a:rPr>
              <a:t>Frick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  <p:sp>
        <p:nvSpPr>
          <p:cNvPr id="2" name="Rettangolo 1"/>
          <p:cNvSpPr/>
          <p:nvPr/>
        </p:nvSpPr>
        <p:spPr>
          <a:xfrm>
            <a:off x="107380" y="6334780"/>
            <a:ext cx="907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it-IT" sz="1400" i="0" dirty="0" smtClean="0">
                <a:latin typeface="Sabon-Roman"/>
              </a:rPr>
              <a:t>Boulvain M </a:t>
            </a:r>
            <a:r>
              <a:rPr lang="it-IT" sz="1400" dirty="0" smtClean="0">
                <a:latin typeface="Sabon-Roman"/>
              </a:rPr>
              <a:t>et al.</a:t>
            </a:r>
            <a:r>
              <a:rPr lang="fr-FR" sz="1400" i="0" dirty="0" smtClean="0">
                <a:latin typeface="Sabon-Roman"/>
              </a:rPr>
              <a:t>Induction </a:t>
            </a:r>
            <a:r>
              <a:rPr lang="fr-FR" sz="1400" i="0" dirty="0">
                <a:latin typeface="Sabon-Roman"/>
              </a:rPr>
              <a:t>of labour </a:t>
            </a:r>
            <a:r>
              <a:rPr lang="fr-FR" sz="1400" i="0" dirty="0" smtClean="0">
                <a:latin typeface="Sabon-Roman"/>
              </a:rPr>
              <a:t>versus </a:t>
            </a:r>
            <a:r>
              <a:rPr lang="en-US" sz="1400" i="0" dirty="0" smtClean="0">
                <a:latin typeface="Sabon-Roman"/>
              </a:rPr>
              <a:t>expectant </a:t>
            </a:r>
            <a:r>
              <a:rPr lang="en-US" sz="1400" i="0" dirty="0">
                <a:latin typeface="Sabon-Roman"/>
              </a:rPr>
              <a:t>management for large-for-date fetuses: a </a:t>
            </a:r>
            <a:r>
              <a:rPr lang="en-US" sz="1400" i="0" dirty="0" err="1">
                <a:latin typeface="Sabon-Roman"/>
              </a:rPr>
              <a:t>randomised</a:t>
            </a:r>
            <a:r>
              <a:rPr lang="en-US" sz="1400" i="0" dirty="0">
                <a:latin typeface="Sabon-Roman"/>
              </a:rPr>
              <a:t> controlled </a:t>
            </a:r>
            <a:r>
              <a:rPr lang="en-US" sz="1400" i="0" dirty="0" smtClean="0">
                <a:latin typeface="Sabon-Roman"/>
              </a:rPr>
              <a:t>trial. </a:t>
            </a:r>
            <a:r>
              <a:rPr lang="it-IT" sz="1400" dirty="0" smtClean="0">
                <a:latin typeface="Sabon-Italic"/>
              </a:rPr>
              <a:t>Lancet </a:t>
            </a:r>
            <a:r>
              <a:rPr lang="it-IT" sz="1400" i="0" dirty="0">
                <a:latin typeface="Sabon-Roman"/>
              </a:rPr>
              <a:t>2015; </a:t>
            </a:r>
            <a:r>
              <a:rPr lang="it-IT" sz="1400" b="1" i="0" dirty="0">
                <a:latin typeface="Sabon-Bold"/>
              </a:rPr>
              <a:t>385</a:t>
            </a:r>
            <a:r>
              <a:rPr lang="it-IT" sz="1400" i="0" dirty="0">
                <a:latin typeface="Sabon-Roman"/>
              </a:rPr>
              <a:t>: 1–6.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36360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387301" y="1556792"/>
            <a:ext cx="63694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b="1" i="0" dirty="0">
                <a:solidFill>
                  <a:srgbClr val="000000"/>
                </a:solidFill>
              </a:rPr>
              <a:t>Discussion points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 bwMode="auto">
          <a:xfrm>
            <a:off x="323528" y="2348880"/>
            <a:ext cx="8280919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it-IT" sz="2300" i="0" dirty="0" smtClean="0"/>
              <a:t>Should routine screening for LGA be implemented?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it-IT" sz="2300" i="0" dirty="0" smtClean="0"/>
              <a:t>What is the best estimated fetal weight cut-off beyond which an elective Cesarean section should be offered? And when should this be estimated?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it-IT" sz="2300" i="0" dirty="0" smtClean="0"/>
              <a:t>How do you counsel women with suspected macrosomia in the third trimester?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it-IT" sz="2300" i="0" dirty="0" smtClean="0"/>
              <a:t>Should women with suspected macrosomia be offered induction of labor? If yes, when?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endParaRPr lang="en-US" altLang="it-IT" sz="2300" i="0" dirty="0" smtClean="0"/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endParaRPr lang="en-US" altLang="it-IT" sz="2300" i="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139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Prediction of large-for-gestational-age neonates: screening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by </a:t>
            </a:r>
            <a:r>
              <a:rPr lang="en-US" altLang="it-IT" sz="1351" b="1" i="0" dirty="0">
                <a:solidFill>
                  <a:schemeClr val="bg1"/>
                </a:solidFill>
              </a:rPr>
              <a:t>maternal factors and biomarkers in the three trimesters of pregnancy , </a:t>
            </a:r>
            <a:r>
              <a:rPr lang="de-DE" altLang="it-IT" sz="1200" dirty="0" smtClean="0">
                <a:solidFill>
                  <a:schemeClr val="bg1"/>
                </a:solidFill>
              </a:rPr>
              <a:t>Frick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</p:spTree>
    <p:extLst>
      <p:ext uri="{BB962C8B-B14F-4D97-AF65-F5344CB8AC3E}">
        <p14:creationId xmlns:p14="http://schemas.microsoft.com/office/powerpoint/2010/main" val="131196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151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07" name="Rettangolo 1"/>
          <p:cNvSpPr>
            <a:spLocks noChangeArrowheads="1"/>
          </p:cNvSpPr>
          <p:nvPr/>
        </p:nvSpPr>
        <p:spPr bwMode="auto">
          <a:xfrm>
            <a:off x="68263" y="922339"/>
            <a:ext cx="2286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i="0">
              <a:solidFill>
                <a:srgbClr val="000000"/>
              </a:solidFill>
            </a:endParaRPr>
          </a:p>
        </p:txBody>
      </p:sp>
      <p:sp>
        <p:nvSpPr>
          <p:cNvPr id="21508" name="Titolo 1"/>
          <p:cNvSpPr txBox="1">
            <a:spLocks/>
          </p:cNvSpPr>
          <p:nvPr/>
        </p:nvSpPr>
        <p:spPr bwMode="auto">
          <a:xfrm>
            <a:off x="316960" y="2575290"/>
            <a:ext cx="88566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 b="1" i="0">
              <a:solidFill>
                <a:schemeClr val="tx2"/>
              </a:solidFill>
            </a:endParaRPr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243934" y="1496397"/>
            <a:ext cx="864235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600" b="1" i="0" dirty="0"/>
              <a:t>Introduction</a:t>
            </a:r>
          </a:p>
        </p:txBody>
      </p:sp>
      <p:sp>
        <p:nvSpPr>
          <p:cNvPr id="12" name="Segnaposto contenuto 2"/>
          <p:cNvSpPr txBox="1">
            <a:spLocks/>
          </p:cNvSpPr>
          <p:nvPr/>
        </p:nvSpPr>
        <p:spPr bwMode="auto">
          <a:xfrm>
            <a:off x="179389" y="2132856"/>
            <a:ext cx="8785106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850" i="0" dirty="0"/>
              <a:t>Fetal macrosomia is associated with adverse </a:t>
            </a:r>
            <a:r>
              <a:rPr lang="en-US" sz="1850" i="0" dirty="0" smtClean="0"/>
              <a:t>outcome mainly due to </a:t>
            </a:r>
            <a:r>
              <a:rPr lang="en-US" sz="1850" i="0" dirty="0"/>
              <a:t>traumatic vaginal </a:t>
            </a:r>
            <a:r>
              <a:rPr lang="en-US" sz="1850" i="0" dirty="0" smtClean="0"/>
              <a:t>delivery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850" i="0" dirty="0" smtClean="0"/>
              <a:t>Elective </a:t>
            </a:r>
            <a:r>
              <a:rPr lang="en-US" sz="1850" i="0" dirty="0"/>
              <a:t>delivery </a:t>
            </a:r>
            <a:r>
              <a:rPr lang="en-US" sz="1850" i="0" dirty="0" smtClean="0"/>
              <a:t>by Cesarean </a:t>
            </a:r>
            <a:r>
              <a:rPr lang="en-US" sz="1850" i="0" dirty="0"/>
              <a:t>section or early induction of labor in </a:t>
            </a:r>
            <a:r>
              <a:rPr lang="en-US" sz="1850" i="0" dirty="0" smtClean="0"/>
              <a:t>suspected macrosomia is likely to reduce </a:t>
            </a:r>
            <a:r>
              <a:rPr lang="en-US" sz="1850" i="0" dirty="0"/>
              <a:t>this </a:t>
            </a:r>
            <a:r>
              <a:rPr lang="en-US" sz="1850" i="0" dirty="0" smtClean="0"/>
              <a:t>harm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850" i="0" dirty="0" smtClean="0"/>
              <a:t>Studies assessing effectiveness of </a:t>
            </a:r>
            <a:r>
              <a:rPr lang="en-US" sz="1850" i="0" dirty="0"/>
              <a:t>elective delivery for </a:t>
            </a:r>
            <a:r>
              <a:rPr lang="en-US" sz="1850" i="0" dirty="0" smtClean="0"/>
              <a:t>suspected </a:t>
            </a:r>
            <a:r>
              <a:rPr lang="en-US" sz="1850" i="0" dirty="0" err="1" smtClean="0"/>
              <a:t>macrosomia</a:t>
            </a:r>
            <a:r>
              <a:rPr lang="en-US" sz="1850" i="0" dirty="0" smtClean="0"/>
              <a:t> </a:t>
            </a:r>
            <a:r>
              <a:rPr lang="en-US" sz="1850" i="0" dirty="0"/>
              <a:t>are hampered by the poor performance of </a:t>
            </a:r>
            <a:r>
              <a:rPr lang="en-US" sz="1850" i="0" dirty="0" smtClean="0"/>
              <a:t>predictive </a:t>
            </a:r>
            <a:r>
              <a:rPr lang="en-US" sz="1850" i="0" dirty="0"/>
              <a:t>models </a:t>
            </a:r>
            <a:r>
              <a:rPr lang="en-US" sz="1850" i="0" dirty="0" smtClean="0"/>
              <a:t>of </a:t>
            </a:r>
            <a:r>
              <a:rPr lang="en-US" sz="1850" i="0" dirty="0" err="1" smtClean="0"/>
              <a:t>macrosomia</a:t>
            </a:r>
            <a:endParaRPr lang="en-US" sz="1850" i="0" dirty="0" smtClean="0"/>
          </a:p>
          <a:p>
            <a:r>
              <a:rPr lang="en-US" sz="1850" i="0" dirty="0"/>
              <a:t>An accurate model that could predict prospectively which pregnancies are at risk of delivering a large-for-gestational-age (LGA) baby would be useful </a:t>
            </a:r>
            <a:r>
              <a:rPr lang="en-US" sz="1850" i="0" dirty="0" smtClean="0"/>
              <a:t>in:</a:t>
            </a:r>
          </a:p>
          <a:p>
            <a:pPr marL="712788" indent="-266700">
              <a:buAutoNum type="arabicPeriod"/>
            </a:pPr>
            <a:r>
              <a:rPr lang="en-US" sz="1600" i="0" dirty="0"/>
              <a:t>C</a:t>
            </a:r>
            <a:r>
              <a:rPr lang="en-US" sz="1600" i="0" dirty="0" smtClean="0"/>
              <a:t>ounseling </a:t>
            </a:r>
            <a:r>
              <a:rPr lang="en-US" sz="1600" i="0" dirty="0"/>
              <a:t>women on the risks surrounding </a:t>
            </a:r>
            <a:r>
              <a:rPr lang="en-US" sz="1600" i="0" dirty="0" smtClean="0"/>
              <a:t>attempted vaginal delivery</a:t>
            </a:r>
          </a:p>
          <a:p>
            <a:pPr marL="712788" indent="-266700">
              <a:buAutoNum type="arabicPeriod"/>
            </a:pPr>
            <a:r>
              <a:rPr lang="en-US" sz="1600" i="0" dirty="0" smtClean="0"/>
              <a:t>Providing </a:t>
            </a:r>
            <a:r>
              <a:rPr lang="en-US" sz="1600" i="0" dirty="0"/>
              <a:t>the basis for </a:t>
            </a:r>
            <a:r>
              <a:rPr lang="en-US" sz="1600" i="0" dirty="0" smtClean="0"/>
              <a:t>research </a:t>
            </a:r>
            <a:r>
              <a:rPr lang="en-US" sz="1600" i="0" dirty="0"/>
              <a:t>on timing of delivery in </a:t>
            </a:r>
            <a:r>
              <a:rPr lang="en-US" sz="1600" i="0" dirty="0" smtClean="0"/>
              <a:t>suspected LGA</a:t>
            </a:r>
            <a:endParaRPr lang="en-US" sz="1600" i="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139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Prediction of large-for-gestational-age neonates: screening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by </a:t>
            </a:r>
            <a:r>
              <a:rPr lang="en-US" altLang="it-IT" sz="1351" b="1" i="0" dirty="0">
                <a:solidFill>
                  <a:schemeClr val="bg1"/>
                </a:solidFill>
              </a:rPr>
              <a:t>maternal factors and biomarkers in the three trimesters of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pregnancy, </a:t>
            </a:r>
            <a:r>
              <a:rPr lang="de-DE" altLang="it-IT" sz="1200" dirty="0" smtClean="0">
                <a:solidFill>
                  <a:schemeClr val="bg1"/>
                </a:solidFill>
              </a:rPr>
              <a:t>Frick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355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5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755576" y="2948730"/>
            <a:ext cx="7776864" cy="3139321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lang="en-US" altLang="it-IT" sz="2200" b="1" i="0" dirty="0" smtClean="0"/>
              <a:t>To develop </a:t>
            </a:r>
            <a:r>
              <a:rPr lang="en-US" altLang="it-IT" sz="2200" b="1" i="0" dirty="0"/>
              <a:t>a model based on </a:t>
            </a:r>
            <a:r>
              <a:rPr lang="en-US" altLang="it-IT" sz="2200" b="1" i="0" dirty="0" smtClean="0"/>
              <a:t>maternal characteristics </a:t>
            </a:r>
            <a:r>
              <a:rPr lang="en-US" altLang="it-IT" sz="2200" b="1" i="0" dirty="0"/>
              <a:t>and medical history (</a:t>
            </a:r>
            <a:r>
              <a:rPr lang="en-US" altLang="it-IT" sz="2200" b="1" i="0" dirty="0" smtClean="0"/>
              <a:t>maternal factors</a:t>
            </a:r>
            <a:r>
              <a:rPr lang="en-US" altLang="it-IT" sz="2200" b="1" i="0" dirty="0"/>
              <a:t>) </a:t>
            </a:r>
            <a:r>
              <a:rPr lang="en-US" altLang="it-IT" sz="2200" b="1" i="0" dirty="0" smtClean="0"/>
              <a:t>to </a:t>
            </a:r>
            <a:r>
              <a:rPr lang="en-US" altLang="it-IT" sz="2200" b="1" i="0" dirty="0"/>
              <a:t>predict delivery of </a:t>
            </a:r>
            <a:r>
              <a:rPr lang="en-US" altLang="it-IT" sz="2200" b="1" i="0" dirty="0" smtClean="0"/>
              <a:t>LGA neonates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lang="en-US" altLang="it-IT" sz="2200" b="1" i="0" dirty="0" smtClean="0"/>
              <a:t>To </a:t>
            </a:r>
            <a:r>
              <a:rPr lang="en-US" altLang="it-IT" sz="2200" b="1" i="0" dirty="0"/>
              <a:t>examine </a:t>
            </a:r>
            <a:r>
              <a:rPr lang="en-US" altLang="it-IT" sz="2200" b="1" i="0" dirty="0" smtClean="0"/>
              <a:t>the potential </a:t>
            </a:r>
            <a:r>
              <a:rPr lang="en-US" altLang="it-IT" sz="2200" b="1" i="0" dirty="0"/>
              <a:t>value </a:t>
            </a:r>
            <a:r>
              <a:rPr lang="en-US" altLang="it-IT" sz="2200" b="1" i="0" dirty="0" smtClean="0"/>
              <a:t>of first-, second- and third-trimester </a:t>
            </a:r>
            <a:r>
              <a:rPr lang="en-US" altLang="it-IT" sz="2200" b="1" i="0" dirty="0"/>
              <a:t>fetal biometry and </a:t>
            </a:r>
            <a:r>
              <a:rPr lang="en-US" altLang="it-IT" sz="2200" b="1" i="0" dirty="0" smtClean="0"/>
              <a:t>biomarkers </a:t>
            </a:r>
            <a:r>
              <a:rPr lang="en-US" altLang="it-IT" sz="2200" b="1" i="0" dirty="0"/>
              <a:t>in improving such a prediction </a:t>
            </a:r>
            <a:r>
              <a:rPr lang="en-US" altLang="it-IT" sz="2200" b="1" i="0" dirty="0" smtClean="0"/>
              <a:t>model</a:t>
            </a:r>
          </a:p>
        </p:txBody>
      </p: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3131840" y="1916832"/>
            <a:ext cx="30011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sz="2800" b="1" i="0" dirty="0">
                <a:solidFill>
                  <a:srgbClr val="000000"/>
                </a:solidFill>
              </a:rPr>
              <a:t>Aim of the study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139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Prediction of large-for-gestational-age neonates: screening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by </a:t>
            </a:r>
            <a:r>
              <a:rPr lang="en-US" altLang="it-IT" sz="1351" b="1" i="0" dirty="0">
                <a:solidFill>
                  <a:schemeClr val="bg1"/>
                </a:solidFill>
              </a:rPr>
              <a:t>maternal factors and biomarkers in the three trimesters of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pregnancy, </a:t>
            </a:r>
            <a:r>
              <a:rPr lang="de-DE" altLang="it-IT" sz="1200" dirty="0" smtClean="0">
                <a:solidFill>
                  <a:schemeClr val="bg1"/>
                </a:solidFill>
              </a:rPr>
              <a:t>Frick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5607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8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179390" y="2093803"/>
            <a:ext cx="8785099" cy="1277273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891" indent="-34289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i="0" dirty="0"/>
              <a:t>The data </a:t>
            </a:r>
            <a:r>
              <a:rPr lang="en-US" i="0" dirty="0" smtClean="0"/>
              <a:t>were </a:t>
            </a:r>
            <a:r>
              <a:rPr lang="en-US" i="0" dirty="0"/>
              <a:t>derived </a:t>
            </a:r>
            <a:r>
              <a:rPr lang="en-US" i="0" dirty="0" smtClean="0"/>
              <a:t>prospectively from women attending </a:t>
            </a:r>
            <a:r>
              <a:rPr lang="en-US" i="0" dirty="0"/>
              <a:t>their routine hospital visit in the </a:t>
            </a:r>
            <a:r>
              <a:rPr lang="en-US" i="0" dirty="0" smtClean="0"/>
              <a:t>first, second and/or third trimester </a:t>
            </a:r>
            <a:r>
              <a:rPr lang="en-US" i="0" dirty="0"/>
              <a:t>of </a:t>
            </a:r>
            <a:r>
              <a:rPr lang="en-US" i="0" dirty="0" smtClean="0"/>
              <a:t>pregnancy</a:t>
            </a:r>
          </a:p>
          <a:p>
            <a:pPr marL="342891" indent="-34289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i="0" dirty="0" smtClean="0"/>
              <a:t>Overall, 76,300 </a:t>
            </a:r>
            <a:r>
              <a:rPr lang="en-US" i="0" dirty="0"/>
              <a:t>singleton pregnancies at </a:t>
            </a:r>
            <a:r>
              <a:rPr lang="en-US" i="0" dirty="0" smtClean="0"/>
              <a:t>11-14 weeks</a:t>
            </a:r>
            <a:r>
              <a:rPr lang="en-US" i="0" dirty="0"/>
              <a:t>’ gestation, </a:t>
            </a:r>
            <a:r>
              <a:rPr lang="en-US" i="0" dirty="0" smtClean="0"/>
              <a:t>54,999 </a:t>
            </a:r>
            <a:r>
              <a:rPr lang="en-US" i="0" dirty="0"/>
              <a:t>at </a:t>
            </a:r>
            <a:r>
              <a:rPr lang="en-US" i="0" dirty="0" smtClean="0"/>
              <a:t>19-25 weeks, 25,727 </a:t>
            </a:r>
            <a:r>
              <a:rPr lang="en-US" i="0" dirty="0"/>
              <a:t>at </a:t>
            </a:r>
            <a:r>
              <a:rPr lang="en-US" i="0" dirty="0" smtClean="0"/>
              <a:t>30-35 weeks </a:t>
            </a:r>
            <a:r>
              <a:rPr lang="en-US" i="0" dirty="0"/>
              <a:t>and 6181 at </a:t>
            </a:r>
            <a:r>
              <a:rPr lang="en-US" i="0" dirty="0" smtClean="0"/>
              <a:t>35-38 weeks were examined</a:t>
            </a:r>
            <a:endParaRPr lang="en-US" i="0" dirty="0"/>
          </a:p>
        </p:txBody>
      </p:sp>
      <p:sp>
        <p:nvSpPr>
          <p:cNvPr id="25604" name="TextBox 1"/>
          <p:cNvSpPr txBox="1">
            <a:spLocks noChangeArrowheads="1"/>
          </p:cNvSpPr>
          <p:nvPr/>
        </p:nvSpPr>
        <p:spPr bwMode="auto">
          <a:xfrm>
            <a:off x="2771803" y="1484784"/>
            <a:ext cx="356552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600" b="1" i="0" dirty="0"/>
              <a:t>Methods</a:t>
            </a:r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179388" y="5733256"/>
            <a:ext cx="8791083" cy="761812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900" b="1" i="0" dirty="0"/>
              <a:t>The primary outcome </a:t>
            </a:r>
            <a:r>
              <a:rPr lang="en-US" sz="1900" b="1" i="0" dirty="0" smtClean="0"/>
              <a:t>was </a:t>
            </a:r>
            <a:r>
              <a:rPr lang="en-US" sz="1900" b="1" i="0" dirty="0"/>
              <a:t>delivery of a LGA neonate (birth weight &gt;95</a:t>
            </a:r>
            <a:r>
              <a:rPr lang="en-US" sz="1900" b="1" i="0" baseline="30000" dirty="0"/>
              <a:t>th</a:t>
            </a:r>
            <a:r>
              <a:rPr lang="en-US" sz="1900" b="1" i="0" dirty="0"/>
              <a:t> percentile) after correcting for gestational age at </a:t>
            </a:r>
            <a:r>
              <a:rPr lang="en-US" sz="1900" b="1" i="0" dirty="0" smtClean="0"/>
              <a:t>delivery</a:t>
            </a:r>
            <a:endParaRPr lang="en-US" sz="1900" b="1" i="0" dirty="0"/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79390" y="3645024"/>
            <a:ext cx="8785099" cy="190821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891" indent="-34289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i="0" dirty="0" smtClean="0"/>
              <a:t>Uterine </a:t>
            </a:r>
            <a:r>
              <a:rPr lang="en-US" i="0" dirty="0"/>
              <a:t>artery pulsatility index (</a:t>
            </a:r>
            <a:r>
              <a:rPr lang="en-US" i="0" dirty="0" smtClean="0"/>
              <a:t>UtA-PI) and maternal </a:t>
            </a:r>
            <a:r>
              <a:rPr lang="en-US" i="0" dirty="0"/>
              <a:t>blood samples </a:t>
            </a:r>
            <a:r>
              <a:rPr lang="en-US" i="0" dirty="0" smtClean="0"/>
              <a:t>were obtained in </a:t>
            </a:r>
            <a:r>
              <a:rPr lang="en-US" i="0" dirty="0"/>
              <a:t>all </a:t>
            </a:r>
            <a:r>
              <a:rPr lang="en-US" i="0" dirty="0" smtClean="0"/>
              <a:t>three trimesters</a:t>
            </a:r>
          </a:p>
          <a:p>
            <a:pPr marL="342891" indent="-34289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i="0" dirty="0" smtClean="0"/>
              <a:t>In second and third trimesters, fetal </a:t>
            </a:r>
            <a:r>
              <a:rPr lang="en-US" i="0" dirty="0"/>
              <a:t>weight </a:t>
            </a:r>
            <a:r>
              <a:rPr lang="en-US" i="0" dirty="0" smtClean="0"/>
              <a:t>was measured</a:t>
            </a:r>
          </a:p>
          <a:p>
            <a:pPr marL="342891" indent="-34289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i="0" dirty="0" smtClean="0"/>
              <a:t>The first trimester </a:t>
            </a:r>
            <a:r>
              <a:rPr lang="en-US" i="0" dirty="0"/>
              <a:t>dataset was used to derive the prior risk, based on maternal factors, and all datasets were used to investigate the potential value of combined screening by </a:t>
            </a:r>
            <a:r>
              <a:rPr lang="en-US" i="0" dirty="0" smtClean="0"/>
              <a:t>maternal, biophysical and </a:t>
            </a:r>
            <a:r>
              <a:rPr lang="en-US" i="0" dirty="0"/>
              <a:t>biochemical </a:t>
            </a:r>
            <a:r>
              <a:rPr lang="en-US" i="0" dirty="0" smtClean="0"/>
              <a:t>markers</a:t>
            </a:r>
            <a:endParaRPr lang="en-US" i="0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139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Prediction of large-for-gestational-age neonates: screening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by </a:t>
            </a:r>
            <a:r>
              <a:rPr lang="en-US" altLang="it-IT" sz="1351" b="1" i="0" dirty="0">
                <a:solidFill>
                  <a:schemeClr val="bg1"/>
                </a:solidFill>
              </a:rPr>
              <a:t>maternal factors and biomarkers in the three trimesters of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pregnancy, </a:t>
            </a:r>
            <a:r>
              <a:rPr lang="de-DE" altLang="it-IT" sz="1200" dirty="0" smtClean="0">
                <a:solidFill>
                  <a:schemeClr val="bg1"/>
                </a:solidFill>
              </a:rPr>
              <a:t>Frick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5607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8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604" name="TextBox 1"/>
          <p:cNvSpPr txBox="1">
            <a:spLocks noChangeArrowheads="1"/>
          </p:cNvSpPr>
          <p:nvPr/>
        </p:nvSpPr>
        <p:spPr bwMode="auto">
          <a:xfrm>
            <a:off x="337544" y="1609636"/>
            <a:ext cx="8352928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900" b="1" i="0" u="sng" dirty="0" smtClean="0"/>
              <a:t>Results: </a:t>
            </a:r>
            <a:r>
              <a:rPr lang="en-US" sz="2900" i="0" u="sng" dirty="0" smtClean="0"/>
              <a:t>Large-for-gestational</a:t>
            </a:r>
            <a:r>
              <a:rPr lang="it-IT" sz="2900" i="0" u="sng" dirty="0" smtClean="0"/>
              <a:t> </a:t>
            </a:r>
            <a:r>
              <a:rPr lang="en-US" sz="2900" i="0" u="sng" dirty="0" smtClean="0"/>
              <a:t>age</a:t>
            </a:r>
            <a:r>
              <a:rPr lang="it-IT" sz="2900" i="0" u="sng" dirty="0" smtClean="0"/>
              <a:t> (</a:t>
            </a:r>
            <a:r>
              <a:rPr lang="en-US" altLang="it-IT" sz="2900" i="0" u="sng" dirty="0" smtClean="0"/>
              <a:t>LGA &gt;95</a:t>
            </a:r>
            <a:r>
              <a:rPr lang="en-US" altLang="it-IT" sz="2900" i="0" u="sng" baseline="30000" dirty="0" smtClean="0"/>
              <a:t>th</a:t>
            </a:r>
            <a:r>
              <a:rPr lang="en-US" altLang="it-IT" sz="2900" i="0" u="sng" dirty="0" smtClean="0"/>
              <a:t>)</a:t>
            </a:r>
            <a:r>
              <a:rPr lang="en-GB" altLang="it-IT" sz="2900" i="0" u="sng" dirty="0" smtClean="0"/>
              <a:t> </a:t>
            </a:r>
            <a:endParaRPr lang="en-GB" altLang="it-IT" sz="2900" i="0" u="sng" dirty="0"/>
          </a:p>
        </p:txBody>
      </p:sp>
      <p:sp>
        <p:nvSpPr>
          <p:cNvPr id="15" name="Text Box 35"/>
          <p:cNvSpPr txBox="1">
            <a:spLocks noChangeArrowheads="1"/>
          </p:cNvSpPr>
          <p:nvPr/>
        </p:nvSpPr>
        <p:spPr bwMode="auto">
          <a:xfrm>
            <a:off x="229532" y="2204864"/>
            <a:ext cx="8568952" cy="4074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891" indent="-34289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altLang="it-IT" sz="2050" b="1" i="0" u="sng" dirty="0" smtClean="0"/>
              <a:t>Prior risk</a:t>
            </a:r>
          </a:p>
          <a:p>
            <a:pPr marL="1085841" lvl="1" indent="-34289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altLang="it-IT" sz="1650" i="0" dirty="0" smtClean="0"/>
              <a:t>The likelihood </a:t>
            </a:r>
            <a:r>
              <a:rPr lang="en-US" altLang="it-IT" sz="1650" i="0" dirty="0"/>
              <a:t>of </a:t>
            </a:r>
            <a:r>
              <a:rPr lang="en-US" altLang="it-IT" sz="1650" i="0" dirty="0" smtClean="0"/>
              <a:t>LGA &gt;95</a:t>
            </a:r>
            <a:r>
              <a:rPr lang="en-US" altLang="it-IT" sz="1650" i="0" baseline="30000" dirty="0" smtClean="0"/>
              <a:t>th</a:t>
            </a:r>
            <a:r>
              <a:rPr lang="en-US" altLang="it-IT" sz="1650" i="0" dirty="0" smtClean="0"/>
              <a:t> </a:t>
            </a:r>
            <a:r>
              <a:rPr lang="en-US" altLang="it-IT" sz="1650" i="0" dirty="0"/>
              <a:t>increased with </a:t>
            </a:r>
            <a:r>
              <a:rPr lang="en-US" altLang="it-IT" sz="1650" i="0" dirty="0" smtClean="0"/>
              <a:t>increasing maternal </a:t>
            </a:r>
            <a:r>
              <a:rPr lang="en-US" altLang="it-IT" sz="1650" i="0" dirty="0"/>
              <a:t>weight and </a:t>
            </a:r>
            <a:r>
              <a:rPr lang="en-US" altLang="it-IT" sz="1650" i="0" dirty="0" smtClean="0"/>
              <a:t>height</a:t>
            </a:r>
          </a:p>
          <a:p>
            <a:pPr marL="1085841" lvl="1" indent="-34289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1650" i="0" dirty="0" smtClean="0"/>
              <a:t>The </a:t>
            </a:r>
            <a:r>
              <a:rPr lang="en-US" sz="1650" i="0" dirty="0"/>
              <a:t>risk was </a:t>
            </a:r>
            <a:r>
              <a:rPr lang="en-US" sz="1650" b="1" i="0" dirty="0"/>
              <a:t>higher</a:t>
            </a:r>
            <a:r>
              <a:rPr lang="en-US" sz="1650" i="0" dirty="0"/>
              <a:t> in women </a:t>
            </a:r>
            <a:r>
              <a:rPr lang="en-US" sz="1650" i="0" dirty="0" smtClean="0"/>
              <a:t>with </a:t>
            </a:r>
            <a:r>
              <a:rPr lang="en-US" sz="1650" i="0" u="sng" dirty="0" smtClean="0"/>
              <a:t>pre-existing diabetes mellitus Type 1</a:t>
            </a:r>
            <a:r>
              <a:rPr lang="en-US" sz="1650" i="0" dirty="0" smtClean="0"/>
              <a:t> and </a:t>
            </a:r>
            <a:r>
              <a:rPr lang="en-US" sz="1650" b="1" i="0" dirty="0"/>
              <a:t>lower</a:t>
            </a:r>
            <a:r>
              <a:rPr lang="en-US" sz="1650" i="0" dirty="0"/>
              <a:t> in </a:t>
            </a:r>
            <a:r>
              <a:rPr lang="en-US" sz="1650" i="0" dirty="0" smtClean="0"/>
              <a:t>women of </a:t>
            </a:r>
            <a:r>
              <a:rPr lang="en-US" sz="1650" i="0" u="sng" dirty="0"/>
              <a:t>Afro-Caribbean and South Asian racial origins</a:t>
            </a:r>
            <a:r>
              <a:rPr lang="en-US" sz="1650" i="0" dirty="0"/>
              <a:t>, </a:t>
            </a:r>
            <a:r>
              <a:rPr lang="en-US" sz="1650" i="0" dirty="0" smtClean="0"/>
              <a:t>in cigarette </a:t>
            </a:r>
            <a:r>
              <a:rPr lang="en-US" sz="1650" i="0" u="sng" dirty="0"/>
              <a:t>smokers</a:t>
            </a:r>
            <a:r>
              <a:rPr lang="en-US" sz="1650" i="0" dirty="0"/>
              <a:t>, in </a:t>
            </a:r>
            <a:r>
              <a:rPr lang="en-US" sz="1650" i="0" u="sng" dirty="0"/>
              <a:t>nulliparous</a:t>
            </a:r>
            <a:r>
              <a:rPr lang="en-US" sz="1650" i="0" dirty="0"/>
              <a:t> women and in </a:t>
            </a:r>
            <a:r>
              <a:rPr lang="en-US" sz="1650" i="0" dirty="0" smtClean="0"/>
              <a:t>women </a:t>
            </a:r>
            <a:r>
              <a:rPr lang="it-IT" sz="1650" i="0" dirty="0" smtClean="0"/>
              <a:t>with </a:t>
            </a:r>
            <a:r>
              <a:rPr lang="en-US" sz="1650" i="0" u="sng" dirty="0" smtClean="0"/>
              <a:t>chronic</a:t>
            </a:r>
            <a:r>
              <a:rPr lang="it-IT" sz="1650" i="0" u="sng" dirty="0" smtClean="0"/>
              <a:t> </a:t>
            </a:r>
            <a:r>
              <a:rPr lang="en-US" sz="1650" i="0" u="sng" dirty="0" smtClean="0"/>
              <a:t>hypertension</a:t>
            </a:r>
            <a:endParaRPr lang="it-IT" sz="1650" i="0" u="sng" dirty="0" smtClean="0"/>
          </a:p>
          <a:p>
            <a:pPr marL="1085841" lvl="1" indent="-34289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altLang="it-IT" sz="1650" i="0" dirty="0" smtClean="0"/>
              <a:t>The likelihood of LGA &gt;95</a:t>
            </a:r>
            <a:r>
              <a:rPr lang="en-US" altLang="it-IT" sz="1650" i="0" baseline="30000" dirty="0" smtClean="0"/>
              <a:t>th</a:t>
            </a:r>
            <a:r>
              <a:rPr lang="en-US" altLang="it-IT" sz="1650" i="0" dirty="0" smtClean="0"/>
              <a:t> was not altered significantly by maternal age, method of conception, personal history </a:t>
            </a:r>
            <a:r>
              <a:rPr lang="en-US" altLang="it-IT" sz="1650" i="0" dirty="0"/>
              <a:t>of systemic lupus </a:t>
            </a:r>
            <a:r>
              <a:rPr lang="en-US" altLang="it-IT" sz="1650" i="0" dirty="0" smtClean="0"/>
              <a:t>erythematosus/antiphospholipid syndrome or family history of diabetes mellitus</a:t>
            </a:r>
            <a:endParaRPr lang="en-US" altLang="it-IT" sz="1650" i="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139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Prediction of large-for-gestational-age neonates: screening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by </a:t>
            </a:r>
            <a:r>
              <a:rPr lang="en-US" altLang="it-IT" sz="1351" b="1" i="0" dirty="0">
                <a:solidFill>
                  <a:schemeClr val="bg1"/>
                </a:solidFill>
              </a:rPr>
              <a:t>maternal factors and biomarkers in the three trimesters of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pregnancy, </a:t>
            </a:r>
            <a:r>
              <a:rPr lang="de-DE" altLang="it-IT" sz="1200" dirty="0" smtClean="0">
                <a:solidFill>
                  <a:schemeClr val="bg1"/>
                </a:solidFill>
              </a:rPr>
              <a:t>Frick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</p:spTree>
    <p:extLst>
      <p:ext uri="{BB962C8B-B14F-4D97-AF65-F5344CB8AC3E}">
        <p14:creationId xmlns:p14="http://schemas.microsoft.com/office/powerpoint/2010/main" val="207097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5607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8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604" name="TextBox 1"/>
          <p:cNvSpPr txBox="1">
            <a:spLocks noChangeArrowheads="1"/>
          </p:cNvSpPr>
          <p:nvPr/>
        </p:nvSpPr>
        <p:spPr bwMode="auto">
          <a:xfrm>
            <a:off x="337544" y="1556792"/>
            <a:ext cx="8352928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900" b="1" i="0" u="sng" dirty="0" smtClean="0"/>
              <a:t>Results: </a:t>
            </a:r>
            <a:r>
              <a:rPr lang="en-US" sz="2900" i="0" u="sng" dirty="0" smtClean="0"/>
              <a:t>Large-for-gestational</a:t>
            </a:r>
            <a:r>
              <a:rPr lang="it-IT" sz="2900" i="0" u="sng" dirty="0" smtClean="0"/>
              <a:t> </a:t>
            </a:r>
            <a:r>
              <a:rPr lang="en-US" sz="2900" i="0" u="sng" dirty="0" smtClean="0"/>
              <a:t>age</a:t>
            </a:r>
            <a:r>
              <a:rPr lang="it-IT" sz="2900" i="0" u="sng" dirty="0" smtClean="0"/>
              <a:t> (</a:t>
            </a:r>
            <a:r>
              <a:rPr lang="en-US" altLang="it-IT" sz="2900" i="0" u="sng" dirty="0" smtClean="0"/>
              <a:t>LGA &gt;95</a:t>
            </a:r>
            <a:r>
              <a:rPr lang="en-US" altLang="it-IT" sz="2900" i="0" u="sng" baseline="30000" dirty="0" smtClean="0"/>
              <a:t>th</a:t>
            </a:r>
            <a:r>
              <a:rPr lang="en-US" altLang="it-IT" sz="2900" i="0" u="sng" dirty="0" smtClean="0"/>
              <a:t>)</a:t>
            </a:r>
            <a:r>
              <a:rPr lang="en-GB" altLang="it-IT" sz="2900" i="0" u="sng" dirty="0" smtClean="0"/>
              <a:t> </a:t>
            </a:r>
            <a:endParaRPr lang="en-GB" altLang="it-IT" sz="2900" i="0" u="sng" dirty="0"/>
          </a:p>
        </p:txBody>
      </p:sp>
      <p:sp>
        <p:nvSpPr>
          <p:cNvPr id="15" name="Text Box 35"/>
          <p:cNvSpPr txBox="1">
            <a:spLocks noChangeArrowheads="1"/>
          </p:cNvSpPr>
          <p:nvPr/>
        </p:nvSpPr>
        <p:spPr bwMode="auto">
          <a:xfrm>
            <a:off x="251520" y="2199864"/>
            <a:ext cx="8568952" cy="2042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it-IT" sz="2050" b="1" i="0" u="sng" dirty="0" smtClean="0"/>
              <a:t>11–13-weeks </a:t>
            </a:r>
            <a:r>
              <a:rPr lang="en-US" altLang="it-IT" sz="2050" b="1" i="0" u="sng" dirty="0"/>
              <a:t>combined </a:t>
            </a:r>
            <a:r>
              <a:rPr lang="en-US" altLang="it-IT" sz="2050" b="1" i="0" u="sng" dirty="0" smtClean="0"/>
              <a:t>test</a:t>
            </a:r>
            <a:endParaRPr lang="en-US" altLang="it-IT" sz="2050" b="1" i="0" u="sng" dirty="0"/>
          </a:p>
          <a:p>
            <a:pPr marL="1085850" lvl="1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it-IT" sz="1600" i="0" dirty="0" smtClean="0"/>
              <a:t>Multivariable </a:t>
            </a:r>
            <a:r>
              <a:rPr lang="en-US" altLang="it-IT" sz="1600" i="0" dirty="0"/>
              <a:t>logistic regression </a:t>
            </a:r>
            <a:r>
              <a:rPr lang="en-US" altLang="it-IT" sz="1600" i="0" dirty="0" smtClean="0"/>
              <a:t>analyses demonstrated </a:t>
            </a:r>
            <a:r>
              <a:rPr lang="en-US" altLang="it-IT" sz="1600" i="0" dirty="0"/>
              <a:t>that, in the prediction of </a:t>
            </a:r>
            <a:r>
              <a:rPr lang="en-US" altLang="it-IT" sz="1600" i="0" dirty="0" smtClean="0"/>
              <a:t>LGA &gt;95</a:t>
            </a:r>
            <a:r>
              <a:rPr lang="en-US" altLang="it-IT" sz="1600" i="0" baseline="30000" dirty="0" smtClean="0"/>
              <a:t>th</a:t>
            </a:r>
            <a:r>
              <a:rPr lang="en-US" altLang="it-IT" sz="1600" i="0" dirty="0"/>
              <a:t>, there were significant </a:t>
            </a:r>
            <a:r>
              <a:rPr lang="en-US" altLang="it-IT" sz="1600" i="0" dirty="0" smtClean="0"/>
              <a:t>independent contributions</a:t>
            </a:r>
            <a:r>
              <a:rPr lang="en-US" altLang="it-IT" sz="1600" i="0" dirty="0"/>
              <a:t> </a:t>
            </a:r>
            <a:r>
              <a:rPr lang="en-US" altLang="it-IT" sz="1600" i="0" dirty="0" smtClean="0"/>
              <a:t>from </a:t>
            </a:r>
            <a:r>
              <a:rPr lang="en-US" altLang="it-IT" sz="1600" i="0" u="sng" dirty="0"/>
              <a:t>maternal factors </a:t>
            </a:r>
            <a:r>
              <a:rPr lang="en-US" altLang="it-IT" sz="1600" i="0" dirty="0"/>
              <a:t>and </a:t>
            </a:r>
            <a:r>
              <a:rPr lang="en-US" altLang="it-IT" sz="1600" i="0" u="sng" dirty="0"/>
              <a:t>combinations of delta NT</a:t>
            </a:r>
            <a:r>
              <a:rPr lang="en-US" altLang="it-IT" sz="1600" i="0" u="sng" dirty="0" smtClean="0"/>
              <a:t>, log</a:t>
            </a:r>
            <a:r>
              <a:rPr lang="en-US" altLang="it-IT" sz="1600" i="0" u="sng" baseline="-25000" dirty="0" smtClean="0"/>
              <a:t>10</a:t>
            </a:r>
            <a:r>
              <a:rPr lang="en-US" altLang="it-IT" sz="1600" i="0" u="sng" dirty="0" smtClean="0"/>
              <a:t> MoM values for PAPP-A</a:t>
            </a:r>
            <a:r>
              <a:rPr lang="en-US" altLang="it-IT" sz="1600" i="0" u="sng" dirty="0"/>
              <a:t>, free β-hCG and </a:t>
            </a:r>
            <a:r>
              <a:rPr lang="en-US" altLang="it-IT" sz="1600" i="0" u="sng" dirty="0" smtClean="0"/>
              <a:t>UtA-PI</a:t>
            </a:r>
            <a:r>
              <a:rPr lang="en-US" altLang="it-IT" sz="1600" i="0" dirty="0" smtClean="0"/>
              <a:t>,  whereas </a:t>
            </a:r>
            <a:r>
              <a:rPr lang="en-US" altLang="it-IT" sz="1600" i="0" dirty="0"/>
              <a:t>PlGF MoM did not contribute </a:t>
            </a:r>
            <a:r>
              <a:rPr lang="en-US" altLang="it-IT" sz="1600" i="0" dirty="0" smtClean="0"/>
              <a:t>significantly to </a:t>
            </a:r>
            <a:r>
              <a:rPr lang="en-US" altLang="it-IT" sz="1600" i="0" dirty="0"/>
              <a:t>this prediction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139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Prediction of large-for-gestational-age neonates: screening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by </a:t>
            </a:r>
            <a:r>
              <a:rPr lang="en-US" altLang="it-IT" sz="1351" b="1" i="0" dirty="0">
                <a:solidFill>
                  <a:schemeClr val="bg1"/>
                </a:solidFill>
              </a:rPr>
              <a:t>maternal factors and biomarkers in the three trimesters of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pregnancy, </a:t>
            </a:r>
            <a:r>
              <a:rPr lang="de-DE" altLang="it-IT" sz="1200" dirty="0" smtClean="0">
                <a:solidFill>
                  <a:schemeClr val="bg1"/>
                </a:solidFill>
              </a:rPr>
              <a:t>Frick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  <p:sp>
        <p:nvSpPr>
          <p:cNvPr id="9" name="Text Box 35"/>
          <p:cNvSpPr txBox="1">
            <a:spLocks noChangeArrowheads="1"/>
          </p:cNvSpPr>
          <p:nvPr/>
        </p:nvSpPr>
        <p:spPr bwMode="auto">
          <a:xfrm>
            <a:off x="251520" y="4509120"/>
            <a:ext cx="8568952" cy="2208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891" indent="-342891">
              <a:spcBef>
                <a:spcPts val="0"/>
              </a:spcBef>
              <a:spcAft>
                <a:spcPts val="0"/>
              </a:spcAft>
            </a:pPr>
            <a:r>
              <a:rPr lang="en-US" altLang="it-IT" sz="2050" b="1" i="0" u="sng" dirty="0"/>
              <a:t>19–24-weeks combined </a:t>
            </a:r>
            <a:r>
              <a:rPr lang="en-US" altLang="it-IT" sz="2050" b="1" i="0" u="sng" dirty="0" smtClean="0"/>
              <a:t>test</a:t>
            </a:r>
            <a:endParaRPr lang="en-US" altLang="it-IT" sz="2050" b="1" i="0" u="sng" dirty="0"/>
          </a:p>
          <a:p>
            <a:pPr marL="1085841" lvl="1" indent="-34289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it-IT" sz="1600" i="0" dirty="0" smtClean="0"/>
              <a:t>Multivariable </a:t>
            </a:r>
            <a:r>
              <a:rPr lang="en-US" altLang="it-IT" sz="1600" i="0" dirty="0"/>
              <a:t>logistic regression analyses demonstrated that, in the prediction of </a:t>
            </a:r>
            <a:r>
              <a:rPr lang="en-US" altLang="it-IT" sz="1600" i="0" dirty="0" smtClean="0"/>
              <a:t>LGA &gt;</a:t>
            </a:r>
            <a:r>
              <a:rPr lang="en-US" altLang="it-IT" sz="1600" i="0" dirty="0"/>
              <a:t>95</a:t>
            </a:r>
            <a:r>
              <a:rPr lang="en-US" altLang="it-IT" sz="1600" i="0" baseline="30000" dirty="0"/>
              <a:t>th</a:t>
            </a:r>
            <a:r>
              <a:rPr lang="en-US" altLang="it-IT" sz="1600" i="0" dirty="0"/>
              <a:t>, there were significant independent contributions from </a:t>
            </a:r>
            <a:r>
              <a:rPr lang="en-US" altLang="it-IT" sz="1600" i="0" u="sng" dirty="0"/>
              <a:t>maternal factors</a:t>
            </a:r>
            <a:r>
              <a:rPr lang="en-US" altLang="it-IT" sz="1600" i="0" dirty="0"/>
              <a:t>, </a:t>
            </a:r>
            <a:r>
              <a:rPr lang="en-US" altLang="it-IT" sz="1600" i="0" u="sng" dirty="0"/>
              <a:t>fetal biometry </a:t>
            </a:r>
            <a:r>
              <a:rPr lang="en-US" altLang="it-IT" sz="1600" i="0" dirty="0"/>
              <a:t>and </a:t>
            </a:r>
            <a:r>
              <a:rPr lang="en-US" altLang="it-IT" sz="1600" i="0" u="sng" dirty="0"/>
              <a:t>combinations of </a:t>
            </a:r>
            <a:r>
              <a:rPr lang="en-US" altLang="it-IT" sz="1600" i="0" u="sng" dirty="0" smtClean="0"/>
              <a:t>log</a:t>
            </a:r>
            <a:r>
              <a:rPr lang="en-US" altLang="it-IT" sz="1600" i="0" u="sng" baseline="-25000" dirty="0" smtClean="0"/>
              <a:t>10 </a:t>
            </a:r>
            <a:r>
              <a:rPr lang="en-US" altLang="it-IT" sz="1600" i="0" u="sng" dirty="0" smtClean="0"/>
              <a:t>MoM values of PAPP-A </a:t>
            </a:r>
            <a:r>
              <a:rPr lang="en-US" altLang="it-IT" sz="1600" i="0" u="sng" dirty="0"/>
              <a:t>and </a:t>
            </a:r>
            <a:r>
              <a:rPr lang="en-US" altLang="it-IT" sz="1600" i="0" u="sng" dirty="0" smtClean="0"/>
              <a:t>UtA-PI</a:t>
            </a:r>
            <a:r>
              <a:rPr lang="en-US" altLang="it-IT" sz="1600" i="0" dirty="0" smtClean="0"/>
              <a:t>, whereas maternal </a:t>
            </a:r>
            <a:r>
              <a:rPr lang="en-US" altLang="it-IT" sz="1600" i="0" dirty="0"/>
              <a:t>serum free </a:t>
            </a:r>
            <a:r>
              <a:rPr lang="en-US" altLang="it-IT" sz="1600" i="0" dirty="0" smtClean="0"/>
              <a:t>β-hCG, </a:t>
            </a:r>
            <a:r>
              <a:rPr lang="en-US" altLang="it-IT" sz="1600" i="0" dirty="0"/>
              <a:t>PlGF </a:t>
            </a:r>
            <a:r>
              <a:rPr lang="en-US" altLang="it-IT" sz="1600" i="0" dirty="0" smtClean="0"/>
              <a:t>and </a:t>
            </a:r>
            <a:r>
              <a:rPr lang="en-US" altLang="it-IT" sz="1600" i="0" dirty="0"/>
              <a:t>sFlt-1 </a:t>
            </a:r>
            <a:r>
              <a:rPr lang="en-US" altLang="it-IT" sz="1600" i="0" dirty="0" smtClean="0"/>
              <a:t>did </a:t>
            </a:r>
            <a:r>
              <a:rPr lang="en-US" altLang="it-IT" sz="1600" i="0" dirty="0"/>
              <a:t>not contribute significantly </a:t>
            </a:r>
            <a:r>
              <a:rPr lang="en-US" altLang="it-IT" sz="1600" i="0" dirty="0" smtClean="0"/>
              <a:t>to this prediction</a:t>
            </a:r>
            <a:endParaRPr lang="en-US" altLang="it-IT" sz="1600" i="0" dirty="0"/>
          </a:p>
        </p:txBody>
      </p:sp>
    </p:spTree>
    <p:extLst>
      <p:ext uri="{BB962C8B-B14F-4D97-AF65-F5344CB8AC3E}">
        <p14:creationId xmlns:p14="http://schemas.microsoft.com/office/powerpoint/2010/main" val="199122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-27384"/>
            <a:ext cx="9144000" cy="923925"/>
            <a:chOff x="0" y="3755"/>
            <a:chExt cx="5760" cy="582"/>
          </a:xfrm>
        </p:grpSpPr>
        <p:pic>
          <p:nvPicPr>
            <p:cNvPr id="25607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8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Text Box 35"/>
          <p:cNvSpPr txBox="1">
            <a:spLocks noChangeArrowheads="1"/>
          </p:cNvSpPr>
          <p:nvPr/>
        </p:nvSpPr>
        <p:spPr bwMode="auto">
          <a:xfrm>
            <a:off x="273000" y="1875961"/>
            <a:ext cx="8568952" cy="248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it-IT" sz="2050" b="1" i="0" u="sng" dirty="0" smtClean="0"/>
              <a:t>30–34-weeks </a:t>
            </a:r>
            <a:r>
              <a:rPr lang="en-US" altLang="it-IT" sz="2050" b="1" i="0" u="sng" dirty="0"/>
              <a:t>combined </a:t>
            </a:r>
            <a:r>
              <a:rPr lang="en-US" altLang="it-IT" sz="2050" b="1" i="0" u="sng" dirty="0" smtClean="0"/>
              <a:t>test</a:t>
            </a:r>
          </a:p>
          <a:p>
            <a:pPr marL="1085850" lvl="1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600" i="0" dirty="0" smtClean="0"/>
              <a:t>Multivariable </a:t>
            </a:r>
            <a:r>
              <a:rPr lang="it-IT" sz="1600" i="0" dirty="0"/>
              <a:t>logistic regression analyses </a:t>
            </a:r>
            <a:r>
              <a:rPr lang="en-US" sz="1600" i="0" dirty="0"/>
              <a:t>demonstrated that, in the prediction of </a:t>
            </a:r>
            <a:r>
              <a:rPr lang="en-US" sz="1600" i="0" dirty="0" smtClean="0"/>
              <a:t>LGA &gt;</a:t>
            </a:r>
            <a:r>
              <a:rPr lang="en-US" sz="1600" i="0" dirty="0"/>
              <a:t>95</a:t>
            </a:r>
            <a:r>
              <a:rPr lang="en-US" sz="1600" i="0" baseline="30000" dirty="0"/>
              <a:t>th</a:t>
            </a:r>
            <a:r>
              <a:rPr lang="en-US" sz="1600" i="0" dirty="0"/>
              <a:t>, there were significant independent contributions from </a:t>
            </a:r>
            <a:r>
              <a:rPr lang="en-US" sz="1600" i="0" u="sng" dirty="0"/>
              <a:t>maternal factors</a:t>
            </a:r>
            <a:r>
              <a:rPr lang="en-US" sz="1600" i="0" dirty="0"/>
              <a:t>, </a:t>
            </a:r>
            <a:r>
              <a:rPr lang="en-US" sz="1600" i="0" u="sng" dirty="0"/>
              <a:t>fetal biometry </a:t>
            </a:r>
            <a:r>
              <a:rPr lang="en-US" sz="1600" i="0" dirty="0"/>
              <a:t>and </a:t>
            </a:r>
            <a:r>
              <a:rPr lang="en-US" sz="1600" i="0" u="sng" dirty="0"/>
              <a:t>combinations of </a:t>
            </a:r>
            <a:r>
              <a:rPr lang="en-US" sz="1600" i="0" u="sng" dirty="0" smtClean="0"/>
              <a:t>log</a:t>
            </a:r>
            <a:r>
              <a:rPr lang="en-US" sz="1600" i="0" u="sng" baseline="-25000" dirty="0" smtClean="0"/>
              <a:t>10</a:t>
            </a:r>
            <a:r>
              <a:rPr lang="en-US" sz="1600" i="0" u="sng" dirty="0" smtClean="0"/>
              <a:t> MoM values of PlGF </a:t>
            </a:r>
            <a:r>
              <a:rPr lang="en-US" sz="1600" i="0" u="sng" dirty="0"/>
              <a:t>and UtA-PI</a:t>
            </a:r>
            <a:r>
              <a:rPr lang="en-US" sz="1600" i="0" dirty="0"/>
              <a:t>, </a:t>
            </a:r>
            <a:r>
              <a:rPr lang="en-US" sz="1600" i="0" dirty="0" smtClean="0"/>
              <a:t>whereas </a:t>
            </a:r>
            <a:r>
              <a:rPr lang="en-US" sz="1600" i="0" dirty="0"/>
              <a:t>a history of </a:t>
            </a:r>
            <a:r>
              <a:rPr lang="en-US" sz="1600" i="0" dirty="0" smtClean="0"/>
              <a:t>gestational diabetes mellitus (GDM), maternal </a:t>
            </a:r>
            <a:r>
              <a:rPr lang="en-US" sz="1600" i="0" dirty="0"/>
              <a:t>serum </a:t>
            </a:r>
            <a:r>
              <a:rPr lang="en-US" sz="1600" i="0" dirty="0" smtClean="0"/>
              <a:t>PAPP-A </a:t>
            </a:r>
            <a:r>
              <a:rPr lang="en-US" sz="1600" i="0" dirty="0"/>
              <a:t>and sFlt-1 </a:t>
            </a:r>
            <a:r>
              <a:rPr lang="en-US" sz="1600" i="0" dirty="0" smtClean="0"/>
              <a:t>did </a:t>
            </a:r>
            <a:r>
              <a:rPr lang="en-US" sz="1600" i="0" dirty="0"/>
              <a:t>not contribute significantly to this </a:t>
            </a:r>
            <a:r>
              <a:rPr lang="en-US" sz="1600" i="0" dirty="0" smtClean="0"/>
              <a:t>prediction</a:t>
            </a:r>
            <a:endParaRPr lang="en-US" altLang="it-IT" sz="1600" i="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139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Prediction of large-for-gestational-age neonates: screening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by </a:t>
            </a:r>
            <a:r>
              <a:rPr lang="en-US" altLang="it-IT" sz="1351" b="1" i="0" dirty="0">
                <a:solidFill>
                  <a:schemeClr val="bg1"/>
                </a:solidFill>
              </a:rPr>
              <a:t>maternal factors and biomarkers in the three trimesters of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pregnancy, </a:t>
            </a:r>
            <a:r>
              <a:rPr lang="de-DE" altLang="it-IT" sz="1200" dirty="0" smtClean="0">
                <a:solidFill>
                  <a:schemeClr val="bg1"/>
                </a:solidFill>
              </a:rPr>
              <a:t>Frick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467544" y="1450231"/>
            <a:ext cx="8352928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u="sng" dirty="0" smtClean="0"/>
              <a:t>Results: </a:t>
            </a:r>
            <a:r>
              <a:rPr lang="en-US" sz="2800" i="0" u="sng" dirty="0" smtClean="0"/>
              <a:t>Large-for-gestational</a:t>
            </a:r>
            <a:r>
              <a:rPr lang="it-IT" sz="2800" i="0" u="sng" dirty="0" smtClean="0"/>
              <a:t> </a:t>
            </a:r>
            <a:r>
              <a:rPr lang="en-US" sz="2800" i="0" u="sng" dirty="0" smtClean="0"/>
              <a:t>age</a:t>
            </a:r>
            <a:r>
              <a:rPr lang="it-IT" sz="2800" i="0" u="sng" dirty="0" smtClean="0"/>
              <a:t> (</a:t>
            </a:r>
            <a:r>
              <a:rPr lang="en-US" altLang="it-IT" sz="2800" i="0" u="sng" dirty="0" smtClean="0"/>
              <a:t>LGA &gt;95</a:t>
            </a:r>
            <a:r>
              <a:rPr lang="en-US" altLang="it-IT" sz="2800" i="0" u="sng" baseline="30000" dirty="0" smtClean="0"/>
              <a:t>th</a:t>
            </a:r>
            <a:r>
              <a:rPr lang="en-US" altLang="it-IT" sz="2800" i="0" u="sng" dirty="0" smtClean="0"/>
              <a:t>)</a:t>
            </a:r>
            <a:r>
              <a:rPr lang="en-GB" altLang="it-IT" sz="2800" i="0" u="sng" dirty="0" smtClean="0"/>
              <a:t> </a:t>
            </a:r>
            <a:endParaRPr lang="en-GB" altLang="it-IT" sz="2800" i="0" u="sng" dirty="0"/>
          </a:p>
        </p:txBody>
      </p:sp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271010" y="4405533"/>
            <a:ext cx="8568952" cy="211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it-IT" sz="2050" b="1" i="0" u="sng" dirty="0" smtClean="0"/>
              <a:t>35–37-weeks </a:t>
            </a:r>
            <a:r>
              <a:rPr lang="en-US" altLang="it-IT" sz="2050" b="1" i="0" u="sng" dirty="0"/>
              <a:t>combined </a:t>
            </a:r>
            <a:r>
              <a:rPr lang="en-US" altLang="it-IT" sz="2050" b="1" i="0" u="sng" dirty="0" smtClean="0"/>
              <a:t>test</a:t>
            </a:r>
          </a:p>
          <a:p>
            <a:pPr marL="1085850" lvl="1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it-IT" sz="1600" i="0" dirty="0" smtClean="0"/>
              <a:t>Multivariable logistic </a:t>
            </a:r>
            <a:r>
              <a:rPr lang="en-US" altLang="it-IT" sz="1600" i="0" dirty="0"/>
              <a:t>regression analyses demonstrated </a:t>
            </a:r>
            <a:r>
              <a:rPr lang="en-US" altLang="it-IT" sz="1600" i="0" dirty="0" smtClean="0"/>
              <a:t>that in the prediction </a:t>
            </a:r>
            <a:r>
              <a:rPr lang="en-US" altLang="it-IT" sz="1600" i="0" dirty="0"/>
              <a:t>of </a:t>
            </a:r>
            <a:r>
              <a:rPr lang="en-US" altLang="it-IT" sz="1600" i="0" dirty="0" smtClean="0"/>
              <a:t>LGA &gt;</a:t>
            </a:r>
            <a:r>
              <a:rPr lang="en-US" altLang="it-IT" sz="1600" i="0" dirty="0"/>
              <a:t>95</a:t>
            </a:r>
            <a:r>
              <a:rPr lang="en-US" altLang="it-IT" sz="1600" i="0" baseline="30000" dirty="0"/>
              <a:t>th</a:t>
            </a:r>
            <a:r>
              <a:rPr lang="en-US" altLang="it-IT" sz="1600" i="0" dirty="0"/>
              <a:t> there were </a:t>
            </a:r>
            <a:r>
              <a:rPr lang="en-US" altLang="it-IT" sz="1600" i="0" dirty="0" smtClean="0"/>
              <a:t>significant independent </a:t>
            </a:r>
            <a:r>
              <a:rPr lang="en-US" altLang="it-IT" sz="1600" i="0" dirty="0"/>
              <a:t>contributions from </a:t>
            </a:r>
            <a:r>
              <a:rPr lang="en-US" altLang="it-IT" sz="1600" i="0" u="sng" dirty="0"/>
              <a:t>maternal factors</a:t>
            </a:r>
            <a:r>
              <a:rPr lang="en-US" altLang="it-IT" sz="1600" i="0" dirty="0"/>
              <a:t>, </a:t>
            </a:r>
            <a:r>
              <a:rPr lang="en-US" altLang="it-IT" sz="1600" i="0" u="sng" dirty="0" smtClean="0"/>
              <a:t>fetal biometry </a:t>
            </a:r>
            <a:r>
              <a:rPr lang="en-US" altLang="it-IT" sz="1600" i="0" dirty="0"/>
              <a:t>and </a:t>
            </a:r>
            <a:r>
              <a:rPr lang="en-US" altLang="it-IT" sz="1600" i="0" u="sng" dirty="0" smtClean="0"/>
              <a:t>PlGF MoM</a:t>
            </a:r>
            <a:r>
              <a:rPr lang="en-US" altLang="it-IT" sz="1600" i="0" dirty="0" smtClean="0"/>
              <a:t>, however a </a:t>
            </a:r>
            <a:r>
              <a:rPr lang="en-US" altLang="it-IT" sz="1600" i="0" dirty="0"/>
              <a:t>history of </a:t>
            </a:r>
            <a:r>
              <a:rPr lang="en-US" altLang="it-IT" sz="1600" i="0" dirty="0" smtClean="0"/>
              <a:t>GDM, maternal </a:t>
            </a:r>
            <a:r>
              <a:rPr lang="en-US" altLang="it-IT" sz="1600" i="0" dirty="0"/>
              <a:t>serum </a:t>
            </a:r>
            <a:r>
              <a:rPr lang="en-US" altLang="it-IT" sz="1600" i="0" dirty="0" smtClean="0"/>
              <a:t>sFlt-1 and UtA-PI did </a:t>
            </a:r>
            <a:r>
              <a:rPr lang="en-US" altLang="it-IT" sz="1600" i="0" dirty="0"/>
              <a:t>not contribute significantly to this </a:t>
            </a:r>
            <a:r>
              <a:rPr lang="en-US" altLang="it-IT" sz="1600" i="0" dirty="0" smtClean="0"/>
              <a:t>prediction</a:t>
            </a:r>
            <a:endParaRPr lang="en-US" altLang="it-IT" sz="1600" i="0" dirty="0"/>
          </a:p>
        </p:txBody>
      </p:sp>
    </p:spTree>
    <p:extLst>
      <p:ext uri="{BB962C8B-B14F-4D97-AF65-F5344CB8AC3E}">
        <p14:creationId xmlns:p14="http://schemas.microsoft.com/office/powerpoint/2010/main" val="72683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765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32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02639"/>
              </p:ext>
            </p:extLst>
          </p:nvPr>
        </p:nvGraphicFramePr>
        <p:xfrm>
          <a:off x="107504" y="2187291"/>
          <a:ext cx="8827626" cy="4338053"/>
        </p:xfrm>
        <a:graphic>
          <a:graphicData uri="http://schemas.openxmlformats.org/drawingml/2006/table">
            <a:tbl>
              <a:tblPr/>
              <a:tblGrid>
                <a:gridCol w="1175363"/>
                <a:gridCol w="3586775"/>
                <a:gridCol w="1500256"/>
                <a:gridCol w="1282616"/>
                <a:gridCol w="1282616"/>
              </a:tblGrid>
              <a:tr h="194627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sz="1550" b="0" i="1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Screening test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55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 (% (95% CI)) for fixed FPR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 smtClean="0"/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</a:tr>
              <a:tr h="249496">
                <a:tc gridSpan="2" vMerge="1">
                  <a:txBody>
                    <a:bodyPr/>
                    <a:lstStyle/>
                    <a:p>
                      <a:pPr algn="ctr"/>
                      <a:endParaRPr lang="en-US" sz="1400" b="0" i="1" u="none" strike="noStrike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FPR=5%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i="1" dirty="0" smtClean="0"/>
                        <a:t>FPR=10%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FPR=20%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</a:tr>
              <a:tr h="545257">
                <a:tc rowSpan="2"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11–13 </a:t>
                      </a:r>
                      <a:r>
                        <a:rPr lang="en-US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wks</a:t>
                      </a:r>
                      <a:endParaRPr lang="en-US" sz="155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n-US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Maternal characteristics &amp; history</a:t>
                      </a:r>
                      <a:endParaRPr lang="it-IT" sz="155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31.7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(30.4–33.1)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43.6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(42.1–45.0)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59.7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(58.2–61.1)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</a:tr>
              <a:tr h="44832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marL="457189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Maternal characteristics &amp; history</a:t>
                      </a:r>
                    </a:p>
                    <a:p>
                      <a:pPr marL="457189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NT, β-</a:t>
                      </a:r>
                      <a:r>
                        <a:rPr lang="en-US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hCG</a:t>
                      </a:r>
                      <a:r>
                        <a:rPr lang="en-US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PAPP-A, </a:t>
                      </a:r>
                      <a:r>
                        <a:rPr lang="en-US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UtA</a:t>
                      </a:r>
                      <a:r>
                        <a:rPr lang="en-US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-PI</a:t>
                      </a:r>
                      <a:endParaRPr lang="it-IT" sz="155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31.3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(29.7–33.0)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45.8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(44.1–47.6)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61.7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(60.0–63.4)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</a:tr>
              <a:tr h="44832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19–24 wks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it-IT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Maternal</a:t>
                      </a:r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characteristics</a:t>
                      </a:r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it-IT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history</a:t>
                      </a:r>
                      <a:endParaRPr lang="it-IT" sz="155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 algn="l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Biometry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37.1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(35.4–38.8)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50.5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(48.7–52.2)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67.7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(66.0–69.3)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</a:tr>
              <a:tr h="44832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marL="457189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Maternal</a:t>
                      </a:r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characteristics</a:t>
                      </a:r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it-IT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history</a:t>
                      </a:r>
                      <a:endParaRPr lang="it-IT" sz="155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189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Biometry, PAPP-A, UtA-PI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38.3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(32.7–44.0)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53.7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(47.8–59.5)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70.1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(64.6–75.3)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</a:tr>
              <a:tr h="44832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30–34 wks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it-IT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Maternal</a:t>
                      </a:r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characteristics</a:t>
                      </a:r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it-IT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history</a:t>
                      </a:r>
                      <a:endParaRPr lang="it-IT" sz="155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 algn="l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Biometry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50.4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(47.8–53.0)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65.2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(62.7–67.6)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80.8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(78.7–82.8)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</a:tr>
              <a:tr h="467178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it-IT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Maternal</a:t>
                      </a:r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characteristics</a:t>
                      </a:r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it-IT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history</a:t>
                      </a:r>
                      <a:endParaRPr lang="it-IT" sz="155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 algn="l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Biometry, PlGF, UtA-PI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48.2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(44.1–52.3)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67.0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(63.0–70.7)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84.4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(81.2–87.2)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</a:tr>
              <a:tr h="44832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35–37 wks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it-IT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Maternal</a:t>
                      </a:r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characteristics</a:t>
                      </a:r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it-IT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history</a:t>
                      </a:r>
                      <a:endParaRPr lang="it-IT" sz="155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 algn="l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Biometry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59.8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(54.7–64.8)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72.7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(67.9–77.1)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85.0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(81.1–88.5)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</a:tr>
              <a:tr h="44832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it-IT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Maternal</a:t>
                      </a:r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characteristics</a:t>
                      </a:r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it-IT" sz="155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history</a:t>
                      </a:r>
                      <a:endParaRPr lang="it-IT" sz="155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 algn="l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Biometry, PlGF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59.0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(52.8–65.0)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72.8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(67.0–78.1)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86.6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(81.8–90.5)</a:t>
                      </a:r>
                      <a:endParaRPr lang="it-IT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</a:tr>
            </a:tbl>
          </a:graphicData>
        </a:graphic>
      </p:graphicFrame>
      <p:sp>
        <p:nvSpPr>
          <p:cNvPr id="33" name="TextBox 1"/>
          <p:cNvSpPr txBox="1">
            <a:spLocks noChangeArrowheads="1"/>
          </p:cNvSpPr>
          <p:nvPr/>
        </p:nvSpPr>
        <p:spPr bwMode="auto">
          <a:xfrm>
            <a:off x="146477" y="1561545"/>
            <a:ext cx="8818017" cy="56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550" b="1" i="0" dirty="0" smtClean="0"/>
              <a:t>Results: </a:t>
            </a:r>
            <a:r>
              <a:rPr lang="en-US" altLang="it-IT" sz="1550" i="0" dirty="0"/>
              <a:t>Performance of screening for </a:t>
            </a:r>
            <a:r>
              <a:rPr lang="en-US" altLang="it-IT" sz="1550" i="0" dirty="0" smtClean="0"/>
              <a:t>LGA </a:t>
            </a:r>
            <a:r>
              <a:rPr lang="en-US" altLang="it-IT" sz="1550" i="0" dirty="0"/>
              <a:t>neonates </a:t>
            </a:r>
            <a:r>
              <a:rPr lang="en-US" altLang="it-IT" sz="1550" i="0" dirty="0" smtClean="0"/>
              <a:t>&gt;95</a:t>
            </a:r>
            <a:r>
              <a:rPr lang="en-US" altLang="it-IT" sz="1550" i="0" baseline="30000" dirty="0" smtClean="0"/>
              <a:t>th</a:t>
            </a:r>
            <a:r>
              <a:rPr lang="en-US" altLang="it-IT" sz="1550" i="0" dirty="0" smtClean="0"/>
              <a:t> percentile </a:t>
            </a:r>
            <a:r>
              <a:rPr lang="en-US" altLang="it-IT" sz="1550" i="0" dirty="0"/>
              <a:t>by </a:t>
            </a:r>
            <a:r>
              <a:rPr lang="en-US" altLang="it-IT" sz="1550" i="0" dirty="0" smtClean="0"/>
              <a:t>a combination </a:t>
            </a:r>
            <a:r>
              <a:rPr lang="en-US" altLang="it-IT" sz="1550" i="0" dirty="0"/>
              <a:t>of </a:t>
            </a:r>
            <a:r>
              <a:rPr lang="en-US" altLang="it-IT" sz="1550" i="0" dirty="0" smtClean="0"/>
              <a:t>maternal characteristics</a:t>
            </a:r>
            <a:r>
              <a:rPr lang="en-US" altLang="it-IT" sz="1550" i="0" dirty="0"/>
              <a:t>, medical and obstetric history, fetal biometry </a:t>
            </a:r>
            <a:r>
              <a:rPr lang="en-US" altLang="it-IT" sz="1550" i="0" dirty="0" smtClean="0"/>
              <a:t>and biomarkers</a:t>
            </a:r>
            <a:endParaRPr lang="en-GB" altLang="it-IT" sz="1550" i="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139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Prediction of large-for-gestational-age neonates: screening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by </a:t>
            </a:r>
            <a:r>
              <a:rPr lang="en-US" altLang="it-IT" sz="1351" b="1" i="0" dirty="0">
                <a:solidFill>
                  <a:schemeClr val="bg1"/>
                </a:solidFill>
              </a:rPr>
              <a:t>maternal factors and biomarkers in the three trimesters of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pregnancy, </a:t>
            </a:r>
            <a:r>
              <a:rPr lang="de-DE" altLang="it-IT" sz="1200" dirty="0" smtClean="0">
                <a:solidFill>
                  <a:schemeClr val="bg1"/>
                </a:solidFill>
              </a:rPr>
              <a:t>Frick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  <p:sp>
        <p:nvSpPr>
          <p:cNvPr id="3" name="Rettangolo 2"/>
          <p:cNvSpPr/>
          <p:nvPr/>
        </p:nvSpPr>
        <p:spPr>
          <a:xfrm>
            <a:off x="798683" y="6577607"/>
            <a:ext cx="35878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smtClean="0"/>
              <a:t>DR, </a:t>
            </a:r>
            <a:r>
              <a:rPr lang="en-US" sz="1400" dirty="0" smtClean="0"/>
              <a:t>detection rate; </a:t>
            </a:r>
            <a:r>
              <a:rPr lang="en-US" sz="1400" dirty="0"/>
              <a:t>FPR, false-positive </a:t>
            </a:r>
            <a:r>
              <a:rPr lang="en-US" sz="1400" dirty="0" smtClean="0"/>
              <a:t>rate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75616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3796" name="Rectangle 1"/>
          <p:cNvSpPr>
            <a:spLocks noChangeArrowheads="1"/>
          </p:cNvSpPr>
          <p:nvPr/>
        </p:nvSpPr>
        <p:spPr bwMode="auto">
          <a:xfrm>
            <a:off x="3658935" y="1537628"/>
            <a:ext cx="21034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Discussion</a:t>
            </a:r>
            <a:endParaRPr lang="en-GB" altLang="it-IT" sz="2400" dirty="0"/>
          </a:p>
        </p:txBody>
      </p:sp>
      <p:sp>
        <p:nvSpPr>
          <p:cNvPr id="9" name="Rectangle 8"/>
          <p:cNvSpPr/>
          <p:nvPr/>
        </p:nvSpPr>
        <p:spPr>
          <a:xfrm>
            <a:off x="395536" y="2020265"/>
            <a:ext cx="8496944" cy="4505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891" indent="-34289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50" i="0" dirty="0" smtClean="0"/>
              <a:t>The present screening </a:t>
            </a:r>
            <a:r>
              <a:rPr lang="en-US" sz="2050" i="0" dirty="0"/>
              <a:t>study for LGA neonates </a:t>
            </a:r>
            <a:r>
              <a:rPr lang="en-US" sz="2050" i="0" dirty="0" smtClean="0"/>
              <a:t>demonstrated </a:t>
            </a:r>
            <a:r>
              <a:rPr lang="en-US" sz="2050" i="0" dirty="0"/>
              <a:t>that the risk for delivering LGA neonates can be predicted from combined screening with maternal factors and fetal biometry at 19–24, 30–34 and 35–37 weeks’ </a:t>
            </a:r>
            <a:r>
              <a:rPr lang="en-US" sz="2050" i="0" dirty="0" smtClean="0"/>
              <a:t>gestation</a:t>
            </a:r>
            <a:endParaRPr lang="en-US" sz="2050" i="0" dirty="0"/>
          </a:p>
          <a:p>
            <a:pPr marL="342891" indent="-34289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50" i="0" dirty="0"/>
              <a:t>Addition of biomarkers does not improve the performance of screening</a:t>
            </a:r>
          </a:p>
          <a:p>
            <a:pPr marL="342891" indent="-34289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50" i="0" dirty="0"/>
              <a:t>The performance of the combined test was best at </a:t>
            </a:r>
            <a:r>
              <a:rPr lang="en-US" sz="2050" i="0" dirty="0" smtClean="0"/>
              <a:t>35–37 weeks</a:t>
            </a:r>
            <a:r>
              <a:rPr lang="en-US" sz="2050" i="0" dirty="0"/>
              <a:t>, when the detection rate was 73% at a 10% FPR, </a:t>
            </a:r>
            <a:r>
              <a:rPr lang="en-US" sz="2050" i="0" dirty="0" smtClean="0"/>
              <a:t>rather than </a:t>
            </a:r>
            <a:r>
              <a:rPr lang="en-US" sz="2050" i="0" dirty="0"/>
              <a:t>at </a:t>
            </a:r>
            <a:r>
              <a:rPr lang="en-US" sz="2050" i="0" dirty="0" smtClean="0"/>
              <a:t>19–24 weeks </a:t>
            </a:r>
            <a:r>
              <a:rPr lang="en-US" sz="2050" i="0" dirty="0"/>
              <a:t>(51%) or 30–34 weeks (65</a:t>
            </a:r>
            <a:r>
              <a:rPr lang="en-US" sz="2050" i="0" dirty="0" smtClean="0"/>
              <a:t>%)</a:t>
            </a:r>
            <a:endParaRPr lang="en-US" sz="2050" i="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139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Prediction of large-for-gestational-age neonates: screening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by </a:t>
            </a:r>
            <a:r>
              <a:rPr lang="en-US" altLang="it-IT" sz="1351" b="1" i="0" dirty="0">
                <a:solidFill>
                  <a:schemeClr val="bg1"/>
                </a:solidFill>
              </a:rPr>
              <a:t>maternal factors and biomarkers in the three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trimesters of pregnancy, </a:t>
            </a:r>
            <a:r>
              <a:rPr lang="de-DE" altLang="it-IT" sz="1200" dirty="0" smtClean="0">
                <a:solidFill>
                  <a:schemeClr val="bg1"/>
                </a:solidFill>
              </a:rPr>
              <a:t>Frick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22528</TotalTime>
  <Words>1449</Words>
  <Application>Microsoft Office PowerPoint</Application>
  <PresentationFormat>On-screen Show (4:3)</PresentationFormat>
  <Paragraphs>149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5_Default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ISUOGUSR</dc:creator>
  <cp:lastModifiedBy>Alice Garrett</cp:lastModifiedBy>
  <cp:revision>710</cp:revision>
  <cp:lastPrinted>2011-09-13T15:07:48Z</cp:lastPrinted>
  <dcterms:created xsi:type="dcterms:W3CDTF">2011-01-19T10:15:42Z</dcterms:created>
  <dcterms:modified xsi:type="dcterms:W3CDTF">2016-03-11T15:25:48Z</dcterms:modified>
</cp:coreProperties>
</file>