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al Bold" panose="020B0704020202020204" pitchFamily="34" charset="0"/>
      <p:regular r:id="rId3"/>
      <p:bold r:id="rId4"/>
    </p:embeddedFont>
    <p:embeddedFont>
      <p:font typeface="Telegraf" panose="020B0604020202020204" charset="0"/>
      <p:regular r:id="rId5"/>
    </p:embeddedFont>
    <p:embeddedFont>
      <p:font typeface="Telegraf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46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6/11/relationships/changesInfo" Target="changesInfos/changesInfo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Atobrah-Kyeremeh" userId="44f6c705-d9bf-486c-a3ab-4d5a41686841" providerId="ADAL" clId="{51D38237-029A-4ED4-AEBF-22B00C32BF60}"/>
    <pc:docChg chg="modSld">
      <pc:chgData name="Melanie Atobrah-Kyeremeh" userId="44f6c705-d9bf-486c-a3ab-4d5a41686841" providerId="ADAL" clId="{51D38237-029A-4ED4-AEBF-22B00C32BF60}" dt="2026-05-05T10:09:07.467" v="2" actId="1076"/>
      <pc:docMkLst>
        <pc:docMk/>
      </pc:docMkLst>
      <pc:sldChg chg="modSp mod">
        <pc:chgData name="Melanie Atobrah-Kyeremeh" userId="44f6c705-d9bf-486c-a3ab-4d5a41686841" providerId="ADAL" clId="{51D38237-029A-4ED4-AEBF-22B00C32BF60}" dt="2026-05-05T10:09:07.467" v="2" actId="1076"/>
        <pc:sldMkLst>
          <pc:docMk/>
          <pc:sldMk cId="0" sldId="256"/>
        </pc:sldMkLst>
        <pc:spChg chg="mod">
          <ac:chgData name="Melanie Atobrah-Kyeremeh" userId="44f6c705-d9bf-486c-a3ab-4d5a41686841" providerId="ADAL" clId="{51D38237-029A-4ED4-AEBF-22B00C32BF60}" dt="2026-05-05T10:08:43.485" v="0" actId="255"/>
          <ac:spMkLst>
            <pc:docMk/>
            <pc:sldMk cId="0" sldId="256"/>
            <ac:spMk id="13" creationId="{00000000-0000-0000-0000-000000000000}"/>
          </ac:spMkLst>
        </pc:spChg>
        <pc:spChg chg="mod">
          <ac:chgData name="Melanie Atobrah-Kyeremeh" userId="44f6c705-d9bf-486c-a3ab-4d5a41686841" providerId="ADAL" clId="{51D38237-029A-4ED4-AEBF-22B00C32BF60}" dt="2026-05-05T10:09:07.467" v="2" actId="1076"/>
          <ac:spMkLst>
            <pc:docMk/>
            <pc:sldMk cId="0" sldId="256"/>
            <ac:spMk id="1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630" y="-114300"/>
            <a:ext cx="9937122" cy="3200400"/>
            <a:chOff x="0" y="0"/>
            <a:chExt cx="257856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8566" cy="812800"/>
            </a:xfrm>
            <a:custGeom>
              <a:avLst/>
              <a:gdLst/>
              <a:ahLst/>
              <a:cxnLst/>
              <a:rect l="l" t="t" r="r" b="b"/>
              <a:pathLst>
                <a:path w="2578566" h="812800">
                  <a:moveTo>
                    <a:pt x="0" y="0"/>
                  </a:moveTo>
                  <a:lnTo>
                    <a:pt x="2578566" y="0"/>
                  </a:lnTo>
                  <a:lnTo>
                    <a:pt x="2578566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303383">
                    <a:alpha val="100000"/>
                  </a:srgbClr>
                </a:gs>
                <a:gs pos="100000">
                  <a:srgbClr val="E3051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7856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971273" y="7593614"/>
            <a:ext cx="6159688" cy="1217793"/>
            <a:chOff x="0" y="0"/>
            <a:chExt cx="4308368" cy="8517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08368" cy="851780"/>
            </a:xfrm>
            <a:custGeom>
              <a:avLst/>
              <a:gdLst/>
              <a:ahLst/>
              <a:cxnLst/>
              <a:rect l="l" t="t" r="r" b="b"/>
              <a:pathLst>
                <a:path w="4308368" h="851780">
                  <a:moveTo>
                    <a:pt x="30440" y="0"/>
                  </a:moveTo>
                  <a:lnTo>
                    <a:pt x="4277928" y="0"/>
                  </a:lnTo>
                  <a:cubicBezTo>
                    <a:pt x="4286002" y="0"/>
                    <a:pt x="4293744" y="3207"/>
                    <a:pt x="4299452" y="8916"/>
                  </a:cubicBezTo>
                  <a:cubicBezTo>
                    <a:pt x="4305161" y="14624"/>
                    <a:pt x="4308368" y="22367"/>
                    <a:pt x="4308368" y="30440"/>
                  </a:cubicBezTo>
                  <a:lnTo>
                    <a:pt x="4308368" y="821341"/>
                  </a:lnTo>
                  <a:cubicBezTo>
                    <a:pt x="4308368" y="829414"/>
                    <a:pt x="4305161" y="837156"/>
                    <a:pt x="4299452" y="842865"/>
                  </a:cubicBezTo>
                  <a:cubicBezTo>
                    <a:pt x="4293744" y="848573"/>
                    <a:pt x="4286002" y="851780"/>
                    <a:pt x="4277928" y="851780"/>
                  </a:cubicBezTo>
                  <a:lnTo>
                    <a:pt x="30440" y="851780"/>
                  </a:lnTo>
                  <a:cubicBezTo>
                    <a:pt x="13628" y="851780"/>
                    <a:pt x="0" y="838152"/>
                    <a:pt x="0" y="821341"/>
                  </a:cubicBezTo>
                  <a:lnTo>
                    <a:pt x="0" y="30440"/>
                  </a:lnTo>
                  <a:cubicBezTo>
                    <a:pt x="0" y="22367"/>
                    <a:pt x="3207" y="14624"/>
                    <a:pt x="8916" y="8916"/>
                  </a:cubicBezTo>
                  <a:cubicBezTo>
                    <a:pt x="14624" y="3207"/>
                    <a:pt x="22367" y="0"/>
                    <a:pt x="30440" y="0"/>
                  </a:cubicBezTo>
                  <a:close/>
                </a:path>
              </a:pathLst>
            </a:custGeom>
            <a:solidFill>
              <a:srgbClr val="303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4308368" cy="861305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146630" y="3067050"/>
            <a:ext cx="9937121" cy="7410450"/>
          </a:xfrm>
          <a:custGeom>
            <a:avLst/>
            <a:gdLst/>
            <a:ahLst/>
            <a:cxnLst/>
            <a:rect l="l" t="t" r="r" b="b"/>
            <a:pathLst>
              <a:path w="11039819" h="7359879">
                <a:moveTo>
                  <a:pt x="0" y="0"/>
                </a:moveTo>
                <a:lnTo>
                  <a:pt x="11039820" y="0"/>
                </a:lnTo>
                <a:lnTo>
                  <a:pt x="11039820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097" b="68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8458200" y="9102964"/>
            <a:ext cx="4291454" cy="928840"/>
            <a:chOff x="0" y="0"/>
            <a:chExt cx="3001640" cy="6496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01640" cy="649673"/>
            </a:xfrm>
            <a:custGeom>
              <a:avLst/>
              <a:gdLst/>
              <a:ahLst/>
              <a:cxnLst/>
              <a:rect l="l" t="t" r="r" b="b"/>
              <a:pathLst>
                <a:path w="3001640" h="649673">
                  <a:moveTo>
                    <a:pt x="43691" y="0"/>
                  </a:moveTo>
                  <a:lnTo>
                    <a:pt x="2957948" y="0"/>
                  </a:lnTo>
                  <a:cubicBezTo>
                    <a:pt x="2969536" y="0"/>
                    <a:pt x="2980649" y="4603"/>
                    <a:pt x="2988843" y="12797"/>
                  </a:cubicBezTo>
                  <a:cubicBezTo>
                    <a:pt x="2997036" y="20991"/>
                    <a:pt x="3001640" y="32104"/>
                    <a:pt x="3001640" y="43691"/>
                  </a:cubicBezTo>
                  <a:lnTo>
                    <a:pt x="3001640" y="605982"/>
                  </a:lnTo>
                  <a:cubicBezTo>
                    <a:pt x="3001640" y="617570"/>
                    <a:pt x="2997036" y="628683"/>
                    <a:pt x="2988843" y="636877"/>
                  </a:cubicBezTo>
                  <a:cubicBezTo>
                    <a:pt x="2980649" y="645070"/>
                    <a:pt x="2969536" y="649673"/>
                    <a:pt x="2957948" y="649673"/>
                  </a:cubicBezTo>
                  <a:lnTo>
                    <a:pt x="43691" y="649673"/>
                  </a:lnTo>
                  <a:cubicBezTo>
                    <a:pt x="32104" y="649673"/>
                    <a:pt x="20991" y="645070"/>
                    <a:pt x="12797" y="636877"/>
                  </a:cubicBezTo>
                  <a:cubicBezTo>
                    <a:pt x="4603" y="628683"/>
                    <a:pt x="0" y="617570"/>
                    <a:pt x="0" y="605982"/>
                  </a:cubicBezTo>
                  <a:lnTo>
                    <a:pt x="0" y="43691"/>
                  </a:lnTo>
                  <a:cubicBezTo>
                    <a:pt x="0" y="32104"/>
                    <a:pt x="4603" y="20991"/>
                    <a:pt x="12797" y="12797"/>
                  </a:cubicBezTo>
                  <a:cubicBezTo>
                    <a:pt x="20991" y="4603"/>
                    <a:pt x="32104" y="0"/>
                    <a:pt x="43691" y="0"/>
                  </a:cubicBezTo>
                  <a:close/>
                </a:path>
              </a:pathLst>
            </a:custGeom>
            <a:solidFill>
              <a:srgbClr val="303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3001640" cy="659198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039600" y="7689425"/>
            <a:ext cx="4184346" cy="103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</a:pPr>
            <a:r>
              <a:rPr lang="en-US" sz="2858" dirty="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EARLY-BIRD DEADLINE</a:t>
            </a:r>
          </a:p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2858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6 JULY 2026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26758" y="542925"/>
            <a:ext cx="7848719" cy="44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E30513"/>
                </a:solidFill>
                <a:latin typeface="Arial Bold"/>
                <a:ea typeface="Arial Bold"/>
                <a:cs typeface="Arial Bold"/>
                <a:sym typeface="Arial Bold"/>
              </a:rPr>
              <a:t>Attend the 36th ISUOG World Congress to: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378036" y="1318677"/>
            <a:ext cx="7346163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Arial Bold"/>
                <a:ea typeface="Arial Bold"/>
                <a:cs typeface="Arial Bold"/>
                <a:sym typeface="Arial Bold"/>
              </a:rPr>
              <a:t>Immerse yourself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our 4-day scientific program. ​</a:t>
            </a: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Arial Bold"/>
                <a:ea typeface="Arial Bold"/>
                <a:cs typeface="Arial Bold"/>
                <a:sym typeface="Arial Bold"/>
              </a:rPr>
              <a:t>Hear the latest updates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world-renowned experts.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​</a:t>
            </a:r>
          </a:p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Arial Bold"/>
                <a:ea typeface="Arial Bold"/>
                <a:cs typeface="Arial Bold"/>
                <a:sym typeface="Arial Bold"/>
              </a:rPr>
              <a:t>Share knowledge, ideas and expertise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relates to your practice. ​</a:t>
            </a: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Arial Bold"/>
                <a:ea typeface="Arial Bold"/>
                <a:cs typeface="Arial Bold"/>
                <a:sym typeface="Arial Bold"/>
              </a:rPr>
              <a:t>Network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your professional peers from around the world.​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996232" y="9387302"/>
            <a:ext cx="2523569" cy="360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REGISTER NOW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352" y="7924000"/>
            <a:ext cx="2468880" cy="246888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7696200" y="8115300"/>
            <a:ext cx="2094291" cy="2071840"/>
            <a:chOff x="0" y="0"/>
            <a:chExt cx="576760" cy="56065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76760" cy="560654"/>
            </a:xfrm>
            <a:custGeom>
              <a:avLst/>
              <a:gdLst/>
              <a:ahLst/>
              <a:cxnLst/>
              <a:rect l="l" t="t" r="r" b="b"/>
              <a:pathLst>
                <a:path w="576760" h="560654">
                  <a:moveTo>
                    <a:pt x="0" y="0"/>
                  </a:moveTo>
                  <a:lnTo>
                    <a:pt x="576760" y="0"/>
                  </a:lnTo>
                  <a:lnTo>
                    <a:pt x="576760" y="560654"/>
                  </a:lnTo>
                  <a:lnTo>
                    <a:pt x="0" y="560654"/>
                  </a:lnTo>
                  <a:close/>
                </a:path>
              </a:pathLst>
            </a:custGeom>
            <a:ln w="76200" cap="sq">
              <a:gradFill>
                <a:gsLst>
                  <a:gs pos="0">
                    <a:srgbClr val="303383">
                      <a:alpha val="100000"/>
                    </a:srgbClr>
                  </a:gs>
                  <a:gs pos="100000">
                    <a:srgbClr val="E30513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576760" cy="570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378036" y="5250464"/>
            <a:ext cx="7213460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98% of 2025 attendees would recommend the Congress to a colleague.</a:t>
            </a:r>
          </a:p>
          <a:p>
            <a:pPr algn="ctr">
              <a:lnSpc>
                <a:spcPts val="2520"/>
              </a:lnSpc>
            </a:pPr>
            <a:endParaRPr lang="en-US" sz="21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Discounted rates are available for ISUOG members, trainees, sonographers, abstract submitters and those residing in non-high-income countries.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623748" y="8907218"/>
            <a:ext cx="3507213" cy="314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Deadline will not be extended*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95818" y="512287"/>
            <a:ext cx="9800414" cy="2061526"/>
            <a:chOff x="0" y="0"/>
            <a:chExt cx="13067218" cy="274870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14877" cy="2748701"/>
            </a:xfrm>
            <a:custGeom>
              <a:avLst/>
              <a:gdLst/>
              <a:ahLst/>
              <a:cxnLst/>
              <a:rect l="l" t="t" r="r" b="b"/>
              <a:pathLst>
                <a:path w="2614877" h="2748701">
                  <a:moveTo>
                    <a:pt x="0" y="0"/>
                  </a:moveTo>
                  <a:lnTo>
                    <a:pt x="2614877" y="0"/>
                  </a:lnTo>
                  <a:lnTo>
                    <a:pt x="2614877" y="2748701"/>
                  </a:lnTo>
                  <a:lnTo>
                    <a:pt x="0" y="2748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75676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4" name="Group 24"/>
            <p:cNvGrpSpPr/>
            <p:nvPr/>
          </p:nvGrpSpPr>
          <p:grpSpPr>
            <a:xfrm rot="-5400000">
              <a:off x="5898759" y="-1753268"/>
              <a:ext cx="640851" cy="7208613"/>
              <a:chOff x="0" y="0"/>
              <a:chExt cx="193838" cy="218039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93838" cy="2180390"/>
              </a:xfrm>
              <a:custGeom>
                <a:avLst/>
                <a:gdLst/>
                <a:ahLst/>
                <a:cxnLst/>
                <a:rect l="l" t="t" r="r" b="b"/>
                <a:pathLst>
                  <a:path w="193838" h="2180390">
                    <a:moveTo>
                      <a:pt x="0" y="50800"/>
                    </a:moveTo>
                    <a:lnTo>
                      <a:pt x="96919" y="0"/>
                    </a:lnTo>
                    <a:lnTo>
                      <a:pt x="193838" y="50800"/>
                    </a:lnTo>
                    <a:lnTo>
                      <a:pt x="193838" y="2129590"/>
                    </a:lnTo>
                    <a:lnTo>
                      <a:pt x="96919" y="2180390"/>
                    </a:lnTo>
                    <a:lnTo>
                      <a:pt x="0" y="2129590"/>
                    </a:lnTo>
                    <a:lnTo>
                      <a:pt x="0" y="50800"/>
                    </a:lnTo>
                    <a:close/>
                  </a:path>
                </a:pathLst>
              </a:custGeom>
              <a:solidFill>
                <a:srgbClr val="30338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6350"/>
                <a:ext cx="193838" cy="21486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6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614877" y="476455"/>
              <a:ext cx="10452341" cy="10100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36"/>
                </a:lnSpc>
              </a:pPr>
              <a:r>
                <a:rPr lang="en-US" sz="2697" dirty="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36</a:t>
              </a:r>
              <a:r>
                <a:rPr lang="en-US" sz="2697" baseline="30000" dirty="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TH</a:t>
              </a:r>
              <a:r>
                <a:rPr lang="en-US" sz="2697" dirty="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 ISUOG WORLD CONGRESS</a:t>
              </a:r>
            </a:p>
            <a:p>
              <a:pPr algn="l">
                <a:lnSpc>
                  <a:spcPts val="2815"/>
                </a:lnSpc>
                <a:spcBef>
                  <a:spcPct val="0"/>
                </a:spcBef>
              </a:pPr>
              <a:r>
                <a:rPr lang="en-US" sz="2200" b="1" dirty="0">
                  <a:solidFill>
                    <a:srgbClr val="FFFFFF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ON ULTRASOUND IN OBSTETRICS &amp; GYNECOLOGY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987037" y="1613013"/>
              <a:ext cx="5895870" cy="4138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78"/>
                </a:lnSpc>
                <a:spcBef>
                  <a:spcPct val="0"/>
                </a:spcBef>
              </a:pPr>
              <a:r>
                <a:rPr lang="en-US" sz="2065" dirty="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LONDON, UK 4-7 SEPTEMBER 2026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114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Telegraf Bold</vt:lpstr>
      <vt:lpstr>Calibri</vt:lpstr>
      <vt:lpstr>Telegraf</vt:lpstr>
      <vt:lpstr>Arial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2026 presentation slides</dc:title>
  <cp:lastModifiedBy>Melanie Atobrah-Kyeremeh</cp:lastModifiedBy>
  <cp:revision>2</cp:revision>
  <dcterms:created xsi:type="dcterms:W3CDTF">2006-08-16T00:00:00Z</dcterms:created>
  <dcterms:modified xsi:type="dcterms:W3CDTF">2026-05-05T10:09:16Z</dcterms:modified>
  <dc:identifier>DAG4fY2yDEU</dc:identifier>
</cp:coreProperties>
</file>