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812" r:id="rId2"/>
  </p:sldMasterIdLst>
  <p:notesMasterIdLst>
    <p:notesMasterId r:id="rId25"/>
  </p:notesMasterIdLst>
  <p:sldIdLst>
    <p:sldId id="329" r:id="rId3"/>
    <p:sldId id="350" r:id="rId4"/>
    <p:sldId id="349" r:id="rId5"/>
    <p:sldId id="384" r:id="rId6"/>
    <p:sldId id="391" r:id="rId7"/>
    <p:sldId id="361" r:id="rId8"/>
    <p:sldId id="390" r:id="rId9"/>
    <p:sldId id="393" r:id="rId10"/>
    <p:sldId id="377" r:id="rId11"/>
    <p:sldId id="379" r:id="rId12"/>
    <p:sldId id="370" r:id="rId13"/>
    <p:sldId id="386" r:id="rId14"/>
    <p:sldId id="392" r:id="rId15"/>
    <p:sldId id="387" r:id="rId16"/>
    <p:sldId id="380" r:id="rId17"/>
    <p:sldId id="388" r:id="rId18"/>
    <p:sldId id="353" r:id="rId19"/>
    <p:sldId id="381" r:id="rId20"/>
    <p:sldId id="382" r:id="rId21"/>
    <p:sldId id="383" r:id="rId22"/>
    <p:sldId id="389" r:id="rId23"/>
    <p:sldId id="371" r:id="rId24"/>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extLst>
    <p:ext uri="{EFAFB233-063F-42B5-8137-9DF3F51BA10A}">
      <p15:sldGuideLst xmlns:mc="http://schemas.openxmlformats.org/markup-compatibility/2006" xmlns:mv="urn:schemas-microsoft-com:mac:vml"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mc="http://schemas.openxmlformats.org/markup-compatibility/2006" xmlns:mv="urn:schemas-microsoft-com:mac:vml"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Stile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390" autoAdjust="0"/>
    <p:restoredTop sz="98566" autoAdjust="0"/>
  </p:normalViewPr>
  <p:slideViewPr>
    <p:cSldViewPr>
      <p:cViewPr>
        <p:scale>
          <a:sx n="110" d="100"/>
          <a:sy n="110" d="100"/>
        </p:scale>
        <p:origin x="-2514" y="-2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4" d="100"/>
        <a:sy n="7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charset="0"/>
              </a:defRPr>
            </a:lvl1pPr>
          </a:lstStyle>
          <a:p>
            <a:pPr>
              <a:defRPr/>
            </a:pPr>
            <a:fld id="{E85DC6F2-61F7-47F7-BDDB-8773C9C1B552}" type="datetimeFigureOut">
              <a:rPr lang="it-IT"/>
              <a:pPr>
                <a:defRPr/>
              </a:pPr>
              <a:t>28/11/2017</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val="23629690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it-IT" dirty="0" smtClean="0"/>
          </a:p>
        </p:txBody>
      </p:sp>
    </p:spTree>
    <p:extLst>
      <p:ext uri="{BB962C8B-B14F-4D97-AF65-F5344CB8AC3E}">
        <p14:creationId xmlns:p14="http://schemas.microsoft.com/office/powerpoint/2010/main" val="2546507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471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35550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smtClean="0">
              <a:solidFill>
                <a:srgbClr val="000000"/>
              </a:solidFill>
            </a:endParaRPr>
          </a:p>
        </p:txBody>
      </p:sp>
    </p:spTree>
    <p:extLst>
      <p:ext uri="{BB962C8B-B14F-4D97-AF65-F5344CB8AC3E}">
        <p14:creationId xmlns:p14="http://schemas.microsoft.com/office/powerpoint/2010/main" val="29758227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30724"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71EB534B-8D8E-4508-AEC5-73920049AD32}" type="slidenum">
              <a:rPr lang="x-none" altLang="it-IT" i="0">
                <a:solidFill>
                  <a:srgbClr val="000000"/>
                </a:solidFill>
                <a:latin typeface="Arial" panose="020B0604020202020204" pitchFamily="34" charset="0"/>
              </a:rPr>
              <a:pPr algn="r" eaLnBrk="1" hangingPunct="1">
                <a:spcBef>
                  <a:spcPct val="0"/>
                </a:spcBef>
              </a:pPr>
              <a:t>8</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0489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30724"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71EB534B-8D8E-4508-AEC5-73920049AD32}" type="slidenum">
              <a:rPr lang="x-none" altLang="it-IT" i="0">
                <a:solidFill>
                  <a:srgbClr val="000000"/>
                </a:solidFill>
                <a:latin typeface="Arial" panose="020B0604020202020204" pitchFamily="34" charset="0"/>
              </a:rPr>
              <a:pPr algn="r" eaLnBrk="1" hangingPunct="1">
                <a:spcBef>
                  <a:spcPct val="0"/>
                </a:spcBef>
              </a:pPr>
              <a:t>11</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22491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17</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8868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22</a:t>
            </a:fld>
            <a:endParaRPr lang="it-IT" altLang="it-IT" i="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430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DE3EC82-1B01-4E61-8144-D6203CB61C62}" type="slidenum">
              <a:rPr lang="en-US"/>
              <a:pPr>
                <a:defRPr/>
              </a:pPr>
              <a:t>‹#›</a:t>
            </a:fld>
            <a:endParaRPr lang="en-GB" dirty="0"/>
          </a:p>
        </p:txBody>
      </p:sp>
    </p:spTree>
    <p:extLst>
      <p:ext uri="{BB962C8B-B14F-4D97-AF65-F5344CB8AC3E}">
        <p14:creationId xmlns:p14="http://schemas.microsoft.com/office/powerpoint/2010/main" val="4240175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40D8DF2-7700-485C-A24B-6C4C21AB59CF}" type="slidenum">
              <a:rPr lang="en-US"/>
              <a:pPr>
                <a:defRPr/>
              </a:pPr>
              <a:t>‹#›</a:t>
            </a:fld>
            <a:endParaRPr lang="en-GB" dirty="0"/>
          </a:p>
        </p:txBody>
      </p:sp>
    </p:spTree>
    <p:extLst>
      <p:ext uri="{BB962C8B-B14F-4D97-AF65-F5344CB8AC3E}">
        <p14:creationId xmlns:p14="http://schemas.microsoft.com/office/powerpoint/2010/main" val="38780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107C36B0-32BF-4C1D-8B14-A851CC5C51F3}" type="slidenum">
              <a:rPr lang="en-US"/>
              <a:pPr>
                <a:defRPr/>
              </a:pPr>
              <a:t>‹#›</a:t>
            </a:fld>
            <a:endParaRPr lang="en-GB" dirty="0"/>
          </a:p>
        </p:txBody>
      </p:sp>
    </p:spTree>
    <p:extLst>
      <p:ext uri="{BB962C8B-B14F-4D97-AF65-F5344CB8AC3E}">
        <p14:creationId xmlns:p14="http://schemas.microsoft.com/office/powerpoint/2010/main" val="160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extLst>
      <p:ext uri="{BB962C8B-B14F-4D97-AF65-F5344CB8AC3E}">
        <p14:creationId xmlns:p14="http://schemas.microsoft.com/office/powerpoint/2010/main" val="644433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extLst>
      <p:ext uri="{BB962C8B-B14F-4D97-AF65-F5344CB8AC3E}">
        <p14:creationId xmlns:p14="http://schemas.microsoft.com/office/powerpoint/2010/main" val="2717675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extLst>
      <p:ext uri="{BB962C8B-B14F-4D97-AF65-F5344CB8AC3E}">
        <p14:creationId xmlns:p14="http://schemas.microsoft.com/office/powerpoint/2010/main" val="21101941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extLst>
      <p:ext uri="{BB962C8B-B14F-4D97-AF65-F5344CB8AC3E}">
        <p14:creationId xmlns:p14="http://schemas.microsoft.com/office/powerpoint/2010/main" val="1042767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extLst>
      <p:ext uri="{BB962C8B-B14F-4D97-AF65-F5344CB8AC3E}">
        <p14:creationId xmlns:p14="http://schemas.microsoft.com/office/powerpoint/2010/main" val="7347622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extLst>
      <p:ext uri="{BB962C8B-B14F-4D97-AF65-F5344CB8AC3E}">
        <p14:creationId xmlns:p14="http://schemas.microsoft.com/office/powerpoint/2010/main" val="5038244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extLst>
      <p:ext uri="{BB962C8B-B14F-4D97-AF65-F5344CB8AC3E}">
        <p14:creationId xmlns:p14="http://schemas.microsoft.com/office/powerpoint/2010/main" val="21757828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extLst>
      <p:ext uri="{BB962C8B-B14F-4D97-AF65-F5344CB8AC3E}">
        <p14:creationId xmlns:p14="http://schemas.microsoft.com/office/powerpoint/2010/main" val="1027852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7C909CB6-6D70-440F-BE29-455026851B21}" type="slidenum">
              <a:rPr lang="en-US"/>
              <a:pPr>
                <a:defRPr/>
              </a:pPr>
              <a:t>‹#›</a:t>
            </a:fld>
            <a:endParaRPr lang="en-GB" dirty="0"/>
          </a:p>
        </p:txBody>
      </p:sp>
    </p:spTree>
    <p:extLst>
      <p:ext uri="{BB962C8B-B14F-4D97-AF65-F5344CB8AC3E}">
        <p14:creationId xmlns:p14="http://schemas.microsoft.com/office/powerpoint/2010/main" val="10926864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extLst>
      <p:ext uri="{BB962C8B-B14F-4D97-AF65-F5344CB8AC3E}">
        <p14:creationId xmlns:p14="http://schemas.microsoft.com/office/powerpoint/2010/main" val="4096172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extLst>
      <p:ext uri="{BB962C8B-B14F-4D97-AF65-F5344CB8AC3E}">
        <p14:creationId xmlns:p14="http://schemas.microsoft.com/office/powerpoint/2010/main" val="13889475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extLst>
      <p:ext uri="{BB962C8B-B14F-4D97-AF65-F5344CB8AC3E}">
        <p14:creationId xmlns:p14="http://schemas.microsoft.com/office/powerpoint/2010/main" val="2751626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a:ln/>
        </p:spPr>
        <p:txBody>
          <a:bodyPr/>
          <a:lstStyle>
            <a:lvl1pPr>
              <a:defRPr/>
            </a:lvl1pPr>
          </a:lstStyle>
          <a:p>
            <a:pPr>
              <a:defRPr/>
            </a:pPr>
            <a:fld id="{C7007470-8E3A-4B11-89EA-065FF43B9312}" type="slidenum">
              <a:rPr lang="en-US"/>
              <a:pPr>
                <a:defRPr/>
              </a:pPr>
              <a:t>‹#›</a:t>
            </a:fld>
            <a:endParaRPr lang="en-GB" dirty="0"/>
          </a:p>
        </p:txBody>
      </p:sp>
    </p:spTree>
    <p:extLst>
      <p:ext uri="{BB962C8B-B14F-4D97-AF65-F5344CB8AC3E}">
        <p14:creationId xmlns:p14="http://schemas.microsoft.com/office/powerpoint/2010/main" val="2797632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7803EB94-954C-42B7-BC7B-F6998BFAAE35}" type="slidenum">
              <a:rPr lang="en-US"/>
              <a:pPr>
                <a:defRPr/>
              </a:pPr>
              <a:t>‹#›</a:t>
            </a:fld>
            <a:endParaRPr lang="en-GB" dirty="0"/>
          </a:p>
        </p:txBody>
      </p:sp>
    </p:spTree>
    <p:extLst>
      <p:ext uri="{BB962C8B-B14F-4D97-AF65-F5344CB8AC3E}">
        <p14:creationId xmlns:p14="http://schemas.microsoft.com/office/powerpoint/2010/main" val="13458840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a:ln/>
        </p:spPr>
        <p:txBody>
          <a:bodyPr/>
          <a:lstStyle>
            <a:lvl1pPr>
              <a:defRPr/>
            </a:lvl1pPr>
          </a:lstStyle>
          <a:p>
            <a:pPr>
              <a:defRPr/>
            </a:pPr>
            <a:fld id="{43178C1A-D1D9-4F7B-859A-60F116829842}" type="slidenum">
              <a:rPr lang="en-US"/>
              <a:pPr>
                <a:defRPr/>
              </a:pPr>
              <a:t>‹#›</a:t>
            </a:fld>
            <a:endParaRPr lang="en-GB" dirty="0"/>
          </a:p>
        </p:txBody>
      </p:sp>
    </p:spTree>
    <p:extLst>
      <p:ext uri="{BB962C8B-B14F-4D97-AF65-F5344CB8AC3E}">
        <p14:creationId xmlns:p14="http://schemas.microsoft.com/office/powerpoint/2010/main" val="366048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a:ln/>
        </p:spPr>
        <p:txBody>
          <a:bodyPr/>
          <a:lstStyle>
            <a:lvl1pPr>
              <a:defRPr/>
            </a:lvl1pPr>
          </a:lstStyle>
          <a:p>
            <a:pPr>
              <a:defRPr/>
            </a:pPr>
            <a:fld id="{E389177E-B0CC-4BAA-86B1-C7EC57F86527}" type="slidenum">
              <a:rPr lang="en-US"/>
              <a:pPr>
                <a:defRPr/>
              </a:pPr>
              <a:t>‹#›</a:t>
            </a:fld>
            <a:endParaRPr lang="en-GB" dirty="0"/>
          </a:p>
        </p:txBody>
      </p:sp>
    </p:spTree>
    <p:extLst>
      <p:ext uri="{BB962C8B-B14F-4D97-AF65-F5344CB8AC3E}">
        <p14:creationId xmlns:p14="http://schemas.microsoft.com/office/powerpoint/2010/main" val="989769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a:ln/>
        </p:spPr>
        <p:txBody>
          <a:bodyPr/>
          <a:lstStyle>
            <a:lvl1pPr>
              <a:defRPr/>
            </a:lvl1pPr>
          </a:lstStyle>
          <a:p>
            <a:pPr>
              <a:defRPr/>
            </a:pPr>
            <a:fld id="{7C3A35F0-57CA-4226-B22C-AEDC13518215}" type="slidenum">
              <a:rPr lang="en-US"/>
              <a:pPr>
                <a:defRPr/>
              </a:pPr>
              <a:t>‹#›</a:t>
            </a:fld>
            <a:endParaRPr lang="en-GB" dirty="0"/>
          </a:p>
        </p:txBody>
      </p:sp>
    </p:spTree>
    <p:extLst>
      <p:ext uri="{BB962C8B-B14F-4D97-AF65-F5344CB8AC3E}">
        <p14:creationId xmlns:p14="http://schemas.microsoft.com/office/powerpoint/2010/main" val="406844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D0913055-48F1-4760-A228-BF2BB82244EF}" type="slidenum">
              <a:rPr lang="en-US"/>
              <a:pPr>
                <a:defRPr/>
              </a:pPr>
              <a:t>‹#›</a:t>
            </a:fld>
            <a:endParaRPr lang="en-GB" dirty="0"/>
          </a:p>
        </p:txBody>
      </p:sp>
    </p:spTree>
    <p:extLst>
      <p:ext uri="{BB962C8B-B14F-4D97-AF65-F5344CB8AC3E}">
        <p14:creationId xmlns:p14="http://schemas.microsoft.com/office/powerpoint/2010/main" val="741009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a:ln/>
        </p:spPr>
        <p:txBody>
          <a:bodyPr/>
          <a:lstStyle>
            <a:lvl1pPr>
              <a:defRPr/>
            </a:lvl1pPr>
          </a:lstStyle>
          <a:p>
            <a:pPr>
              <a:defRPr/>
            </a:pPr>
            <a:fld id="{6695BB04-7A9D-4F2A-9B1F-9B9D5AF2E16F}" type="slidenum">
              <a:rPr lang="en-US"/>
              <a:pPr>
                <a:defRPr/>
              </a:pPr>
              <a:t>‹#›</a:t>
            </a:fld>
            <a:endParaRPr lang="en-GB" dirty="0"/>
          </a:p>
        </p:txBody>
      </p:sp>
    </p:spTree>
    <p:extLst>
      <p:ext uri="{BB962C8B-B14F-4D97-AF65-F5344CB8AC3E}">
        <p14:creationId xmlns:p14="http://schemas.microsoft.com/office/powerpoint/2010/main" val="21298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i="0">
                <a:latin typeface="Arial"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i="0">
                <a:latin typeface="Arial"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7585" r:id="rId1"/>
    <p:sldLayoutId id="2147487586" r:id="rId2"/>
    <p:sldLayoutId id="2147487587" r:id="rId3"/>
    <p:sldLayoutId id="2147487588" r:id="rId4"/>
    <p:sldLayoutId id="2147487589" r:id="rId5"/>
    <p:sldLayoutId id="2147487590" r:id="rId6"/>
    <p:sldLayoutId id="2147487591" r:id="rId7"/>
    <p:sldLayoutId id="2147487592" r:id="rId8"/>
    <p:sldLayoutId id="2147487593" r:id="rId9"/>
    <p:sldLayoutId id="2147487594" r:id="rId10"/>
    <p:sldLayoutId id="21474875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i="0">
                <a:solidFill>
                  <a:srgbClr val="000000"/>
                </a:solidFill>
                <a:latin typeface="Arial" charset="0"/>
                <a:cs typeface="Arial"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i="0">
                <a:solidFill>
                  <a:srgbClr val="000000"/>
                </a:solidFill>
                <a:latin typeface="Arial" charset="0"/>
                <a:cs typeface="Arial"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7618" r:id="rId1"/>
    <p:sldLayoutId id="2147487619" r:id="rId2"/>
    <p:sldLayoutId id="2147487620" r:id="rId3"/>
    <p:sldLayoutId id="2147487621" r:id="rId4"/>
    <p:sldLayoutId id="2147487622" r:id="rId5"/>
    <p:sldLayoutId id="2147487623" r:id="rId6"/>
    <p:sldLayoutId id="2147487624" r:id="rId7"/>
    <p:sldLayoutId id="2147487625" r:id="rId8"/>
    <p:sldLayoutId id="2147487626" r:id="rId9"/>
    <p:sldLayoutId id="2147487627" r:id="rId10"/>
    <p:sldLayoutId id="2147487628"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5.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a:grpSpLocks/>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GB" altLang="it-IT" b="1" i="0" dirty="0">
                <a:solidFill>
                  <a:srgbClr val="000000"/>
                </a:solidFill>
                <a:cs typeface="Arial" panose="020B0604020202020204" pitchFamily="34" charset="0"/>
              </a:rPr>
              <a:t>UOG Journal Club:</a:t>
            </a:r>
            <a:r>
              <a:rPr lang="en-GB" altLang="it-IT" b="1" i="0" dirty="0" smtClean="0">
                <a:solidFill>
                  <a:srgbClr val="000000"/>
                </a:solidFill>
                <a:cs typeface="Arial" panose="020B0604020202020204" pitchFamily="34" charset="0"/>
              </a:rPr>
              <a:t> 3</a:t>
            </a:r>
            <a:r>
              <a:rPr lang="zh-CN" altLang="en-US" b="1" i="0" dirty="0" smtClean="0">
                <a:solidFill>
                  <a:srgbClr val="000000"/>
                </a:solidFill>
                <a:cs typeface="Arial" panose="020B0604020202020204" pitchFamily="34" charset="0"/>
              </a:rPr>
              <a:t>月</a:t>
            </a:r>
            <a:r>
              <a:rPr lang="en-GB" altLang="it-IT" b="1" i="0" dirty="0" smtClean="0">
                <a:solidFill>
                  <a:srgbClr val="000000"/>
                </a:solidFill>
                <a:cs typeface="Arial" panose="020B0604020202020204" pitchFamily="34" charset="0"/>
              </a:rPr>
              <a:t> 2017</a:t>
            </a:r>
            <a:endParaRPr lang="en-GB" altLang="it-IT" b="1" i="0" dirty="0">
              <a:solidFill>
                <a:srgbClr val="000000"/>
              </a:solidFill>
              <a:cs typeface="Arial" panose="020B0604020202020204" pitchFamily="34" charset="0"/>
            </a:endParaRPr>
          </a:p>
        </p:txBody>
      </p:sp>
      <p:sp>
        <p:nvSpPr>
          <p:cNvPr id="17412" name="TextBox 1"/>
          <p:cNvSpPr txBox="1">
            <a:spLocks noChangeArrowheads="1"/>
          </p:cNvSpPr>
          <p:nvPr/>
        </p:nvSpPr>
        <p:spPr bwMode="auto">
          <a:xfrm>
            <a:off x="457200" y="2133600"/>
            <a:ext cx="8305800" cy="1942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zh-CN" altLang="en-US" sz="1800" b="1" i="0" dirty="0" smtClean="0"/>
              <a:t>预防先兆早产的单胎妊娠宫颈长度筛查：使用患者个体化数据进行随机对照试验的系统评价和荟萃分析</a:t>
            </a:r>
            <a:endParaRPr lang="en-US" sz="1800" b="1" i="0" dirty="0" smtClean="0"/>
          </a:p>
          <a:p>
            <a:pPr>
              <a:buNone/>
            </a:pPr>
            <a:r>
              <a:rPr lang="en-US" sz="1800" i="0" dirty="0" smtClean="0"/>
              <a:t>V. Berghella, M. Palacio, A. Ness, Z. Alfirevic, K. H. Nicolaides</a:t>
            </a:r>
            <a:r>
              <a:rPr lang="en-US" sz="1800" i="0" dirty="0"/>
              <a:t> </a:t>
            </a:r>
            <a:r>
              <a:rPr lang="en-US" sz="1800" i="0" dirty="0" smtClean="0"/>
              <a:t>and G. </a:t>
            </a:r>
            <a:r>
              <a:rPr lang="en-US" sz="1800" i="0" dirty="0" err="1" smtClean="0"/>
              <a:t>Saccone</a:t>
            </a:r>
            <a:endParaRPr lang="en-US" sz="1800" i="0" dirty="0" smtClean="0"/>
          </a:p>
          <a:p>
            <a:pPr>
              <a:buNone/>
            </a:pPr>
            <a:endParaRPr lang="sv-SE" sz="1800" i="0" dirty="0" smtClean="0"/>
          </a:p>
          <a:p>
            <a:pPr algn="ctr" eaLnBrk="1" hangingPunct="1">
              <a:spcBef>
                <a:spcPct val="0"/>
              </a:spcBef>
              <a:spcAft>
                <a:spcPts val="600"/>
              </a:spcAft>
              <a:buNone/>
              <a:defRPr/>
            </a:pPr>
            <a:r>
              <a:rPr lang="it-IT" sz="1800" i="0" dirty="0" smtClean="0"/>
              <a:t>Volume 49, Issue 3, Date: March </a:t>
            </a:r>
            <a:r>
              <a:rPr lang="it-IT" sz="1800" i="0" dirty="0"/>
              <a:t>(pages</a:t>
            </a:r>
            <a:r>
              <a:rPr lang="it-IT" sz="1800" i="0" dirty="0" smtClean="0"/>
              <a:t> 322–329)</a:t>
            </a:r>
          </a:p>
          <a:p>
            <a:pPr algn="ctr" eaLnBrk="1" hangingPunct="1">
              <a:spcBef>
                <a:spcPct val="0"/>
              </a:spcBef>
              <a:spcAft>
                <a:spcPts val="600"/>
              </a:spcAft>
              <a:buFontTx/>
              <a:buNone/>
              <a:defRPr/>
            </a:pPr>
            <a:endParaRPr lang="en-GB" sz="1800" b="1" i="0" dirty="0" smtClean="0"/>
          </a:p>
        </p:txBody>
      </p:sp>
      <p:sp>
        <p:nvSpPr>
          <p:cNvPr id="17413" name="TextBox 2"/>
          <p:cNvSpPr txBox="1">
            <a:spLocks noChangeArrowheads="1"/>
          </p:cNvSpPr>
          <p:nvPr/>
        </p:nvSpPr>
        <p:spPr bwMode="auto">
          <a:xfrm>
            <a:off x="1981200" y="5715000"/>
            <a:ext cx="5689600"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it-IT" sz="1900" i="0" dirty="0">
                <a:solidFill>
                  <a:srgbClr val="000000"/>
                </a:solidFill>
                <a:cs typeface="Arial" panose="020B0604020202020204" pitchFamily="34" charset="0"/>
              </a:rPr>
              <a:t>Journal Club slides prepared by </a:t>
            </a:r>
            <a:r>
              <a:rPr lang="en-GB" altLang="it-IT" sz="1900" i="0" dirty="0" smtClean="0">
                <a:solidFill>
                  <a:srgbClr val="000000"/>
                </a:solidFill>
                <a:cs typeface="Arial" panose="020B0604020202020204" pitchFamily="34" charset="0"/>
              </a:rPr>
              <a:t>Dr Shireen Meher</a:t>
            </a:r>
          </a:p>
          <a:p>
            <a:pPr algn="ctr" eaLnBrk="1" hangingPunct="1">
              <a:spcBef>
                <a:spcPct val="0"/>
              </a:spcBef>
              <a:buFontTx/>
              <a:buNone/>
            </a:pPr>
            <a:r>
              <a:rPr lang="en-GB" altLang="it-IT" sz="1900" i="0" dirty="0">
                <a:solidFill>
                  <a:srgbClr val="000000"/>
                </a:solidFill>
                <a:cs typeface="Arial" panose="020B0604020202020204" pitchFamily="34" charset="0"/>
              </a:rPr>
              <a:t>(UOG Editor for Trainees)</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752600"/>
            <a:ext cx="86423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b="1" i="0" dirty="0" smtClean="0"/>
              <a:t>结果：研究特点</a:t>
            </a:r>
            <a:endParaRPr lang="en-GB" altLang="it-IT" sz="1400" b="1" i="0" dirty="0" smtClean="0"/>
          </a:p>
        </p:txBody>
      </p:sp>
      <p:sp>
        <p:nvSpPr>
          <p:cNvPr id="6"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pic>
        <p:nvPicPr>
          <p:cNvPr id="3074" name="Picture 2"/>
          <p:cNvPicPr>
            <a:picLocks noChangeAspect="1" noChangeArrowheads="1"/>
          </p:cNvPicPr>
          <p:nvPr/>
        </p:nvPicPr>
        <p:blipFill>
          <a:blip r:embed="rId4" cstate="print"/>
          <a:stretch>
            <a:fillRect/>
          </a:stretch>
        </p:blipFill>
        <p:spPr bwMode="auto">
          <a:xfrm>
            <a:off x="183071" y="2663629"/>
            <a:ext cx="8987317" cy="31738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8" name="Group 2"/>
          <p:cNvGrpSpPr>
            <a:grpSpLocks/>
          </p:cNvGrpSpPr>
          <p:nvPr/>
        </p:nvGrpSpPr>
        <p:grpSpPr bwMode="auto">
          <a:xfrm>
            <a:off x="0" y="-15875"/>
            <a:ext cx="9144000" cy="923925"/>
            <a:chOff x="0" y="3755"/>
            <a:chExt cx="5760" cy="582"/>
          </a:xfrm>
        </p:grpSpPr>
        <p:pic>
          <p:nvPicPr>
            <p:cNvPr id="29734"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5"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9731" name="TextBox 1"/>
          <p:cNvSpPr txBox="1">
            <a:spLocks noChangeArrowheads="1"/>
          </p:cNvSpPr>
          <p:nvPr/>
        </p:nvSpPr>
        <p:spPr bwMode="auto">
          <a:xfrm>
            <a:off x="228600" y="1600200"/>
            <a:ext cx="86423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600" b="1" i="0" dirty="0" smtClean="0"/>
              <a:t>结果：研究方案</a:t>
            </a:r>
            <a:endParaRPr lang="en-GB" altLang="it-IT" sz="1600" b="1" i="0" dirty="0"/>
          </a:p>
        </p:txBody>
      </p:sp>
      <p:sp>
        <p:nvSpPr>
          <p:cNvPr id="9"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pic>
        <p:nvPicPr>
          <p:cNvPr id="4099" name="Picture 3"/>
          <p:cNvPicPr>
            <a:picLocks noChangeAspect="1" noChangeArrowheads="1"/>
          </p:cNvPicPr>
          <p:nvPr/>
        </p:nvPicPr>
        <p:blipFill>
          <a:blip r:embed="rId5" cstate="print"/>
          <a:stretch>
            <a:fillRect/>
          </a:stretch>
        </p:blipFill>
        <p:spPr bwMode="auto">
          <a:xfrm>
            <a:off x="318839" y="2534221"/>
            <a:ext cx="8429625" cy="3801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26912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77787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52400" y="1524000"/>
            <a:ext cx="86423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600" b="1" i="0" dirty="0" smtClean="0"/>
              <a:t>结果：试验中女性特点</a:t>
            </a:r>
            <a:endParaRPr lang="en-GB" altLang="it-IT" sz="1600" b="1" i="0" dirty="0"/>
          </a:p>
        </p:txBody>
      </p:sp>
      <p:sp>
        <p:nvSpPr>
          <p:cNvPr id="7" name="Text Box 5"/>
          <p:cNvSpPr txBox="1">
            <a:spLocks noChangeArrowheads="1"/>
          </p:cNvSpPr>
          <p:nvPr/>
        </p:nvSpPr>
        <p:spPr bwMode="auto">
          <a:xfrm>
            <a:off x="0" y="8382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pic>
        <p:nvPicPr>
          <p:cNvPr id="5122" name="Picture 2"/>
          <p:cNvPicPr>
            <a:picLocks noChangeAspect="1" noChangeArrowheads="1"/>
          </p:cNvPicPr>
          <p:nvPr/>
        </p:nvPicPr>
        <p:blipFill>
          <a:blip r:embed="rId4" cstate="print"/>
          <a:stretch>
            <a:fillRect/>
          </a:stretch>
        </p:blipFill>
        <p:spPr bwMode="auto">
          <a:xfrm>
            <a:off x="881797" y="2500306"/>
            <a:ext cx="7281975" cy="36433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00174"/>
            <a:ext cx="8642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t>结果</a:t>
            </a:r>
            <a:endParaRPr lang="en-GB" altLang="it-IT" sz="20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2" name="Content Placeholder 11"/>
          <p:cNvSpPr>
            <a:spLocks noGrp="1"/>
          </p:cNvSpPr>
          <p:nvPr>
            <p:ph idx="1"/>
          </p:nvPr>
        </p:nvSpPr>
        <p:spPr>
          <a:xfrm>
            <a:off x="642910" y="1928802"/>
            <a:ext cx="7786742" cy="4929198"/>
          </a:xfrm>
        </p:spPr>
        <p:txBody>
          <a:bodyPr/>
          <a:lstStyle/>
          <a:p>
            <a:pPr>
              <a:buNone/>
            </a:pPr>
            <a:r>
              <a:rPr lang="en-US" altLang="zh-CN" sz="1600" dirty="0" smtClean="0"/>
              <a:t>      </a:t>
            </a:r>
            <a:r>
              <a:rPr lang="zh-CN" altLang="en-US" sz="1400" dirty="0" smtClean="0"/>
              <a:t>所有这三个试验的作者在他们的研究中提供了完整的数据</a:t>
            </a:r>
            <a:endParaRPr lang="en-US" sz="1400" dirty="0" smtClean="0"/>
          </a:p>
          <a:p>
            <a:r>
              <a:rPr lang="zh-CN" altLang="en-US" sz="1400" dirty="0" smtClean="0"/>
              <a:t>没有明显的出版偏倚</a:t>
            </a:r>
            <a:endParaRPr lang="en-US" sz="1400" dirty="0" smtClean="0"/>
          </a:p>
          <a:p>
            <a:r>
              <a:rPr lang="zh-CN" altLang="en-US" sz="1400" dirty="0" smtClean="0"/>
              <a:t>干预</a:t>
            </a:r>
            <a:r>
              <a:rPr lang="en-US" altLang="zh-CN" sz="1400" dirty="0" smtClean="0"/>
              <a:t>/</a:t>
            </a:r>
            <a:r>
              <a:rPr lang="zh-CN" altLang="en-US" sz="1400" dirty="0" smtClean="0"/>
              <a:t>对照组在研究中的方案有所不同</a:t>
            </a:r>
            <a:endParaRPr lang="en-US" sz="1400" dirty="0" smtClean="0"/>
          </a:p>
          <a:p>
            <a:r>
              <a:rPr lang="zh-CN" altLang="en-US" sz="1400" dirty="0" smtClean="0"/>
              <a:t>未报告新生儿发生率这个重要结局</a:t>
            </a:r>
            <a:endParaRPr lang="en-US" sz="1400" dirty="0" smtClean="0"/>
          </a:p>
          <a:p>
            <a:r>
              <a:rPr lang="zh-CN" altLang="en-US" sz="1400" dirty="0" smtClean="0"/>
              <a:t>清楚地描述了获得宫颈长度测量的方法</a:t>
            </a:r>
            <a:endParaRPr lang="en-US" sz="1400" dirty="0" smtClean="0"/>
          </a:p>
          <a:p>
            <a:r>
              <a:rPr lang="zh-CN" altLang="en-US" sz="1400" dirty="0" smtClean="0"/>
              <a:t>主要结局与次要结局的统计学异质性较低</a:t>
            </a:r>
            <a:endParaRPr lang="en-US" sz="1400" dirty="0" smtClean="0"/>
          </a:p>
          <a:p>
            <a:r>
              <a:rPr lang="zh-CN" altLang="en-US" sz="1400" dirty="0" smtClean="0"/>
              <a:t>对于主要和主要次要结局来说，使用</a:t>
            </a:r>
            <a:r>
              <a:rPr lang="en-US" altLang="zh-CN" sz="1400" dirty="0" smtClean="0"/>
              <a:t>GRADE</a:t>
            </a:r>
            <a:r>
              <a:rPr lang="zh-CN" altLang="en-US" sz="1400" dirty="0" smtClean="0"/>
              <a:t>（质量等级评价）方法评价的证据质量由于严重不精确（小样本量和广泛可信区间内低概率事件）和间接性（采用不同干预方式）而被评为低级别（有效估计的可信度有限）</a:t>
            </a:r>
            <a:endParaRPr lang="en-US" sz="1400" dirty="0" smtClean="0"/>
          </a:p>
          <a:p>
            <a:pPr>
              <a:buNone/>
            </a:pPr>
            <a:endParaRPr lang="en-US" sz="2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81000" y="1524000"/>
            <a:ext cx="86423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结 果</a:t>
            </a:r>
            <a:endParaRPr lang="en-GB" altLang="it-IT" sz="24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pic>
        <p:nvPicPr>
          <p:cNvPr id="13" name="Picture 12"/>
          <p:cNvPicPr>
            <a:picLocks noChangeAspect="1"/>
          </p:cNvPicPr>
          <p:nvPr/>
        </p:nvPicPr>
        <p:blipFill>
          <a:blip r:embed="rId4" cstate="print"/>
          <a:stretch>
            <a:fillRect/>
          </a:stretch>
        </p:blipFill>
        <p:spPr>
          <a:xfrm>
            <a:off x="1000100" y="2143116"/>
            <a:ext cx="6786610" cy="4714884"/>
          </a:xfrm>
          <a:prstGeom prst="rect">
            <a:avLst/>
          </a:prstGeom>
        </p:spPr>
      </p:pic>
      <p:sp>
        <p:nvSpPr>
          <p:cNvPr id="14" name="Rectangle 13"/>
          <p:cNvSpPr/>
          <p:nvPr/>
        </p:nvSpPr>
        <p:spPr>
          <a:xfrm>
            <a:off x="228600" y="2643182"/>
            <a:ext cx="7467600" cy="214314"/>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Rectangle 14"/>
          <p:cNvSpPr/>
          <p:nvPr/>
        </p:nvSpPr>
        <p:spPr>
          <a:xfrm>
            <a:off x="228600" y="3810000"/>
            <a:ext cx="7467600" cy="152400"/>
          </a:xfrm>
          <a:prstGeom prst="rect">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TextBox 16"/>
          <p:cNvSpPr txBox="1"/>
          <p:nvPr/>
        </p:nvSpPr>
        <p:spPr>
          <a:xfrm>
            <a:off x="7666806" y="2780883"/>
            <a:ext cx="1477194" cy="1954381"/>
          </a:xfrm>
          <a:prstGeom prst="rect">
            <a:avLst/>
          </a:prstGeom>
          <a:noFill/>
          <a:ln>
            <a:noFill/>
          </a:ln>
        </p:spPr>
        <p:txBody>
          <a:bodyPr wrap="square" rtlCol="0">
            <a:spAutoFit/>
          </a:bodyPr>
          <a:lstStyle/>
          <a:p>
            <a:pPr algn="ctr"/>
            <a:r>
              <a:rPr lang="zh-CN" altLang="en-US" sz="1100" i="0" dirty="0" smtClean="0">
                <a:solidFill>
                  <a:srgbClr val="FF0000"/>
                </a:solidFill>
              </a:rPr>
              <a:t>已知宫颈长度组＜</a:t>
            </a:r>
            <a:r>
              <a:rPr lang="en-US" altLang="zh-CN" sz="1100" i="0" dirty="0" smtClean="0">
                <a:solidFill>
                  <a:srgbClr val="FF0000"/>
                </a:solidFill>
              </a:rPr>
              <a:t>37</a:t>
            </a:r>
            <a:r>
              <a:rPr lang="zh-CN" altLang="en-US" sz="1100" i="0" dirty="0" smtClean="0">
                <a:solidFill>
                  <a:srgbClr val="FF0000"/>
                </a:solidFill>
              </a:rPr>
              <a:t>周早产率明显减少</a:t>
            </a:r>
            <a:r>
              <a:rPr lang="en-US" sz="1100" i="0" dirty="0" smtClean="0">
                <a:solidFill>
                  <a:srgbClr val="FF0000"/>
                </a:solidFill>
              </a:rPr>
              <a:t>RR, 0.64    </a:t>
            </a:r>
          </a:p>
          <a:p>
            <a:pPr algn="ctr"/>
            <a:r>
              <a:rPr lang="en-US" sz="1100" i="0" dirty="0" smtClean="0">
                <a:solidFill>
                  <a:srgbClr val="FF0000"/>
                </a:solidFill>
              </a:rPr>
              <a:t>(95% CI, 0.44-0.94)</a:t>
            </a:r>
          </a:p>
          <a:p>
            <a:pPr algn="ctr"/>
            <a:endParaRPr lang="en-US" sz="1100" i="0" dirty="0" smtClean="0"/>
          </a:p>
          <a:p>
            <a:pPr algn="ctr"/>
            <a:endParaRPr lang="en-US" sz="1100" i="0" dirty="0" smtClean="0">
              <a:solidFill>
                <a:srgbClr val="FF0000"/>
              </a:solidFill>
            </a:endParaRPr>
          </a:p>
          <a:p>
            <a:pPr algn="ctr"/>
            <a:r>
              <a:rPr lang="zh-CN" altLang="en-US" sz="1100" i="0" dirty="0" smtClean="0">
                <a:solidFill>
                  <a:srgbClr val="FF0000"/>
                </a:solidFill>
              </a:rPr>
              <a:t>已知宫颈长度组分娩延迟明显增加</a:t>
            </a:r>
            <a:r>
              <a:rPr lang="en-US" sz="1100" i="0" dirty="0" smtClean="0">
                <a:solidFill>
                  <a:srgbClr val="FF0000"/>
                </a:solidFill>
              </a:rPr>
              <a:t>;</a:t>
            </a:r>
          </a:p>
          <a:p>
            <a:pPr algn="ctr"/>
            <a:r>
              <a:rPr lang="en-US" sz="1100" i="0" dirty="0" smtClean="0">
                <a:solidFill>
                  <a:srgbClr val="FF0000"/>
                </a:solidFill>
              </a:rPr>
              <a:t>MD, 4.48</a:t>
            </a:r>
          </a:p>
          <a:p>
            <a:pPr algn="ctr"/>
            <a:r>
              <a:rPr lang="en-US" sz="1100" i="0" dirty="0" smtClean="0">
                <a:solidFill>
                  <a:srgbClr val="FF0000"/>
                </a:solidFill>
              </a:rPr>
              <a:t>(95% CI,1.18–8.98</a:t>
            </a:r>
            <a:r>
              <a:rPr lang="en-US" sz="1100" i="0" dirty="0">
                <a:solidFill>
                  <a:srgbClr val="FF0000"/>
                </a:solidFill>
              </a:rPr>
              <a:t>) days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304800" y="1571612"/>
            <a:ext cx="864235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600" b="1" i="0" dirty="0" smtClean="0"/>
              <a:t>结果：＜</a:t>
            </a:r>
            <a:r>
              <a:rPr lang="en-US" altLang="zh-CN" sz="1600" b="1" i="0" dirty="0" smtClean="0"/>
              <a:t>37</a:t>
            </a:r>
            <a:r>
              <a:rPr lang="zh-CN" altLang="en-US" sz="1600" b="1" i="0" dirty="0" smtClean="0"/>
              <a:t>周早产的主要结局</a:t>
            </a:r>
            <a:endParaRPr lang="en-GB" altLang="it-IT" sz="16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TextBox 9"/>
          <p:cNvSpPr txBox="1"/>
          <p:nvPr/>
        </p:nvSpPr>
        <p:spPr>
          <a:xfrm>
            <a:off x="381000" y="5805264"/>
            <a:ext cx="8229600" cy="338554"/>
          </a:xfrm>
          <a:prstGeom prst="rect">
            <a:avLst/>
          </a:prstGeom>
          <a:noFill/>
          <a:ln>
            <a:solidFill>
              <a:schemeClr val="tx1"/>
            </a:solidFill>
          </a:ln>
        </p:spPr>
        <p:txBody>
          <a:bodyPr wrap="square" rtlCol="0">
            <a:spAutoFit/>
          </a:bodyPr>
          <a:lstStyle/>
          <a:p>
            <a:r>
              <a:rPr lang="zh-CN" altLang="en-US" sz="1600" i="0" dirty="0" smtClean="0"/>
              <a:t>对已知宫颈长度组</a:t>
            </a:r>
            <a:r>
              <a:rPr lang="en-US" altLang="zh-CN" sz="1600" i="0" dirty="0" smtClean="0"/>
              <a:t>(</a:t>
            </a:r>
            <a:r>
              <a:rPr lang="zh-CN" altLang="en-US" sz="1600" i="0" dirty="0" smtClean="0"/>
              <a:t>事件率</a:t>
            </a:r>
            <a:r>
              <a:rPr lang="en-US" altLang="zh-CN" sz="1600" i="0" dirty="0" smtClean="0"/>
              <a:t>22.1%</a:t>
            </a:r>
            <a:r>
              <a:rPr lang="zh-CN" altLang="en-US" sz="1600" i="0" dirty="0" smtClean="0"/>
              <a:t>和</a:t>
            </a:r>
            <a:r>
              <a:rPr lang="en-US" altLang="zh-CN" sz="1600" i="0" dirty="0" smtClean="0"/>
              <a:t>34.5%)</a:t>
            </a:r>
            <a:r>
              <a:rPr lang="zh-CN" altLang="en-US" sz="1600" i="0" dirty="0" smtClean="0"/>
              <a:t>的管理，使＜</a:t>
            </a:r>
            <a:r>
              <a:rPr lang="en-US" altLang="zh-CN" sz="1600" i="0" dirty="0" smtClean="0"/>
              <a:t>37</a:t>
            </a:r>
            <a:r>
              <a:rPr lang="zh-CN" altLang="en-US" sz="1600" i="0" dirty="0" smtClean="0"/>
              <a:t>周早产的风险降低了</a:t>
            </a:r>
            <a:r>
              <a:rPr lang="en-US" altLang="zh-CN" sz="1600" i="0" dirty="0" smtClean="0"/>
              <a:t>36%</a:t>
            </a:r>
            <a:endParaRPr lang="en-US" sz="1600" i="0" dirty="0"/>
          </a:p>
        </p:txBody>
      </p:sp>
      <p:pic>
        <p:nvPicPr>
          <p:cNvPr id="6146" name="Picture 2"/>
          <p:cNvPicPr>
            <a:picLocks noChangeAspect="1" noChangeArrowheads="1"/>
          </p:cNvPicPr>
          <p:nvPr/>
        </p:nvPicPr>
        <p:blipFill>
          <a:blip r:embed="rId4" cstate="print"/>
          <a:stretch>
            <a:fillRect/>
          </a:stretch>
        </p:blipFill>
        <p:spPr bwMode="auto">
          <a:xfrm>
            <a:off x="272168" y="2317352"/>
            <a:ext cx="8512821" cy="32172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TextBox 9"/>
          <p:cNvSpPr txBox="1"/>
          <p:nvPr/>
        </p:nvSpPr>
        <p:spPr>
          <a:xfrm>
            <a:off x="928662" y="5587387"/>
            <a:ext cx="7429552" cy="984885"/>
          </a:xfrm>
          <a:prstGeom prst="rect">
            <a:avLst/>
          </a:prstGeom>
          <a:noFill/>
          <a:ln>
            <a:solidFill>
              <a:schemeClr val="tx1"/>
            </a:solidFill>
          </a:ln>
        </p:spPr>
        <p:txBody>
          <a:bodyPr wrap="square" rtlCol="0">
            <a:spAutoFit/>
          </a:bodyPr>
          <a:lstStyle/>
          <a:p>
            <a:r>
              <a:rPr lang="zh-CN" altLang="en-US" sz="1400" i="0" dirty="0" smtClean="0"/>
              <a:t>在出现自发早产的分组内没有明显差异，但在已知宫颈长度组随机化分为＜</a:t>
            </a:r>
            <a:r>
              <a:rPr lang="en-US" altLang="zh-CN" sz="1400" i="0" dirty="0" smtClean="0"/>
              <a:t>30</a:t>
            </a:r>
            <a:r>
              <a:rPr lang="zh-CN" altLang="en-US" sz="1400" i="0" dirty="0" smtClean="0"/>
              <a:t>周</a:t>
            </a:r>
            <a:r>
              <a:rPr lang="en-US" sz="1400" i="0" dirty="0" smtClean="0"/>
              <a:t>(RR, 0.59 (95%CI, 0.21–0.98) </a:t>
            </a:r>
            <a:r>
              <a:rPr lang="zh-CN" altLang="en-US" sz="1400" i="0" dirty="0" smtClean="0"/>
              <a:t>与≥</a:t>
            </a:r>
            <a:r>
              <a:rPr lang="en-US" altLang="zh-CN" sz="1400" i="0" dirty="0" smtClean="0"/>
              <a:t>30</a:t>
            </a:r>
            <a:r>
              <a:rPr lang="zh-CN" altLang="en-US" sz="1400" i="0" dirty="0" smtClean="0"/>
              <a:t>周</a:t>
            </a:r>
            <a:r>
              <a:rPr lang="en-US" sz="1400" i="0" dirty="0" smtClean="0"/>
              <a:t>(RR, 0.61 (95% CI, 0.32–0.97); 221</a:t>
            </a:r>
            <a:r>
              <a:rPr lang="zh-CN" altLang="en-US" sz="1400" i="0" dirty="0" smtClean="0"/>
              <a:t>名妇女）分组中＜</a:t>
            </a:r>
            <a:r>
              <a:rPr lang="en-US" altLang="zh-CN" sz="1400" i="0" dirty="0" smtClean="0"/>
              <a:t>37</a:t>
            </a:r>
            <a:r>
              <a:rPr lang="zh-CN" altLang="en-US" sz="1400" i="0" dirty="0" smtClean="0"/>
              <a:t>周早产率明显降低。</a:t>
            </a:r>
            <a:endParaRPr lang="en-US" sz="1400" i="0" dirty="0" smtClean="0"/>
          </a:p>
          <a:p>
            <a:endParaRPr lang="en-US" sz="1600" i="0" dirty="0"/>
          </a:p>
        </p:txBody>
      </p:sp>
      <p:sp>
        <p:nvSpPr>
          <p:cNvPr id="5" name="TextBox 1"/>
          <p:cNvSpPr txBox="1">
            <a:spLocks noChangeArrowheads="1"/>
          </p:cNvSpPr>
          <p:nvPr/>
        </p:nvSpPr>
        <p:spPr bwMode="auto">
          <a:xfrm>
            <a:off x="-228600" y="1571612"/>
            <a:ext cx="9372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400" b="1" i="0" dirty="0" smtClean="0"/>
              <a:t>子组分析：出现自发早产妇女＜</a:t>
            </a:r>
            <a:r>
              <a:rPr lang="en-US" altLang="zh-CN" sz="1400" b="1" i="0" dirty="0" smtClean="0"/>
              <a:t>37</a:t>
            </a:r>
            <a:r>
              <a:rPr lang="zh-CN" altLang="en-US" sz="1400" b="1" i="0" dirty="0" smtClean="0"/>
              <a:t>周早产</a:t>
            </a:r>
            <a:endParaRPr lang="en-GB" altLang="it-IT" sz="1400" b="1" i="0" dirty="0" smtClean="0"/>
          </a:p>
        </p:txBody>
      </p:sp>
      <p:pic>
        <p:nvPicPr>
          <p:cNvPr id="7170" name="Picture 2"/>
          <p:cNvPicPr>
            <a:picLocks noChangeAspect="1" noChangeArrowheads="1"/>
          </p:cNvPicPr>
          <p:nvPr/>
        </p:nvPicPr>
        <p:blipFill>
          <a:blip r:embed="rId4" cstate="print"/>
          <a:stretch>
            <a:fillRect/>
          </a:stretch>
        </p:blipFill>
        <p:spPr bwMode="auto">
          <a:xfrm>
            <a:off x="414649" y="2213265"/>
            <a:ext cx="8318754" cy="31599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a:grpSpLocks/>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747" name="TextBox 1"/>
          <p:cNvSpPr txBox="1">
            <a:spLocks noChangeArrowheads="1"/>
          </p:cNvSpPr>
          <p:nvPr/>
        </p:nvSpPr>
        <p:spPr bwMode="auto">
          <a:xfrm>
            <a:off x="1162056" y="2214554"/>
            <a:ext cx="7481910" cy="2390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800"/>
              </a:spcAft>
              <a:defRPr/>
            </a:pPr>
            <a:r>
              <a:rPr lang="zh-CN" altLang="en-US" sz="1400" i="0" dirty="0" smtClean="0"/>
              <a:t>这项对包括</a:t>
            </a:r>
            <a:r>
              <a:rPr lang="en-US" altLang="zh-CN" sz="1400" i="0" dirty="0" smtClean="0"/>
              <a:t>287</a:t>
            </a:r>
            <a:r>
              <a:rPr lang="zh-CN" altLang="en-US" sz="1400" i="0" dirty="0" smtClean="0"/>
              <a:t>名妇女在内的三个随机对照试验中的 </a:t>
            </a:r>
            <a:r>
              <a:rPr lang="en-US" altLang="zh-CN" sz="1400" i="0" dirty="0" smtClean="0"/>
              <a:t>IPD</a:t>
            </a:r>
            <a:r>
              <a:rPr lang="zh-CN" altLang="en-US" sz="1400" i="0" dirty="0" smtClean="0"/>
              <a:t>进行的荟萃分析，显示了孕</a:t>
            </a:r>
            <a:r>
              <a:rPr lang="en-US" altLang="zh-CN" sz="1400" i="0" dirty="0" smtClean="0"/>
              <a:t>24</a:t>
            </a:r>
            <a:r>
              <a:rPr lang="zh-CN" altLang="en-US" sz="1400" i="0" dirty="0" smtClean="0"/>
              <a:t>到孕</a:t>
            </a:r>
            <a:r>
              <a:rPr lang="en-US" altLang="zh-CN" sz="1400" i="0" dirty="0" smtClean="0"/>
              <a:t>35</a:t>
            </a:r>
            <a:r>
              <a:rPr lang="zh-CN" altLang="en-US" sz="1400" i="0" dirty="0" smtClean="0"/>
              <a:t>周内出现先兆早产的单胎妊娠中宫颈长度检查的一些发现：</a:t>
            </a:r>
            <a:endParaRPr lang="en-US" sz="1400" i="0" dirty="0" smtClean="0"/>
          </a:p>
          <a:p>
            <a:pPr marL="1028700" lvl="1" eaLnBrk="1" hangingPunct="1">
              <a:spcBef>
                <a:spcPct val="0"/>
              </a:spcBef>
              <a:spcAft>
                <a:spcPts val="800"/>
              </a:spcAft>
              <a:defRPr/>
            </a:pPr>
            <a:r>
              <a:rPr lang="zh-CN" altLang="en-US" sz="1400" i="0" dirty="0" smtClean="0"/>
              <a:t>显著将＜</a:t>
            </a:r>
            <a:r>
              <a:rPr lang="en-US" altLang="zh-CN" sz="1400" i="0" dirty="0" smtClean="0"/>
              <a:t>37</a:t>
            </a:r>
            <a:r>
              <a:rPr lang="zh-CN" altLang="en-US" sz="1400" i="0" dirty="0" smtClean="0"/>
              <a:t>周早产发生率降低</a:t>
            </a:r>
            <a:r>
              <a:rPr lang="en-US" altLang="zh-CN" sz="1400" i="0" dirty="0" smtClean="0"/>
              <a:t>36%</a:t>
            </a:r>
            <a:endParaRPr lang="en-US" sz="1400" i="0" dirty="0" smtClean="0"/>
          </a:p>
          <a:p>
            <a:pPr marL="1028700" lvl="1" eaLnBrk="1" hangingPunct="1">
              <a:spcBef>
                <a:spcPct val="0"/>
              </a:spcBef>
              <a:spcAft>
                <a:spcPts val="800"/>
              </a:spcAft>
              <a:defRPr/>
            </a:pPr>
            <a:r>
              <a:rPr lang="zh-CN" altLang="en-US" sz="1400" i="0" dirty="0" smtClean="0"/>
              <a:t>延长妊娠期分娩</a:t>
            </a:r>
            <a:endParaRPr lang="en-US" sz="1400" i="0" dirty="0" smtClean="0"/>
          </a:p>
          <a:p>
            <a:pPr marL="1028700" lvl="1" eaLnBrk="1" hangingPunct="1">
              <a:spcBef>
                <a:spcPct val="0"/>
              </a:spcBef>
              <a:spcAft>
                <a:spcPts val="800"/>
              </a:spcAft>
              <a:defRPr/>
            </a:pPr>
            <a:r>
              <a:rPr lang="zh-CN" altLang="en-US" sz="1400" i="0" dirty="0" smtClean="0"/>
              <a:t>其他结局没有显著差异</a:t>
            </a:r>
            <a:endParaRPr lang="en-US" sz="1400" i="0" dirty="0" smtClean="0"/>
          </a:p>
          <a:p>
            <a:pPr marL="285750" indent="-285750" eaLnBrk="1" hangingPunct="1">
              <a:spcBef>
                <a:spcPct val="0"/>
              </a:spcBef>
              <a:spcAft>
                <a:spcPts val="800"/>
              </a:spcAft>
              <a:defRPr/>
            </a:pPr>
            <a:r>
              <a:rPr lang="zh-CN" altLang="en-US" sz="1400" i="0" dirty="0" smtClean="0"/>
              <a:t>按照</a:t>
            </a:r>
            <a:r>
              <a:rPr lang="en-US" sz="1400" i="0" dirty="0" smtClean="0"/>
              <a:t>GRADE</a:t>
            </a:r>
            <a:r>
              <a:rPr lang="zh-CN" altLang="en-US" sz="1400" i="0" dirty="0" smtClean="0"/>
              <a:t>方法评定的这些总结评估质量很低，表明实际效果可能与估计的效果大不相同</a:t>
            </a:r>
            <a:r>
              <a:rPr lang="zh-CN" altLang="en-US" sz="1600" i="0" dirty="0" smtClean="0"/>
              <a:t>。</a:t>
            </a:r>
            <a:endParaRPr lang="en-US" sz="1600" i="0" dirty="0" smtClean="0"/>
          </a:p>
          <a:p>
            <a:pPr marL="285750" indent="-285750" eaLnBrk="1" hangingPunct="1">
              <a:spcBef>
                <a:spcPct val="0"/>
              </a:spcBef>
              <a:spcAft>
                <a:spcPts val="1200"/>
              </a:spcAft>
              <a:defRPr/>
            </a:pPr>
            <a:endParaRPr lang="en-US" sz="1600" i="0" dirty="0" smtClean="0"/>
          </a:p>
        </p:txBody>
      </p:sp>
      <p:sp>
        <p:nvSpPr>
          <p:cNvPr id="33796" name="Rectangle 1"/>
          <p:cNvSpPr>
            <a:spLocks noChangeArrowheads="1"/>
          </p:cNvSpPr>
          <p:nvPr/>
        </p:nvSpPr>
        <p:spPr bwMode="auto">
          <a:xfrm>
            <a:off x="2857488" y="1643050"/>
            <a:ext cx="38769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latin typeface="宋体" pitchFamily="2" charset="-122"/>
                <a:ea typeface="宋体" pitchFamily="2" charset="-122"/>
              </a:rPr>
              <a:t>讨 论</a:t>
            </a:r>
            <a:endParaRPr lang="en-GB" altLang="it-IT" sz="2400" dirty="0"/>
          </a:p>
        </p:txBody>
      </p:sp>
      <p:sp>
        <p:nvSpPr>
          <p:cNvPr id="8"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1233494" y="2357430"/>
            <a:ext cx="7196158"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600"/>
              </a:spcAft>
              <a:defRPr/>
            </a:pPr>
            <a:r>
              <a:rPr lang="zh-CN" altLang="en-US" sz="1600" i="0" dirty="0" smtClean="0"/>
              <a:t>这一系统评价的结果与其他系统回顾的发现不同：</a:t>
            </a:r>
            <a:endParaRPr lang="en-US" sz="1600" i="0" dirty="0" smtClean="0"/>
          </a:p>
          <a:p>
            <a:pPr marL="1028700" lvl="1" eaLnBrk="1" hangingPunct="1">
              <a:spcBef>
                <a:spcPct val="0"/>
              </a:spcBef>
              <a:spcAft>
                <a:spcPts val="600"/>
              </a:spcAft>
              <a:defRPr/>
            </a:pPr>
            <a:r>
              <a:rPr lang="zh-CN" altLang="en-US" sz="1400" i="0" dirty="0" smtClean="0"/>
              <a:t>一项</a:t>
            </a:r>
            <a:r>
              <a:rPr lang="en-US" altLang="zh-CN" sz="1400" i="0" dirty="0" smtClean="0"/>
              <a:t>Cochrane</a:t>
            </a:r>
            <a:r>
              <a:rPr lang="zh-CN" altLang="en-US" sz="1400" i="0" dirty="0" smtClean="0"/>
              <a:t>系统评价（包含</a:t>
            </a:r>
            <a:r>
              <a:rPr lang="en-US" altLang="zh-CN" sz="1400" i="0" dirty="0" smtClean="0"/>
              <a:t>5</a:t>
            </a:r>
            <a:r>
              <a:rPr lang="zh-CN" altLang="en-US" sz="1400" i="0" dirty="0" smtClean="0"/>
              <a:t>个随机对照试验）发现，没有足够的证据来推荐在无症状或有症状的孕妇中使用</a:t>
            </a:r>
            <a:r>
              <a:rPr lang="en-US" altLang="zh-CN" sz="1400" i="0" dirty="0" smtClean="0"/>
              <a:t>TVS</a:t>
            </a:r>
            <a:r>
              <a:rPr lang="zh-CN" altLang="en-US" sz="1400" i="0" dirty="0" smtClean="0"/>
              <a:t>进行常规</a:t>
            </a:r>
            <a:r>
              <a:rPr lang="en-US" altLang="zh-CN" sz="1400" i="0" dirty="0" smtClean="0"/>
              <a:t>CL</a:t>
            </a:r>
            <a:r>
              <a:rPr lang="zh-CN" altLang="en-US" sz="1400" i="0" dirty="0" smtClean="0"/>
              <a:t>筛查。该项系统评价还包括胎膜早破和多胎妊娠妇女（</a:t>
            </a:r>
            <a:r>
              <a:rPr lang="en-US" sz="1400" dirty="0" smtClean="0"/>
              <a:t> </a:t>
            </a:r>
            <a:r>
              <a:rPr lang="en-US" sz="1400" dirty="0" err="1" smtClean="0"/>
              <a:t>Berghella</a:t>
            </a:r>
            <a:r>
              <a:rPr lang="en-US" sz="1400" dirty="0" smtClean="0"/>
              <a:t> et al., CDSR 2013 </a:t>
            </a:r>
            <a:r>
              <a:rPr lang="zh-CN" altLang="en-US" sz="1400" i="0" dirty="0" smtClean="0"/>
              <a:t>）。</a:t>
            </a:r>
            <a:endParaRPr lang="en-US" sz="1400" i="0" dirty="0" smtClean="0"/>
          </a:p>
          <a:p>
            <a:pPr marL="1028700" lvl="1" eaLnBrk="1" hangingPunct="1">
              <a:spcBef>
                <a:spcPct val="0"/>
              </a:spcBef>
              <a:spcAft>
                <a:spcPts val="600"/>
              </a:spcAft>
              <a:defRPr/>
            </a:pPr>
            <a:r>
              <a:rPr lang="zh-CN" altLang="en-US" sz="1400" i="0" dirty="0" smtClean="0"/>
              <a:t>另一项关于先兆早产的单胎妊娠妇女的荟萃分析（包含</a:t>
            </a:r>
            <a:r>
              <a:rPr lang="en-US" altLang="zh-CN" sz="1400" i="0" dirty="0" smtClean="0"/>
              <a:t>6</a:t>
            </a:r>
            <a:r>
              <a:rPr lang="zh-CN" altLang="en-US" sz="1400" i="0" dirty="0" smtClean="0"/>
              <a:t>个随机对照试验，</a:t>
            </a:r>
            <a:r>
              <a:rPr lang="en-US" altLang="zh-CN" sz="1400" i="0" dirty="0" smtClean="0"/>
              <a:t>546</a:t>
            </a:r>
            <a:r>
              <a:rPr lang="zh-CN" altLang="en-US" sz="1400" i="0" dirty="0" smtClean="0"/>
              <a:t>名女性）表明，单独检测</a:t>
            </a:r>
            <a:r>
              <a:rPr lang="en-US" altLang="zh-CN" sz="1400" i="0" dirty="0" smtClean="0"/>
              <a:t>FFN</a:t>
            </a:r>
            <a:r>
              <a:rPr lang="zh-CN" altLang="en-US" sz="1400" i="0" dirty="0" smtClean="0"/>
              <a:t>（纤维连接蛋白）与预防自发早产或改善围产期结果无关，但与更高的成本相关</a:t>
            </a:r>
            <a:r>
              <a:rPr lang="en-US" sz="1400" i="0" dirty="0" smtClean="0"/>
              <a:t>(</a:t>
            </a:r>
            <a:r>
              <a:rPr lang="en-US" sz="1400" dirty="0" err="1" smtClean="0"/>
              <a:t>Berghella</a:t>
            </a:r>
            <a:r>
              <a:rPr lang="en-US" sz="1400" dirty="0" smtClean="0"/>
              <a:t> et al., AJOG 2013</a:t>
            </a:r>
            <a:r>
              <a:rPr lang="en-US" sz="1400" i="0" dirty="0" smtClean="0"/>
              <a:t>) </a:t>
            </a:r>
            <a:r>
              <a:rPr lang="zh-CN" altLang="en-US" sz="1400" i="0" dirty="0" smtClean="0"/>
              <a:t>。</a:t>
            </a:r>
            <a:endParaRPr lang="en-US" sz="1400" i="0" dirty="0" smtClean="0"/>
          </a:p>
        </p:txBody>
      </p:sp>
      <p:sp>
        <p:nvSpPr>
          <p:cNvPr id="6" name="Rectangle 1"/>
          <p:cNvSpPr>
            <a:spLocks noChangeArrowheads="1"/>
          </p:cNvSpPr>
          <p:nvPr/>
        </p:nvSpPr>
        <p:spPr bwMode="auto">
          <a:xfrm>
            <a:off x="1142976" y="1571612"/>
            <a:ext cx="67151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800" b="1" i="0" dirty="0" smtClean="0"/>
              <a:t>讨论：比较其他研究</a:t>
            </a:r>
            <a:endParaRPr lang="en-GB" altLang="it-IT" sz="1800" dirty="0"/>
          </a:p>
        </p:txBody>
      </p:sp>
      <p:sp>
        <p:nvSpPr>
          <p:cNvPr id="7"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00174"/>
            <a:ext cx="86423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800" b="1" i="0" dirty="0" smtClean="0"/>
              <a:t>讨论：优势与局限</a:t>
            </a:r>
            <a:endParaRPr lang="en-GB" altLang="it-IT" sz="1800" b="1" i="0" dirty="0" smtClean="0"/>
          </a:p>
        </p:txBody>
      </p:sp>
      <p:sp>
        <p:nvSpPr>
          <p:cNvPr id="6"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a:spLocks/>
          </p:cNvSpPr>
          <p:nvPr/>
        </p:nvSpPr>
        <p:spPr bwMode="auto">
          <a:xfrm>
            <a:off x="785786" y="2000240"/>
            <a:ext cx="6786610" cy="4286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zh-CN" altLang="en-US" sz="1400" b="1" i="0" u="none" strike="noStrike" kern="0" cap="none" spc="0" normalizeH="0" baseline="0" noProof="0" dirty="0" smtClean="0">
                <a:ln>
                  <a:noFill/>
                </a:ln>
                <a:solidFill>
                  <a:schemeClr val="tx1"/>
                </a:solidFill>
                <a:effectLst/>
                <a:uLnTx/>
                <a:uFillTx/>
                <a:latin typeface="+mn-lt"/>
                <a:ea typeface="+mn-ea"/>
                <a:cs typeface="+mn-cs"/>
              </a:rPr>
              <a:t>优势</a:t>
            </a: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dirty="0" smtClean="0"/>
              <a:t>来自每个试验的个体数据允许验证已发表的结果，并且对纳入与排除，终点与分组的选择有更强的灵活性。</a:t>
            </a:r>
            <a:endParaRPr lang="en-US" sz="12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dirty="0" smtClean="0"/>
              <a:t>是迄今为止关于此主题的最大荟萃分析，包括所有当前公布的试验。</a:t>
            </a:r>
            <a:endParaRPr lang="en-US" sz="12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kern="0" dirty="0" smtClean="0">
                <a:latin typeface="+mn-lt"/>
              </a:rPr>
              <a:t>发表偏倚影响低</a:t>
            </a:r>
            <a:endParaRPr kumimoji="0" lang="en-US" sz="1200" b="0" i="0" u="none" strike="noStrike" kern="0" cap="none" spc="0" normalizeH="0" baseline="0" noProof="0" dirty="0" smtClean="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zh-CN" altLang="en-US" sz="1400" b="1" i="0" u="none" strike="noStrike" kern="0" cap="none" spc="0" normalizeH="0" baseline="0" noProof="0" dirty="0" smtClean="0">
                <a:ln>
                  <a:noFill/>
                </a:ln>
                <a:solidFill>
                  <a:schemeClr val="tx1"/>
                </a:solidFill>
                <a:effectLst/>
                <a:uLnTx/>
                <a:uFillTx/>
                <a:latin typeface="+mn-lt"/>
                <a:ea typeface="+mn-ea"/>
                <a:cs typeface="+mn-cs"/>
              </a:rPr>
              <a:t>局限性</a:t>
            </a:r>
            <a:endParaRPr kumimoji="0" lang="en-US" sz="1400" b="1" i="0" u="none" strike="noStrike" kern="0" cap="none" spc="0" normalizeH="0" baseline="0" noProof="0" dirty="0" smtClean="0">
              <a:ln>
                <a:noFill/>
              </a:ln>
              <a:solidFill>
                <a:schemeClr val="tx1"/>
              </a:solidFill>
              <a:effectLst/>
              <a:uLnTx/>
              <a:uFillTx/>
              <a:latin typeface="+mn-lt"/>
              <a:ea typeface="+mn-ea"/>
              <a:cs typeface="+mn-cs"/>
            </a:endParaRPr>
          </a:p>
          <a:p>
            <a:pPr marL="742950" lvl="1" indent="-285750">
              <a:spcBef>
                <a:spcPct val="20000"/>
              </a:spcBef>
              <a:buFontTx/>
              <a:buChar char="–"/>
              <a:defRPr/>
            </a:pPr>
            <a:r>
              <a:rPr lang="zh-CN" altLang="en-US" sz="1200" i="0" kern="0" dirty="0" smtClean="0"/>
              <a:t>试验数量少，其中一项仅作为摘要发表</a:t>
            </a:r>
            <a:endParaRPr kumimoji="0" lang="en-US" sz="1400" b="0" i="0" u="none" strike="noStrike" kern="0" cap="none" spc="0" normalizeH="0" baseline="0" noProof="0" dirty="0" smtClean="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kern="0" dirty="0" smtClean="0">
                <a:latin typeface="+mn-lt"/>
              </a:rPr>
              <a:t>少数妇女无法在分组中进行有意义的分层荟萃分析</a:t>
            </a:r>
            <a:endParaRPr lang="en-US" sz="12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kern="0" dirty="0" smtClean="0">
                <a:latin typeface="+mn-lt"/>
              </a:rPr>
              <a:t>试验方案差异，比如说如何抉择做宫颈长度检测</a:t>
            </a:r>
            <a:endParaRPr lang="en-US" sz="12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lang="zh-CN" altLang="en-US" sz="1200" i="0" kern="0" dirty="0" smtClean="0">
                <a:latin typeface="+mn-lt"/>
              </a:rPr>
              <a:t>关于新生儿结局的数据有限</a:t>
            </a:r>
            <a:endParaRPr lang="en-US" sz="1200" i="0" kern="0" dirty="0" smtClean="0">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zh-CN" altLang="en-US" sz="1200" b="0" i="0" u="none" strike="noStrike" kern="0" cap="none" spc="0" normalizeH="0" noProof="0" dirty="0" smtClean="0">
                <a:ln>
                  <a:noFill/>
                </a:ln>
                <a:solidFill>
                  <a:schemeClr val="tx1"/>
                </a:solidFill>
                <a:effectLst/>
                <a:uLnTx/>
                <a:uFillTx/>
                <a:latin typeface="+mn-lt"/>
              </a:rPr>
              <a:t>研究中主要结局的差异</a:t>
            </a:r>
            <a:endParaRPr kumimoji="0" lang="en-US" sz="1200" b="0" i="0" u="none" strike="noStrike" kern="0" cap="none" spc="0" normalizeH="0" noProof="0" dirty="0" smtClean="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zh-CN" altLang="en-US" sz="1200" b="0" i="0" u="none" strike="noStrike" kern="0" cap="none" spc="0" normalizeH="0" baseline="0" noProof="0" dirty="0" smtClean="0">
                <a:ln>
                  <a:noFill/>
                </a:ln>
                <a:solidFill>
                  <a:schemeClr val="tx1"/>
                </a:solidFill>
                <a:effectLst/>
                <a:uLnTx/>
                <a:uFillTx/>
                <a:latin typeface="+mn-lt"/>
              </a:rPr>
              <a:t>对先兆早产的定义有差异</a:t>
            </a:r>
            <a:endParaRPr kumimoji="0" lang="en-US" sz="1200" b="0" i="0" u="none" strike="noStrike" kern="0" cap="none" spc="0" normalizeH="0" baseline="0" noProof="0" dirty="0" smtClean="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Tx/>
              <a:buSzTx/>
              <a:buFontTx/>
              <a:buChar char="–"/>
              <a:tabLst/>
              <a:defRPr/>
            </a:pPr>
            <a:endParaRPr kumimoji="0" lang="en-US" b="0" i="0" u="none" strike="noStrike" kern="0" cap="none" spc="0" normalizeH="0" baseline="0" noProof="0" dirty="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a:grpSpLocks/>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a:spLocks/>
          </p:cNvSpPr>
          <p:nvPr/>
        </p:nvSpPr>
        <p:spPr bwMode="auto">
          <a:xfrm>
            <a:off x="287337" y="1752600"/>
            <a:ext cx="885666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524000"/>
            <a:ext cx="8642350" cy="47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引言</a:t>
            </a:r>
            <a:endParaRPr lang="en-GB" altLang="it-IT" sz="2400" b="1" i="0" dirty="0"/>
          </a:p>
        </p:txBody>
      </p:sp>
      <p:sp>
        <p:nvSpPr>
          <p:cNvPr id="12" name="Segnaposto contenuto 2"/>
          <p:cNvSpPr txBox="1">
            <a:spLocks/>
          </p:cNvSpPr>
          <p:nvPr/>
        </p:nvSpPr>
        <p:spPr bwMode="auto">
          <a:xfrm>
            <a:off x="152400" y="2000240"/>
            <a:ext cx="8763000" cy="4629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400" i="0" dirty="0" smtClean="0"/>
              <a:t>管理早产（</a:t>
            </a:r>
            <a:r>
              <a:rPr lang="en-US" altLang="zh-CN" sz="1400" i="0" dirty="0" smtClean="0"/>
              <a:t>PTL</a:t>
            </a:r>
            <a:r>
              <a:rPr lang="zh-CN" altLang="en-US" sz="1400" i="0" dirty="0" smtClean="0"/>
              <a:t>）妇女面临的挑战之一是区别真假早产。</a:t>
            </a:r>
            <a:endParaRPr lang="en-US" sz="1400" i="0" dirty="0" smtClean="0"/>
          </a:p>
          <a:p>
            <a:r>
              <a:rPr lang="en-US" sz="1600" i="0" dirty="0" smtClean="0"/>
              <a:t>Most women with threatened PTL have minimal cervical dilation (≤2 cm) on digital examination and about 75% do not deliver preterm. </a:t>
            </a:r>
          </a:p>
          <a:p>
            <a:pPr>
              <a:buNone/>
            </a:pPr>
            <a:r>
              <a:rPr lang="zh-CN" altLang="en-US" sz="1400" i="0" dirty="0" smtClean="0"/>
              <a:t>       大多数先兆早产的妇女在指诊中都有轻度的宫颈扩张（≤</a:t>
            </a:r>
            <a:r>
              <a:rPr lang="en-US" altLang="zh-CN" sz="1400" i="0" dirty="0" smtClean="0"/>
              <a:t>2cm</a:t>
            </a:r>
            <a:r>
              <a:rPr lang="zh-CN" altLang="en-US" sz="1400" i="0" dirty="0" smtClean="0"/>
              <a:t>），大约</a:t>
            </a:r>
            <a:r>
              <a:rPr lang="en-US" altLang="zh-CN" sz="1400" i="0" dirty="0" smtClean="0"/>
              <a:t>75%</a:t>
            </a:r>
            <a:r>
              <a:rPr lang="zh-CN" altLang="en-US" sz="1400" i="0" dirty="0" smtClean="0"/>
              <a:t>的妇女最终并未早产。</a:t>
            </a:r>
            <a:endParaRPr lang="en-US" sz="1400" i="0" dirty="0" smtClean="0"/>
          </a:p>
          <a:p>
            <a:r>
              <a:rPr lang="en-US" sz="1600" i="0" dirty="0" smtClean="0"/>
              <a:t>Cervical length (CL) measured by transvaginal sonography (TVS) has been shown to be an effective predictor for spontaneous preterm birth (PTB).</a:t>
            </a:r>
          </a:p>
          <a:p>
            <a:pPr>
              <a:buNone/>
            </a:pPr>
            <a:r>
              <a:rPr lang="zh-CN" altLang="en-US" sz="1400" i="0" dirty="0" smtClean="0"/>
              <a:t>       经阴道超声检查（</a:t>
            </a:r>
            <a:r>
              <a:rPr lang="en-US" altLang="zh-CN" sz="1400" i="0" dirty="0" smtClean="0"/>
              <a:t>TVS</a:t>
            </a:r>
            <a:r>
              <a:rPr lang="zh-CN" altLang="en-US" sz="1400" i="0" dirty="0" smtClean="0"/>
              <a:t>）测量的宫颈长度（</a:t>
            </a:r>
            <a:r>
              <a:rPr lang="en-US" altLang="zh-CN" sz="1400" i="0" dirty="0" smtClean="0"/>
              <a:t>CL</a:t>
            </a:r>
            <a:r>
              <a:rPr lang="zh-CN" altLang="en-US" sz="1400" i="0" dirty="0" smtClean="0"/>
              <a:t>）已被证明是自发早产（</a:t>
            </a:r>
            <a:r>
              <a:rPr lang="en-US" altLang="zh-CN" sz="1400" i="0" dirty="0" smtClean="0"/>
              <a:t>PTB</a:t>
            </a:r>
            <a:r>
              <a:rPr lang="zh-CN" altLang="en-US" sz="1400" i="0" dirty="0" smtClean="0"/>
              <a:t>）的有效预测因子。</a:t>
            </a:r>
            <a:endParaRPr lang="en-US" sz="1400" i="0" dirty="0" smtClean="0"/>
          </a:p>
          <a:p>
            <a:r>
              <a:rPr lang="en-US" sz="1600" i="0" dirty="0" smtClean="0"/>
              <a:t>It has been suggested that CL on TVS is a better screening tool to determine the need for intervention as it leads to treatment of women truly at risk for PTB, and avoids intervention in women not at risk.</a:t>
            </a:r>
          </a:p>
          <a:p>
            <a:pPr>
              <a:buNone/>
            </a:pPr>
            <a:r>
              <a:rPr lang="en-US" sz="1400" i="0" dirty="0" smtClean="0"/>
              <a:t>       </a:t>
            </a:r>
            <a:r>
              <a:rPr lang="zh-CN" altLang="en-US" sz="1400" i="0" dirty="0" smtClean="0"/>
              <a:t>有人认为经阴道超声检测的宫颈长度是一个确定干预必要性更好的筛选工具，它能指导治疗真正处于早产风险的妇女，并且避免对没有风险的妇女进行干预。</a:t>
            </a:r>
            <a:endParaRPr lang="en-US" sz="1400" i="0" dirty="0" smtClean="0"/>
          </a:p>
          <a:p>
            <a:r>
              <a:rPr lang="en-US" sz="1600" i="0" dirty="0" smtClean="0"/>
              <a:t>It remains controversial whether management of women based on TVS CL results would reduce the incidence of PTB.</a:t>
            </a:r>
          </a:p>
          <a:p>
            <a:pPr eaLnBrk="1" hangingPunct="1">
              <a:spcBef>
                <a:spcPct val="0"/>
              </a:spcBef>
              <a:buNone/>
              <a:defRPr/>
            </a:pPr>
            <a:r>
              <a:rPr lang="zh-CN" altLang="en-US" sz="1400" i="0" dirty="0" smtClean="0"/>
              <a:t>       基于经阴道超声测量的宫颈长度结果的妇女管理是否会降低早产的发生率仍然存在争议。</a:t>
            </a:r>
            <a:endParaRPr lang="en-US" sz="1400" i="0" dirty="0" smtClean="0"/>
          </a:p>
          <a:p>
            <a:pPr eaLnBrk="1" hangingPunct="1">
              <a:spcBef>
                <a:spcPct val="0"/>
              </a:spcBef>
              <a:defRPr/>
            </a:pPr>
            <a:endParaRPr lang="en-US" sz="1800" i="0" dirty="0" smtClean="0"/>
          </a:p>
        </p:txBody>
      </p:sp>
      <p:sp>
        <p:nvSpPr>
          <p:cNvPr id="21511" name="Text Box 5"/>
          <p:cNvSpPr txBox="1">
            <a:spLocks noChangeArrowheads="1"/>
          </p:cNvSpPr>
          <p:nvPr/>
        </p:nvSpPr>
        <p:spPr bwMode="auto">
          <a:xfrm>
            <a:off x="0" y="9906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t>
            </a:r>
            <a:r>
              <a:rPr lang="de-DE" altLang="it-IT" sz="1400" dirty="0">
                <a:solidFill>
                  <a:schemeClr val="bg1"/>
                </a:solidFill>
              </a:rPr>
              <a:t>al.</a:t>
            </a:r>
            <a:r>
              <a:rPr lang="en-GB" altLang="it-IT" sz="1400" dirty="0">
                <a:solidFill>
                  <a:schemeClr val="bg1"/>
                </a:solidFill>
              </a:rPr>
              <a:t>, UOG </a:t>
            </a:r>
            <a:r>
              <a:rPr lang="en-GB" altLang="it-IT" sz="1400" dirty="0" smtClean="0">
                <a:solidFill>
                  <a:schemeClr val="bg1"/>
                </a:solidFill>
              </a:rPr>
              <a:t>2017</a:t>
            </a:r>
            <a:endParaRPr lang="en-GB" altLang="it-IT" sz="1400" dirty="0">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571613"/>
            <a:ext cx="86423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t>结论</a:t>
            </a:r>
            <a:endParaRPr lang="en-GB" altLang="it-IT" sz="2400" b="1" i="0" dirty="0" smtClean="0"/>
          </a:p>
        </p:txBody>
      </p:sp>
      <p:sp>
        <p:nvSpPr>
          <p:cNvPr id="6" name="Text Box 5"/>
          <p:cNvSpPr txBox="1">
            <a:spLocks noChangeArrowheads="1"/>
          </p:cNvSpPr>
          <p:nvPr/>
        </p:nvSpPr>
        <p:spPr bwMode="auto">
          <a:xfrm>
            <a:off x="0" y="1052513"/>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a:spLocks/>
          </p:cNvSpPr>
          <p:nvPr/>
        </p:nvSpPr>
        <p:spPr bwMode="auto">
          <a:xfrm>
            <a:off x="1643042" y="2357430"/>
            <a:ext cx="6143668" cy="271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ts val="600"/>
              </a:spcAft>
              <a:buClrTx/>
              <a:buSzTx/>
              <a:buFontTx/>
              <a:buChar char="•"/>
              <a:tabLst/>
              <a:defRPr/>
            </a:pPr>
            <a:r>
              <a:rPr lang="zh-CN" altLang="en-US" sz="1600" i="0" dirty="0" smtClean="0"/>
              <a:t>在出现症状的先兆早产的单胎妊娠中，宫颈长度与更低的＜</a:t>
            </a:r>
            <a:r>
              <a:rPr lang="en-US" altLang="zh-CN" sz="1600" i="0" dirty="0" smtClean="0"/>
              <a:t>37</a:t>
            </a:r>
            <a:r>
              <a:rPr lang="zh-CN" altLang="en-US" sz="1600" i="0" dirty="0" smtClean="0"/>
              <a:t>周早产发生率以及延长妊娠期分娩有显著的相关性</a:t>
            </a:r>
            <a:r>
              <a:rPr lang="zh-CN" altLang="en-US" sz="1400" i="0" dirty="0" smtClean="0"/>
              <a:t>。</a:t>
            </a:r>
            <a:endParaRPr lang="en-US" sz="1400" i="0" dirty="0" smtClean="0"/>
          </a:p>
          <a:p>
            <a:pPr marL="342900" lvl="0" indent="-342900">
              <a:spcBef>
                <a:spcPct val="20000"/>
              </a:spcBef>
              <a:spcAft>
                <a:spcPts val="600"/>
              </a:spcAft>
              <a:buFontTx/>
              <a:buChar char="•"/>
              <a:defRPr/>
            </a:pPr>
            <a:r>
              <a:rPr lang="zh-CN" altLang="en-US" sz="1600" i="0" dirty="0" smtClean="0"/>
              <a:t>在与</a:t>
            </a:r>
            <a:r>
              <a:rPr lang="en-US" altLang="zh-CN" sz="1600" i="0" dirty="0" smtClean="0"/>
              <a:t> &lt;37</a:t>
            </a:r>
            <a:r>
              <a:rPr lang="zh-CN" altLang="en-US" sz="1600" i="0" dirty="0" smtClean="0"/>
              <a:t>周早产发生率显着减少相关的一项试验中，针对经阴道超声检测宫颈长度</a:t>
            </a:r>
            <a:r>
              <a:rPr lang="en-US" altLang="zh-CN" sz="1600" i="0" dirty="0" smtClean="0"/>
              <a:t>&lt;20 mm</a:t>
            </a:r>
            <a:r>
              <a:rPr lang="zh-CN" altLang="en-US" sz="1600" i="0" dirty="0" smtClean="0"/>
              <a:t>的女性推荐进行干预（入院，安胎，激素治疗）的管理方案，对宫颈长度为</a:t>
            </a:r>
            <a:r>
              <a:rPr lang="en-US" altLang="zh-CN" sz="1600" i="0" dirty="0" smtClean="0"/>
              <a:t>20-29 mm</a:t>
            </a:r>
            <a:r>
              <a:rPr lang="zh-CN" altLang="en-US" sz="1600" i="0" dirty="0" smtClean="0"/>
              <a:t>的妇女进行积极地</a:t>
            </a:r>
            <a:r>
              <a:rPr lang="en-US" altLang="zh-CN" sz="1600" i="0" dirty="0" smtClean="0"/>
              <a:t>FFN</a:t>
            </a:r>
            <a:r>
              <a:rPr lang="zh-CN" altLang="en-US" sz="1600" i="0" dirty="0" smtClean="0"/>
              <a:t>检测，推荐宫颈长度</a:t>
            </a:r>
            <a:r>
              <a:rPr lang="en-US" altLang="zh-CN" sz="1600" i="0" dirty="0" smtClean="0"/>
              <a:t>≥30 mm</a:t>
            </a:r>
            <a:r>
              <a:rPr lang="zh-CN" altLang="en-US" sz="1600" i="0" dirty="0" smtClean="0"/>
              <a:t>的妇女进行引产。 作者建议在孕</a:t>
            </a:r>
            <a:r>
              <a:rPr lang="en-US" altLang="zh-CN" sz="1600" i="0" dirty="0" smtClean="0"/>
              <a:t>23 + 7</a:t>
            </a:r>
            <a:r>
              <a:rPr lang="zh-CN" altLang="en-US" sz="1600" i="0" dirty="0" smtClean="0"/>
              <a:t>到</a:t>
            </a:r>
            <a:r>
              <a:rPr lang="en-US" altLang="zh-CN" sz="1600" i="0" dirty="0" smtClean="0"/>
              <a:t>33 + 6</a:t>
            </a:r>
            <a:r>
              <a:rPr lang="zh-CN" altLang="en-US" sz="1600" i="0" dirty="0" smtClean="0"/>
              <a:t>周之间出现先兆早产的妇女使用这一管理方案。</a:t>
            </a:r>
            <a:endParaRPr lang="en-US" sz="1600" i="0" dirty="0" smtClean="0"/>
          </a:p>
          <a:p>
            <a:pPr marL="342900" marR="0" lvl="0" indent="-342900" algn="l" defTabSz="914400" rtl="0" eaLnBrk="0" fontAlgn="base" latinLnBrk="0" hangingPunct="0">
              <a:lnSpc>
                <a:spcPct val="100000"/>
              </a:lnSpc>
              <a:spcBef>
                <a:spcPct val="20000"/>
              </a:spcBef>
              <a:spcAft>
                <a:spcPct val="0"/>
              </a:spcAft>
              <a:buClrTx/>
              <a:buSzTx/>
              <a:tabLst/>
              <a:defRPr/>
            </a:pPr>
            <a:endParaRPr lang="en-US" sz="2000" i="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676400"/>
            <a:ext cx="8642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t>结 论</a:t>
            </a:r>
            <a:endParaRPr lang="en-GB" altLang="it-IT" sz="2000" b="1" i="0" dirty="0" smtClean="0"/>
          </a:p>
        </p:txBody>
      </p:sp>
      <p:sp>
        <p:nvSpPr>
          <p:cNvPr id="6" name="Text Box 5"/>
          <p:cNvSpPr txBox="1">
            <a:spLocks noChangeArrowheads="1"/>
          </p:cNvSpPr>
          <p:nvPr/>
        </p:nvSpPr>
        <p:spPr bwMode="auto">
          <a:xfrm>
            <a:off x="0" y="1052513"/>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a:spLocks/>
          </p:cNvSpPr>
          <p:nvPr/>
        </p:nvSpPr>
        <p:spPr bwMode="auto">
          <a:xfrm>
            <a:off x="1571604" y="2857496"/>
            <a:ext cx="6143668" cy="27146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lang="zh-CN" altLang="en-US" sz="1400" i="0" dirty="0" smtClean="0"/>
              <a:t>在</a:t>
            </a:r>
            <a:r>
              <a:rPr lang="en-US" altLang="zh-CN" sz="1400" i="0" dirty="0" smtClean="0"/>
              <a:t>CL</a:t>
            </a:r>
            <a:r>
              <a:rPr lang="zh-CN" altLang="en-US" sz="1400" i="0" dirty="0" smtClean="0"/>
              <a:t>组中</a:t>
            </a:r>
            <a:r>
              <a:rPr lang="en-US" altLang="zh-CN" sz="1400" i="0" dirty="0" smtClean="0"/>
              <a:t>&lt;37</a:t>
            </a:r>
            <a:r>
              <a:rPr lang="zh-CN" altLang="en-US" sz="1400" i="0" dirty="0" smtClean="0"/>
              <a:t>周早产发生率降低的生物学依据不完全清楚，可能是由于</a:t>
            </a:r>
            <a:endParaRPr lang="en-US" sz="1400" i="0" dirty="0" smtClean="0"/>
          </a:p>
          <a:p>
            <a:pPr marL="800100" lvl="1" indent="-342900">
              <a:spcBef>
                <a:spcPct val="20000"/>
              </a:spcBef>
              <a:buFontTx/>
              <a:buChar char="-"/>
              <a:defRPr/>
            </a:pPr>
            <a:r>
              <a:rPr lang="zh-CN" altLang="en-US" sz="1400" i="0" dirty="0" smtClean="0"/>
              <a:t>针对真正早产的妇女进行了更好的干预（入院保胎，使用激素等）</a:t>
            </a:r>
            <a:endParaRPr lang="en-US" sz="1400" i="0" dirty="0" smtClean="0"/>
          </a:p>
          <a:p>
            <a:pPr marL="800100" lvl="1" indent="-342900">
              <a:spcBef>
                <a:spcPct val="20000"/>
              </a:spcBef>
              <a:buFontTx/>
              <a:buChar char="-"/>
              <a:defRPr/>
            </a:pPr>
            <a:r>
              <a:rPr lang="zh-CN" altLang="en-US" sz="1400" i="0" dirty="0" smtClean="0"/>
              <a:t>对宫颈长度≥</a:t>
            </a:r>
            <a:r>
              <a:rPr lang="en-US" altLang="zh-CN" sz="1400" i="0" dirty="0" smtClean="0"/>
              <a:t>30mm</a:t>
            </a:r>
            <a:r>
              <a:rPr lang="zh-CN" altLang="en-US" sz="1400" i="0" dirty="0" smtClean="0"/>
              <a:t>的妇女避免不必要的干预</a:t>
            </a:r>
            <a:endParaRPr lang="en-US" sz="1400" i="0" dirty="0" smtClean="0"/>
          </a:p>
          <a:p>
            <a:pPr marL="800100" lvl="1" indent="-342900">
              <a:spcBef>
                <a:spcPct val="20000"/>
              </a:spcBef>
              <a:buFontTx/>
              <a:buChar char="-"/>
              <a:defRPr/>
            </a:pPr>
            <a:r>
              <a:rPr lang="zh-CN" altLang="en-US" sz="1400" i="0" dirty="0" smtClean="0"/>
              <a:t>对于宫缩和宫颈长度短的妇女保胎更有效</a:t>
            </a:r>
            <a:endParaRPr lang="en-US" sz="1400" i="0" dirty="0" smtClean="0"/>
          </a:p>
          <a:p>
            <a:pPr marL="800100" lvl="1" indent="-342900">
              <a:spcBef>
                <a:spcPct val="20000"/>
              </a:spcBef>
              <a:buFontTx/>
              <a:buChar char="-"/>
              <a:defRPr/>
            </a:pPr>
            <a:r>
              <a:rPr lang="zh-CN" altLang="en-US" sz="1400" i="0" kern="0" dirty="0" smtClean="0">
                <a:latin typeface="+mn-lt"/>
              </a:rPr>
              <a:t>避免连续进行指诊</a:t>
            </a:r>
            <a:endParaRPr kumimoji="0" lang="en-US" sz="1400" b="0" i="0" u="none" strike="noStrike" kern="0" cap="none" spc="0" normalizeH="0" baseline="0" noProof="0" dirty="0" smtClean="0">
              <a:ln>
                <a:noFill/>
              </a:ln>
              <a:solidFill>
                <a:schemeClr val="tx1"/>
              </a:solidFill>
              <a:effectLst/>
              <a:uLnTx/>
              <a:uFillTx/>
              <a:latin typeface="+mn-lt"/>
            </a:endParaRPr>
          </a:p>
          <a:p>
            <a:pPr marL="342900" indent="-342900">
              <a:spcBef>
                <a:spcPct val="20000"/>
              </a:spcBef>
              <a:buFontTx/>
              <a:buChar char="•"/>
              <a:defRPr/>
            </a:pPr>
            <a:r>
              <a:rPr lang="zh-CN" altLang="en-US" sz="1400" i="0" dirty="0" smtClean="0"/>
              <a:t>需要进一步的研究来更好地了解经阴道超声宫颈长度筛查的预测特征以及在什么情况下可以转化为更好的临床管理方式和更好的结果。</a:t>
            </a:r>
            <a:endParaRPr lang="en-US" sz="1400" i="0" dirty="0" smtClean="0"/>
          </a:p>
          <a:p>
            <a:pPr marL="342900" indent="-342900">
              <a:spcBef>
                <a:spcPct val="20000"/>
              </a:spcBef>
              <a:buFontTx/>
              <a:buChar char="•"/>
              <a:defRPr/>
            </a:pPr>
            <a:endParaRPr kumimoji="0" lang="en-US" sz="4800" b="0" i="0" u="none" strike="noStrike" kern="0" cap="none" spc="0" normalizeH="0" baseline="0" noProof="0" dirty="0" smtClean="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a:grpSpLocks/>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7653" name="TextBox 1"/>
          <p:cNvSpPr txBox="1">
            <a:spLocks noChangeArrowheads="1"/>
          </p:cNvSpPr>
          <p:nvPr/>
        </p:nvSpPr>
        <p:spPr bwMode="auto">
          <a:xfrm>
            <a:off x="1295400" y="3500438"/>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solidFill>
                  <a:srgbClr val="000000"/>
                </a:solidFill>
              </a:rPr>
              <a:t>讨论要点</a:t>
            </a:r>
            <a:endParaRPr lang="en-GB" altLang="it-IT" sz="2400" b="1" i="0" dirty="0">
              <a:solidFill>
                <a:srgbClr val="000000"/>
              </a:solidFill>
            </a:endParaRPr>
          </a:p>
        </p:txBody>
      </p:sp>
      <p:sp>
        <p:nvSpPr>
          <p:cNvPr id="9" name="Segnaposto contenuto 2"/>
          <p:cNvSpPr txBox="1">
            <a:spLocks/>
          </p:cNvSpPr>
          <p:nvPr/>
        </p:nvSpPr>
        <p:spPr bwMode="auto">
          <a:xfrm>
            <a:off x="1714481" y="4357694"/>
            <a:ext cx="5500725" cy="2071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800"/>
              </a:spcAft>
            </a:pPr>
            <a:r>
              <a:rPr lang="zh-CN" altLang="en-US" sz="1400" i="0" dirty="0" smtClean="0"/>
              <a:t>如果没有有效的干预措施来预防早产，那么对早产进行准确检测如何能降低风险呢</a:t>
            </a:r>
            <a:r>
              <a:rPr lang="en-US" altLang="zh-CN" sz="1400" i="0" dirty="0" smtClean="0"/>
              <a:t>?</a:t>
            </a:r>
            <a:endParaRPr lang="en-GB" altLang="it-IT" sz="1400" i="0" dirty="0" smtClean="0"/>
          </a:p>
          <a:p>
            <a:pPr eaLnBrk="1" hangingPunct="1">
              <a:spcBef>
                <a:spcPct val="0"/>
              </a:spcBef>
              <a:spcAft>
                <a:spcPts val="800"/>
              </a:spcAft>
            </a:pPr>
            <a:r>
              <a:rPr lang="zh-CN" altLang="en-US" sz="1400" i="0" dirty="0" smtClean="0"/>
              <a:t>基于这些发现，宫颈长度筛查是否应该作为先兆早产妇女的常规临床治疗护理的一部分？</a:t>
            </a:r>
            <a:endParaRPr lang="en-US" altLang="it-IT" sz="1400" i="0" dirty="0" smtClean="0"/>
          </a:p>
          <a:p>
            <a:pPr eaLnBrk="1" hangingPunct="1">
              <a:spcBef>
                <a:spcPct val="0"/>
              </a:spcBef>
            </a:pPr>
            <a:endParaRPr lang="en-US" altLang="it-IT" sz="1800" i="0" dirty="0" smtClean="0"/>
          </a:p>
          <a:p>
            <a:pPr eaLnBrk="1" hangingPunct="1">
              <a:spcBef>
                <a:spcPct val="0"/>
              </a:spcBef>
            </a:pPr>
            <a:endParaRPr lang="en-US" altLang="it-IT" sz="1800" i="0" dirty="0" smtClean="0"/>
          </a:p>
          <a:p>
            <a:pPr eaLnBrk="1" hangingPunct="1">
              <a:spcBef>
                <a:spcPct val="0"/>
              </a:spcBef>
            </a:pPr>
            <a:endParaRPr lang="en-GB" altLang="it-IT" sz="1800" i="0" dirty="0" smtClean="0"/>
          </a:p>
          <a:p>
            <a:pPr eaLnBrk="1" hangingPunct="1">
              <a:spcBef>
                <a:spcPct val="0"/>
              </a:spcBef>
            </a:pPr>
            <a:endParaRPr lang="en-GB" altLang="it-IT" sz="1800" i="0" dirty="0" smtClean="0"/>
          </a:p>
          <a:p>
            <a:pPr eaLnBrk="1" hangingPunct="1">
              <a:spcBef>
                <a:spcPct val="0"/>
              </a:spcBef>
            </a:pPr>
            <a:endParaRPr lang="en-GB" altLang="it-IT" sz="1800" i="0" dirty="0" smtClean="0"/>
          </a:p>
        </p:txBody>
      </p:sp>
      <p:sp>
        <p:nvSpPr>
          <p:cNvPr id="10" name="Rectangle 9"/>
          <p:cNvSpPr>
            <a:spLocks noChangeArrowheads="1"/>
          </p:cNvSpPr>
          <p:nvPr/>
        </p:nvSpPr>
        <p:spPr bwMode="auto">
          <a:xfrm>
            <a:off x="1714480" y="2143116"/>
            <a:ext cx="5429288" cy="902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eaLnBrk="1" hangingPunct="1">
              <a:spcBef>
                <a:spcPct val="0"/>
              </a:spcBef>
              <a:spcAft>
                <a:spcPts val="800"/>
              </a:spcAft>
              <a:buSzPct val="46000"/>
              <a:buFont typeface="Wingdings" pitchFamily="2" charset="2"/>
              <a:buChar char="l"/>
              <a:defRPr/>
            </a:pPr>
            <a:r>
              <a:rPr lang="zh-CN" altLang="en-US" sz="1400" i="0" dirty="0" smtClean="0"/>
              <a:t>未来的试验需要报告重要的孕产妇和围产期结局和成本效益</a:t>
            </a:r>
            <a:r>
              <a:rPr lang="zh-CN" altLang="en-US" sz="1800" i="0" dirty="0" smtClean="0"/>
              <a:t>。</a:t>
            </a:r>
            <a:endParaRPr lang="en-US" sz="1800" i="0" dirty="0" smtClean="0"/>
          </a:p>
          <a:p>
            <a:pPr marL="285750" indent="-285750" eaLnBrk="1" hangingPunct="1">
              <a:spcBef>
                <a:spcPct val="0"/>
              </a:spcBef>
              <a:spcAft>
                <a:spcPts val="800"/>
              </a:spcAft>
              <a:buSzPct val="46000"/>
              <a:buFont typeface="Wingdings" pitchFamily="2" charset="2"/>
              <a:buChar char="l"/>
              <a:defRPr/>
            </a:pPr>
            <a:r>
              <a:rPr lang="zh-CN" altLang="en-US" sz="1400" i="0" dirty="0" smtClean="0"/>
              <a:t>未来的试验还应该根据宫颈长度结果报告明确的管理协议，以便对其进行评估和复制。</a:t>
            </a:r>
            <a:endParaRPr lang="en-US" sz="1400" i="0" dirty="0" smtClean="0"/>
          </a:p>
        </p:txBody>
      </p:sp>
      <p:sp>
        <p:nvSpPr>
          <p:cNvPr id="11" name="TextBox 1"/>
          <p:cNvSpPr txBox="1">
            <a:spLocks noChangeArrowheads="1"/>
          </p:cNvSpPr>
          <p:nvPr/>
        </p:nvSpPr>
        <p:spPr bwMode="auto">
          <a:xfrm>
            <a:off x="1447800" y="1600200"/>
            <a:ext cx="64801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solidFill>
                  <a:srgbClr val="000000"/>
                </a:solidFill>
              </a:rPr>
              <a:t>未来展望</a:t>
            </a:r>
            <a:endParaRPr lang="en-GB" altLang="it-IT" sz="2400" b="1" i="0" dirty="0">
              <a:solidFill>
                <a:srgbClr val="000000"/>
              </a:solidFill>
            </a:endParaRPr>
          </a:p>
        </p:txBody>
      </p:sp>
      <p:sp>
        <p:nvSpPr>
          <p:cNvPr id="13" name="Text Box 5"/>
          <p:cNvSpPr txBox="1">
            <a:spLocks noChangeArrowheads="1"/>
          </p:cNvSpPr>
          <p:nvPr/>
        </p:nvSpPr>
        <p:spPr bwMode="auto">
          <a:xfrm>
            <a:off x="0" y="9906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Tree>
    <p:extLst>
      <p:ext uri="{BB962C8B-B14F-4D97-AF65-F5344CB8AC3E}">
        <p14:creationId xmlns:p14="http://schemas.microsoft.com/office/powerpoint/2010/main" val="41074610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7653"/>
                                        </p:tgtEl>
                                        <p:attrNameLst>
                                          <p:attrName>style.visibility</p:attrName>
                                        </p:attrNameLst>
                                      </p:cBhvr>
                                      <p:to>
                                        <p:strVal val="visible"/>
                                      </p:to>
                                    </p:set>
                                    <p:animEffect transition="in" filter="fade">
                                      <p:cBhvr>
                                        <p:cTn id="15" dur="500"/>
                                        <p:tgtEl>
                                          <p:spTgt spid="2765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a:grpSpLocks/>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3557" name="Rectangle 8"/>
          <p:cNvSpPr>
            <a:spLocks noChangeArrowheads="1"/>
          </p:cNvSpPr>
          <p:nvPr/>
        </p:nvSpPr>
        <p:spPr bwMode="auto">
          <a:xfrm>
            <a:off x="3920301" y="2057400"/>
            <a:ext cx="100540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US" sz="2800" b="1" i="0" dirty="0" smtClean="0">
                <a:solidFill>
                  <a:srgbClr val="000000"/>
                </a:solidFill>
              </a:rPr>
              <a:t>目的</a:t>
            </a:r>
            <a:r>
              <a:rPr lang="en-GB" altLang="it-IT" sz="2800" b="1" i="0" dirty="0" smtClean="0">
                <a:solidFill>
                  <a:srgbClr val="000000"/>
                </a:solidFill>
              </a:rPr>
              <a:t> </a:t>
            </a:r>
            <a:endParaRPr lang="en-GB" altLang="it-IT" sz="2800" b="1" i="0" dirty="0">
              <a:solidFill>
                <a:srgbClr val="000000"/>
              </a:solidFill>
            </a:endParaRPr>
          </a:p>
        </p:txBody>
      </p:sp>
      <p:sp>
        <p:nvSpPr>
          <p:cNvPr id="8" name="Text Box 5"/>
          <p:cNvSpPr txBox="1">
            <a:spLocks noChangeArrowheads="1"/>
          </p:cNvSpPr>
          <p:nvPr/>
        </p:nvSpPr>
        <p:spPr bwMode="auto">
          <a:xfrm>
            <a:off x="0" y="1052513"/>
            <a:ext cx="9143999" cy="492443"/>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400" b="1" i="0" dirty="0" smtClean="0">
                <a:solidFill>
                  <a:schemeClr val="bg1"/>
                </a:solidFill>
              </a:rPr>
              <a:t>Cervical length and preterm labor</a:t>
            </a:r>
          </a:p>
          <a:p>
            <a:pPr algn="ctr" eaLnBrk="1" hangingPunct="1">
              <a:spcBef>
                <a:spcPct val="0"/>
              </a:spcBef>
              <a:buFontTx/>
              <a:buNone/>
            </a:pPr>
            <a:r>
              <a:rPr lang="de-DE" altLang="it-IT" sz="1200" dirty="0" smtClean="0">
                <a:solidFill>
                  <a:schemeClr val="bg1"/>
                </a:solidFill>
              </a:rPr>
              <a:t>V Berghella et al.</a:t>
            </a:r>
            <a:r>
              <a:rPr lang="en-GB" altLang="it-IT" sz="1200" dirty="0" smtClean="0">
                <a:solidFill>
                  <a:schemeClr val="bg1"/>
                </a:solidFill>
              </a:rPr>
              <a:t>, UOG 2017</a:t>
            </a:r>
            <a:endParaRPr lang="en-GB" altLang="it-IT" sz="1200" dirty="0">
              <a:solidFill>
                <a:schemeClr val="bg1"/>
              </a:solidFill>
            </a:endParaRPr>
          </a:p>
        </p:txBody>
      </p:sp>
      <p:sp>
        <p:nvSpPr>
          <p:cNvPr id="9" name="Segnaposto contenuto 2"/>
          <p:cNvSpPr txBox="1">
            <a:spLocks/>
          </p:cNvSpPr>
          <p:nvPr/>
        </p:nvSpPr>
        <p:spPr bwMode="auto">
          <a:xfrm>
            <a:off x="1071538" y="2786058"/>
            <a:ext cx="7110434" cy="3857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61950" indent="0" algn="just">
              <a:buNone/>
            </a:pPr>
            <a:r>
              <a:rPr lang="zh-CN" altLang="en-US" sz="2000" i="0" dirty="0" smtClean="0"/>
              <a:t>对个体化参与者数据（</a:t>
            </a:r>
            <a:r>
              <a:rPr lang="en-US" altLang="zh-CN" sz="2000" i="0" dirty="0" smtClean="0"/>
              <a:t>IPD</a:t>
            </a:r>
            <a:r>
              <a:rPr lang="zh-CN" altLang="en-US" sz="2000" i="0" dirty="0" smtClean="0"/>
              <a:t>）的系统评价与荟萃分析的目的，是评估已知宫颈长度（</a:t>
            </a:r>
            <a:r>
              <a:rPr lang="en-US" altLang="zh-CN" sz="2000" i="0" dirty="0" smtClean="0"/>
              <a:t>CL</a:t>
            </a:r>
            <a:r>
              <a:rPr lang="zh-CN" altLang="en-US" sz="2000" i="0" dirty="0" smtClean="0"/>
              <a:t>）与未知宫颈长度（</a:t>
            </a:r>
            <a:r>
              <a:rPr lang="en-US" altLang="zh-CN" sz="2000" i="0" dirty="0" smtClean="0"/>
              <a:t>CL</a:t>
            </a:r>
            <a:r>
              <a:rPr lang="zh-CN" altLang="en-US" sz="2000" i="0" dirty="0" smtClean="0"/>
              <a:t>）比较而言，对先兆早产的单胎妊娠妇女的管理效果。</a:t>
            </a:r>
            <a:endParaRPr lang="en-US" sz="2000" i="0" dirty="0" smtClean="0"/>
          </a:p>
          <a:p>
            <a:pPr algn="ctr" eaLnBrk="1" hangingPunct="1">
              <a:spcBef>
                <a:spcPct val="0"/>
              </a:spcBef>
              <a:buNone/>
              <a:defRPr/>
            </a:pPr>
            <a:endParaRPr lang="en-US" sz="2200" i="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381000" y="3052832"/>
            <a:ext cx="8458200" cy="2560701"/>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400" b="1" i="0" dirty="0" smtClean="0"/>
              <a:t>研究设计</a:t>
            </a:r>
            <a:endParaRPr lang="en-US" sz="1400" b="1" i="0" dirty="0" smtClean="0"/>
          </a:p>
          <a:p>
            <a:pPr lvl="1"/>
            <a:r>
              <a:rPr lang="zh-CN" altLang="en-US" sz="1200" i="0" dirty="0" smtClean="0"/>
              <a:t>对个体化参与者数据的系统评价与荟萃分析</a:t>
            </a:r>
            <a:endParaRPr lang="en-US" sz="1200" dirty="0" smtClean="0"/>
          </a:p>
          <a:p>
            <a:pPr lvl="1"/>
            <a:r>
              <a:rPr lang="zh-CN" altLang="en-US" sz="1200" i="0" dirty="0" smtClean="0"/>
              <a:t>研究计划通过先验设计</a:t>
            </a:r>
            <a:endParaRPr lang="en-US" sz="1200" i="0" dirty="0" smtClean="0"/>
          </a:p>
          <a:p>
            <a:r>
              <a:rPr lang="zh-CN" altLang="en-US" sz="1400" b="1" i="0" dirty="0" smtClean="0"/>
              <a:t>文献检索</a:t>
            </a:r>
            <a:endParaRPr lang="en-US" sz="1400" i="0" dirty="0" smtClean="0"/>
          </a:p>
          <a:p>
            <a:pPr lvl="1"/>
            <a:r>
              <a:rPr lang="en-US" sz="1200" i="0" dirty="0" smtClean="0"/>
              <a:t>Cochrane</a:t>
            </a:r>
            <a:r>
              <a:rPr lang="zh-CN" altLang="en-US" sz="1200" i="0" dirty="0" smtClean="0"/>
              <a:t>妊娠和分娩组的试验注册（从开始到</a:t>
            </a:r>
            <a:r>
              <a:rPr lang="en-US" altLang="zh-CN" sz="1200" i="0" dirty="0" smtClean="0"/>
              <a:t>2016</a:t>
            </a:r>
            <a:r>
              <a:rPr lang="zh-CN" altLang="en-US" sz="1200" i="0" dirty="0" smtClean="0"/>
              <a:t>年</a:t>
            </a:r>
            <a:r>
              <a:rPr lang="en-US" altLang="zh-CN" sz="1200" i="0" dirty="0" smtClean="0"/>
              <a:t>5</a:t>
            </a:r>
            <a:r>
              <a:rPr lang="zh-CN" altLang="en-US" sz="1200" i="0" dirty="0" smtClean="0"/>
              <a:t>月），由以下工作维持</a:t>
            </a:r>
          </a:p>
          <a:p>
            <a:pPr lvl="2"/>
            <a:r>
              <a:rPr lang="zh-CN" altLang="en-US" sz="1200" i="0" dirty="0" smtClean="0"/>
              <a:t>每周检索</a:t>
            </a:r>
            <a:r>
              <a:rPr lang="en-US" altLang="zh-CN" sz="1200" i="0" dirty="0" smtClean="0"/>
              <a:t>MEDLINE</a:t>
            </a:r>
            <a:r>
              <a:rPr lang="zh-CN" altLang="en-US" sz="1200" i="0" dirty="0" smtClean="0"/>
              <a:t>和</a:t>
            </a:r>
            <a:r>
              <a:rPr lang="en-US" altLang="zh-CN" sz="1200" i="0" dirty="0" smtClean="0"/>
              <a:t>EMBASE</a:t>
            </a:r>
            <a:r>
              <a:rPr lang="zh-CN" altLang="en-US" sz="1200" i="0" dirty="0" smtClean="0"/>
              <a:t>数据库</a:t>
            </a:r>
            <a:endParaRPr lang="en-US" sz="1200" i="0" dirty="0" smtClean="0"/>
          </a:p>
          <a:p>
            <a:pPr lvl="2"/>
            <a:r>
              <a:rPr lang="zh-CN" altLang="en-US" sz="1200" i="0" dirty="0" smtClean="0"/>
              <a:t>每月检索</a:t>
            </a:r>
            <a:r>
              <a:rPr lang="en-US" altLang="zh-CN" sz="1200" i="0" dirty="0" smtClean="0"/>
              <a:t>CENTRAL</a:t>
            </a:r>
            <a:r>
              <a:rPr lang="zh-CN" altLang="en-US" sz="1200" i="0" dirty="0" smtClean="0"/>
              <a:t>和</a:t>
            </a:r>
            <a:r>
              <a:rPr lang="en-US" altLang="zh-CN" sz="1200" i="0" dirty="0" smtClean="0"/>
              <a:t>CINAHL</a:t>
            </a:r>
            <a:r>
              <a:rPr lang="zh-CN" altLang="en-US" sz="1200" i="0" dirty="0" smtClean="0"/>
              <a:t>数据库</a:t>
            </a:r>
            <a:r>
              <a:rPr lang="en-US" sz="1200" i="0" dirty="0" smtClean="0"/>
              <a:t>  </a:t>
            </a:r>
          </a:p>
          <a:p>
            <a:pPr lvl="2"/>
            <a:r>
              <a:rPr lang="zh-CN" altLang="en-US" sz="1200" i="0" dirty="0" smtClean="0"/>
              <a:t>手工检索</a:t>
            </a:r>
            <a:r>
              <a:rPr lang="en-US" altLang="zh-CN" sz="1200" i="0" dirty="0" smtClean="0"/>
              <a:t>30</a:t>
            </a:r>
            <a:r>
              <a:rPr lang="zh-CN" altLang="en-US" sz="1200" i="0" dirty="0" smtClean="0"/>
              <a:t>个期刊和会议记录</a:t>
            </a:r>
            <a:endParaRPr lang="en-US" sz="1200" i="0" dirty="0" smtClean="0"/>
          </a:p>
          <a:p>
            <a:pPr lvl="2"/>
            <a:r>
              <a:rPr lang="zh-CN" altLang="en-US" sz="1200" i="0" dirty="0" smtClean="0"/>
              <a:t>对另外</a:t>
            </a:r>
            <a:r>
              <a:rPr lang="en-US" altLang="zh-CN" sz="1200" i="0" dirty="0" smtClean="0"/>
              <a:t>44</a:t>
            </a:r>
            <a:r>
              <a:rPr lang="zh-CN" altLang="en-US" sz="1200" i="0" dirty="0" smtClean="0"/>
              <a:t>个期刊和</a:t>
            </a:r>
            <a:r>
              <a:rPr lang="en-US" altLang="zh-CN" sz="1200" i="0" dirty="0" err="1" smtClean="0"/>
              <a:t>BioMed</a:t>
            </a:r>
            <a:r>
              <a:rPr lang="en-US" altLang="zh-CN" sz="1200" i="0" dirty="0" smtClean="0"/>
              <a:t> Central</a:t>
            </a:r>
            <a:r>
              <a:rPr lang="zh-CN" altLang="en-US" sz="1200" i="0" dirty="0" smtClean="0"/>
              <a:t>数据库的最新认识提醒</a:t>
            </a:r>
            <a:endParaRPr lang="en-US" sz="1200" i="0" dirty="0" smtClean="0">
              <a:solidFill>
                <a:srgbClr val="FF0000"/>
              </a:solidFill>
            </a:endParaRPr>
          </a:p>
          <a:p>
            <a:pPr lvl="1"/>
            <a:r>
              <a:rPr lang="en-US" sz="1200" i="0" dirty="0" smtClean="0"/>
              <a:t>Cochrane</a:t>
            </a:r>
            <a:r>
              <a:rPr lang="zh-CN" altLang="en-US" sz="1200" i="0" dirty="0" smtClean="0"/>
              <a:t>补充医学领域的试验注册</a:t>
            </a:r>
            <a:endParaRPr lang="en-US" sz="1200" i="0" dirty="0" smtClean="0"/>
          </a:p>
          <a:p>
            <a:pPr lvl="1"/>
            <a:r>
              <a:rPr lang="zh-CN" altLang="en-US" sz="1200" i="0" dirty="0" smtClean="0"/>
              <a:t>检索研究的参考文献列表</a:t>
            </a:r>
            <a:endParaRPr lang="en-US" sz="1200" i="0" dirty="0" smtClean="0"/>
          </a:p>
        </p:txBody>
      </p:sp>
      <p:sp>
        <p:nvSpPr>
          <p:cNvPr id="8" name="Text Box 5"/>
          <p:cNvSpPr txBox="1">
            <a:spLocks noChangeArrowheads="1"/>
          </p:cNvSpPr>
          <p:nvPr/>
        </p:nvSpPr>
        <p:spPr bwMode="auto">
          <a:xfrm>
            <a:off x="0" y="1052513"/>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9" name="TextBox 1"/>
          <p:cNvSpPr txBox="1">
            <a:spLocks noChangeArrowheads="1"/>
          </p:cNvSpPr>
          <p:nvPr/>
        </p:nvSpPr>
        <p:spPr bwMode="auto">
          <a:xfrm>
            <a:off x="2819400" y="1600200"/>
            <a:ext cx="35655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t>方 法</a:t>
            </a:r>
            <a:endParaRPr lang="en-GB" altLang="it-IT" sz="2000" b="1" i="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857224" y="3141230"/>
            <a:ext cx="7000924" cy="246221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600" i="0" dirty="0" smtClean="0"/>
              <a:t>研究类型：随机对照试验（</a:t>
            </a:r>
            <a:r>
              <a:rPr lang="en-US" altLang="zh-CN" sz="1600" i="0" dirty="0" smtClean="0"/>
              <a:t>RCTs</a:t>
            </a:r>
            <a:r>
              <a:rPr lang="zh-CN" altLang="en-US" sz="1600" i="0" dirty="0" smtClean="0"/>
              <a:t>）</a:t>
            </a:r>
            <a:endParaRPr lang="en-US" altLang="zh-CN" sz="1600" i="0" dirty="0" smtClean="0"/>
          </a:p>
          <a:p>
            <a:endParaRPr lang="en-US" sz="1600" i="0" dirty="0" smtClean="0"/>
          </a:p>
          <a:p>
            <a:r>
              <a:rPr lang="zh-CN" altLang="en-US" sz="1600" i="0" dirty="0" smtClean="0"/>
              <a:t>参与者类型：妊娠</a:t>
            </a:r>
            <a:r>
              <a:rPr lang="en-US" altLang="zh-CN" sz="1600" i="0" dirty="0" smtClean="0"/>
              <a:t>23+0</a:t>
            </a:r>
            <a:r>
              <a:rPr lang="zh-CN" altLang="en-US" sz="1600" i="0" dirty="0" smtClean="0"/>
              <a:t>到</a:t>
            </a:r>
            <a:r>
              <a:rPr lang="en-US" altLang="zh-CN" sz="1600" i="0" dirty="0" smtClean="0"/>
              <a:t>36+6</a:t>
            </a:r>
            <a:r>
              <a:rPr lang="zh-CN" altLang="en-US" sz="1600" i="0" dirty="0" smtClean="0"/>
              <a:t>周出现先兆早产的单胎妊娠妇女</a:t>
            </a:r>
            <a:endParaRPr lang="en-US" altLang="zh-CN" sz="1600" i="0" dirty="0" smtClean="0"/>
          </a:p>
          <a:p>
            <a:endParaRPr lang="en-US" altLang="zh-CN" sz="1600" i="0" dirty="0" smtClean="0"/>
          </a:p>
          <a:p>
            <a:pPr>
              <a:spcAft>
                <a:spcPts val="1200"/>
              </a:spcAft>
            </a:pPr>
            <a:r>
              <a:rPr lang="zh-CN" altLang="en-US" sz="1600" i="0" dirty="0" smtClean="0"/>
              <a:t>干预类型：基于经阴道超声测量已知宫颈长度结果的管理，与宫颈长度筛查结果不明或者未进行宫颈长度筛查进行对比。</a:t>
            </a:r>
            <a:endParaRPr lang="en-US" altLang="zh-CN" sz="1600" i="0" dirty="0" smtClean="0"/>
          </a:p>
          <a:p>
            <a:pPr>
              <a:spcAft>
                <a:spcPts val="1200"/>
              </a:spcAft>
            </a:pPr>
            <a:r>
              <a:rPr lang="zh-CN" altLang="en-US" sz="1600" i="0" dirty="0" smtClean="0"/>
              <a:t>排除：半随机对照试验，多胎妊娠，胎膜早破，仅基于胎儿纤维连接蛋白（</a:t>
            </a:r>
            <a:r>
              <a:rPr lang="en-US" altLang="zh-CN" sz="1600" i="0" dirty="0" smtClean="0"/>
              <a:t>FFN</a:t>
            </a:r>
            <a:r>
              <a:rPr lang="zh-CN" altLang="en-US" sz="1600" i="0" dirty="0" smtClean="0"/>
              <a:t>）检测的管理。</a:t>
            </a:r>
            <a:endParaRPr lang="en-US" sz="1600" i="0" dirty="0" smtClean="0"/>
          </a:p>
        </p:txBody>
      </p:sp>
      <p:sp>
        <p:nvSpPr>
          <p:cNvPr id="8" name="Text Box 5"/>
          <p:cNvSpPr txBox="1">
            <a:spLocks noChangeArrowheads="1"/>
          </p:cNvSpPr>
          <p:nvPr/>
        </p:nvSpPr>
        <p:spPr bwMode="auto">
          <a:xfrm>
            <a:off x="0" y="1052513"/>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9" name="TextBox 1"/>
          <p:cNvSpPr txBox="1">
            <a:spLocks noChangeArrowheads="1"/>
          </p:cNvSpPr>
          <p:nvPr/>
        </p:nvSpPr>
        <p:spPr bwMode="auto">
          <a:xfrm>
            <a:off x="1295400" y="1643050"/>
            <a:ext cx="63246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600" b="1" i="0" dirty="0" smtClean="0"/>
              <a:t>方法：研究选择标准</a:t>
            </a:r>
            <a:endParaRPr lang="en-GB" altLang="it-IT" sz="1600" b="1" i="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a:grpSpLocks/>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2" name="Rectangle 19"/>
          <p:cNvSpPr>
            <a:spLocks noChangeArrowheads="1"/>
          </p:cNvSpPr>
          <p:nvPr/>
        </p:nvSpPr>
        <p:spPr bwMode="auto">
          <a:xfrm>
            <a:off x="714348" y="2571744"/>
            <a:ext cx="7643866" cy="2751522"/>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1400" i="0" dirty="0" smtClean="0"/>
              <a:t>主要结局：＜</a:t>
            </a:r>
            <a:r>
              <a:rPr lang="en-US" altLang="zh-CN" sz="1400" i="0" dirty="0" smtClean="0"/>
              <a:t>37</a:t>
            </a:r>
            <a:r>
              <a:rPr lang="zh-CN" altLang="en-US" sz="1400" i="0" dirty="0" smtClean="0"/>
              <a:t>周早产</a:t>
            </a:r>
            <a:endParaRPr lang="en-US" sz="1400" i="0" dirty="0" smtClean="0"/>
          </a:p>
          <a:p>
            <a:r>
              <a:rPr lang="zh-CN" altLang="en-US" sz="1400" i="0" dirty="0" smtClean="0"/>
              <a:t>次要结局</a:t>
            </a:r>
            <a:r>
              <a:rPr lang="zh-CN" altLang="en-US" sz="1400" b="1" i="0" dirty="0" smtClean="0"/>
              <a:t>：</a:t>
            </a:r>
            <a:endParaRPr lang="en-US" sz="1400" b="1" i="0" dirty="0" smtClean="0"/>
          </a:p>
          <a:p>
            <a:pPr lvl="1"/>
            <a:r>
              <a:rPr lang="zh-CN" altLang="en-US" sz="1600" i="0" u="sng" dirty="0" smtClean="0"/>
              <a:t>主要次要结局：</a:t>
            </a:r>
            <a:endParaRPr lang="en-US" sz="1600" i="0" dirty="0" smtClean="0"/>
          </a:p>
          <a:p>
            <a:pPr lvl="1">
              <a:buNone/>
            </a:pPr>
            <a:r>
              <a:rPr lang="en-US" sz="1400" i="0" dirty="0" smtClean="0"/>
              <a:t>      &lt;34, &lt;32 </a:t>
            </a:r>
            <a:r>
              <a:rPr lang="zh-CN" altLang="en-US" sz="1400" i="0" dirty="0" smtClean="0"/>
              <a:t>和</a:t>
            </a:r>
            <a:r>
              <a:rPr lang="en-US" sz="1400" i="0" dirty="0" smtClean="0"/>
              <a:t>&lt;28</a:t>
            </a:r>
            <a:r>
              <a:rPr lang="zh-CN" altLang="en-US" sz="1400" i="0" dirty="0" smtClean="0"/>
              <a:t>周早产，低出生体重（＜</a:t>
            </a:r>
            <a:r>
              <a:rPr lang="en-US" altLang="zh-CN" sz="1400" i="0" dirty="0" smtClean="0"/>
              <a:t>2500g</a:t>
            </a:r>
            <a:r>
              <a:rPr lang="zh-CN" altLang="en-US" sz="1400" i="0" dirty="0" smtClean="0"/>
              <a:t>），围产期死亡，产妇住院</a:t>
            </a:r>
            <a:r>
              <a:rPr lang="en-US" altLang="zh-CN" sz="1400" i="0" dirty="0" smtClean="0"/>
              <a:t>24</a:t>
            </a:r>
            <a:r>
              <a:rPr lang="zh-CN" altLang="en-US" sz="1400" i="0" dirty="0" smtClean="0"/>
              <a:t>小时以上</a:t>
            </a:r>
            <a:endParaRPr lang="en-US" sz="1400" i="0" dirty="0" smtClean="0"/>
          </a:p>
          <a:p>
            <a:pPr lvl="1"/>
            <a:r>
              <a:rPr lang="zh-CN" altLang="en-US" sz="1600" i="0" u="sng" dirty="0" smtClean="0"/>
              <a:t>其他次要结局：</a:t>
            </a:r>
            <a:endParaRPr lang="en-US" sz="1600" i="0" dirty="0" smtClean="0"/>
          </a:p>
          <a:p>
            <a:pPr lvl="1">
              <a:buNone/>
            </a:pPr>
            <a:r>
              <a:rPr lang="zh-CN" altLang="en-US" sz="1400" i="0" dirty="0" smtClean="0"/>
              <a:t>      ＜</a:t>
            </a:r>
            <a:r>
              <a:rPr lang="en-US" altLang="zh-CN" sz="1400" i="0" dirty="0" smtClean="0"/>
              <a:t>36</a:t>
            </a:r>
            <a:r>
              <a:rPr lang="zh-CN" altLang="en-US" sz="1400" i="0" dirty="0" smtClean="0"/>
              <a:t>和＜</a:t>
            </a:r>
            <a:r>
              <a:rPr lang="en-US" altLang="zh-CN" sz="1400" i="0" dirty="0" smtClean="0"/>
              <a:t>30</a:t>
            </a:r>
            <a:r>
              <a:rPr lang="zh-CN" altLang="en-US" sz="1400" i="0" dirty="0" smtClean="0"/>
              <a:t>周早产，潜伏期延长（发动到分娩时间），从评估到娩出时间，复合围产儿结局（至少其中之一：围产儿死亡，呼吸窘迫综合征（</a:t>
            </a:r>
            <a:r>
              <a:rPr lang="en-US" altLang="zh-CN" sz="1400" i="0" dirty="0" smtClean="0"/>
              <a:t>ARDS</a:t>
            </a:r>
            <a:r>
              <a:rPr lang="zh-CN" altLang="en-US" sz="1400" i="0" dirty="0" smtClean="0"/>
              <a:t>）、脑室出血（</a:t>
            </a:r>
            <a:r>
              <a:rPr lang="en-US" altLang="zh-CN" sz="1400" i="0" dirty="0" smtClean="0"/>
              <a:t>IVH</a:t>
            </a:r>
            <a:r>
              <a:rPr lang="zh-CN" altLang="en-US" sz="1400" i="0" dirty="0" smtClean="0"/>
              <a:t>）或败血症），坏死性小肠结肠炎（</a:t>
            </a:r>
            <a:r>
              <a:rPr lang="en-US" altLang="zh-CN" sz="1400" i="0" dirty="0" smtClean="0"/>
              <a:t>NEC</a:t>
            </a:r>
            <a:r>
              <a:rPr lang="zh-CN" altLang="en-US" sz="1400" i="0" dirty="0" smtClean="0"/>
              <a:t>）、胎儿</a:t>
            </a:r>
            <a:r>
              <a:rPr lang="en-US" altLang="zh-CN" sz="1400" i="0" dirty="0" smtClean="0"/>
              <a:t>20</a:t>
            </a:r>
            <a:r>
              <a:rPr lang="zh-CN" altLang="en-US" sz="1400" i="0" dirty="0" smtClean="0"/>
              <a:t>周后死亡，新生儿死亡，进入</a:t>
            </a:r>
            <a:r>
              <a:rPr lang="en-US" altLang="zh-CN" sz="1400" i="0" dirty="0" smtClean="0"/>
              <a:t>NICU</a:t>
            </a:r>
            <a:r>
              <a:rPr lang="zh-CN" altLang="en-US" sz="1400" i="0" dirty="0" smtClean="0"/>
              <a:t>，在</a:t>
            </a:r>
            <a:r>
              <a:rPr lang="en-US" altLang="zh-CN" sz="1400" i="0" dirty="0" smtClean="0"/>
              <a:t>NICU</a:t>
            </a:r>
            <a:r>
              <a:rPr lang="zh-CN" altLang="en-US" sz="1400" i="0" dirty="0" smtClean="0"/>
              <a:t>的天数，母亲的健康（压力）、经济分析、保胎、宫颈环扎术、激素水平、绒毛膜羊膜炎、子宫内膜炎</a:t>
            </a:r>
            <a:endParaRPr lang="en-US" sz="1400" i="0" dirty="0" smtClean="0"/>
          </a:p>
        </p:txBody>
      </p:sp>
      <p:sp>
        <p:nvSpPr>
          <p:cNvPr id="14" name="Text Box 5"/>
          <p:cNvSpPr txBox="1">
            <a:spLocks noChangeArrowheads="1"/>
          </p:cNvSpPr>
          <p:nvPr/>
        </p:nvSpPr>
        <p:spPr bwMode="auto">
          <a:xfrm>
            <a:off x="0" y="1052513"/>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15" name="TextBox 1"/>
          <p:cNvSpPr txBox="1">
            <a:spLocks noChangeArrowheads="1"/>
          </p:cNvSpPr>
          <p:nvPr/>
        </p:nvSpPr>
        <p:spPr bwMode="auto">
          <a:xfrm>
            <a:off x="1752600" y="1571612"/>
            <a:ext cx="54864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GB" altLang="it-IT" sz="2400" b="1" i="0" dirty="0" smtClean="0"/>
          </a:p>
          <a:p>
            <a:pPr algn="ctr" eaLnBrk="1" hangingPunct="1">
              <a:spcBef>
                <a:spcPct val="0"/>
              </a:spcBef>
              <a:buFontTx/>
              <a:buNone/>
            </a:pPr>
            <a:r>
              <a:rPr lang="zh-CN" altLang="en-US" sz="1800" b="1" i="0" dirty="0" smtClean="0"/>
              <a:t>方法：结局</a:t>
            </a:r>
            <a:endParaRPr lang="en-GB" altLang="it-IT" sz="1800" b="1" i="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a:grpSpLocks/>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Rectangle 19"/>
          <p:cNvSpPr>
            <a:spLocks noChangeArrowheads="1"/>
          </p:cNvSpPr>
          <p:nvPr/>
        </p:nvSpPr>
        <p:spPr bwMode="auto">
          <a:xfrm>
            <a:off x="1857356" y="2643182"/>
            <a:ext cx="6286544" cy="2117503"/>
          </a:xfrm>
          <a:prstGeom prst="rect">
            <a:avLst/>
          </a:prstGeom>
          <a:solidFill>
            <a:srgbClr val="F0F3FB"/>
          </a:solidFill>
          <a:ln w="19050">
            <a:solidFill>
              <a:srgbClr val="445895"/>
            </a:solidFill>
            <a:miter lim="800000"/>
            <a:headEnd/>
            <a:tailEnd/>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342900" lvl="1" indent="-342900">
              <a:buSzPct val="50000"/>
              <a:buFont typeface="Wingdings" pitchFamily="2" charset="2"/>
              <a:buChar char="l"/>
            </a:pPr>
            <a:r>
              <a:rPr lang="zh-CN" altLang="en-US" sz="1400" i="0" dirty="0" smtClean="0"/>
              <a:t>使用两级方法在</a:t>
            </a:r>
            <a:r>
              <a:rPr lang="en-US" altLang="zh-CN" sz="1400" i="0" dirty="0" err="1" smtClean="0"/>
              <a:t>RevMan</a:t>
            </a:r>
            <a:r>
              <a:rPr lang="zh-CN" altLang="en-US" sz="1400" i="0" dirty="0" smtClean="0"/>
              <a:t>分析个体化参与者数据</a:t>
            </a:r>
            <a:endParaRPr lang="en-US" sz="1400" i="0" dirty="0" smtClean="0"/>
          </a:p>
          <a:p>
            <a:pPr>
              <a:buSzPct val="50000"/>
              <a:buFont typeface="Wingdings" pitchFamily="2" charset="2"/>
              <a:buChar char="l"/>
            </a:pPr>
            <a:r>
              <a:rPr lang="zh-CN" altLang="en-US" sz="1400" i="0" dirty="0" smtClean="0"/>
              <a:t>使用随机效应模型进行</a:t>
            </a:r>
            <a:r>
              <a:rPr lang="en-US" altLang="zh-CN" sz="1400" i="0" dirty="0" smtClean="0"/>
              <a:t>Meta</a:t>
            </a:r>
            <a:r>
              <a:rPr lang="zh-CN" altLang="en-US" sz="1400" i="0" dirty="0" smtClean="0"/>
              <a:t>分析</a:t>
            </a:r>
          </a:p>
          <a:p>
            <a:pPr>
              <a:buSzPct val="50000"/>
              <a:buFont typeface="Wingdings" pitchFamily="2" charset="2"/>
              <a:buChar char="l"/>
            </a:pPr>
            <a:r>
              <a:rPr lang="zh-CN" altLang="en-US" sz="1400" i="0" dirty="0" smtClean="0"/>
              <a:t>使用意向治疗分析</a:t>
            </a:r>
            <a:endParaRPr lang="en-US" sz="1400" i="0" dirty="0" smtClean="0"/>
          </a:p>
          <a:p>
            <a:pPr marL="342900" lvl="1" indent="-342900">
              <a:buSzPct val="50000"/>
              <a:buFont typeface="Wingdings" pitchFamily="2" charset="2"/>
              <a:buChar char="l"/>
            </a:pPr>
            <a:r>
              <a:rPr lang="zh-CN" altLang="en-US" sz="1400" i="0" dirty="0" smtClean="0"/>
              <a:t>总结报告为相对危险度（</a:t>
            </a:r>
            <a:r>
              <a:rPr lang="en-US" altLang="zh-CN" sz="1400" i="0" dirty="0" smtClean="0"/>
              <a:t>RR</a:t>
            </a:r>
            <a:r>
              <a:rPr lang="zh-CN" altLang="en-US" sz="1400" i="0" dirty="0" smtClean="0"/>
              <a:t>）或平均差异（</a:t>
            </a:r>
            <a:r>
              <a:rPr lang="en-US" altLang="zh-CN" sz="1400" i="0" dirty="0" smtClean="0"/>
              <a:t>MD</a:t>
            </a:r>
            <a:r>
              <a:rPr lang="zh-CN" altLang="en-US" sz="1400" i="0" dirty="0" smtClean="0"/>
              <a:t>）</a:t>
            </a:r>
            <a:endParaRPr lang="en-US" sz="1400" b="1" i="0" dirty="0" smtClean="0"/>
          </a:p>
          <a:p>
            <a:pPr marL="342900" lvl="1" indent="-342900">
              <a:buSzPct val="50000"/>
              <a:buFont typeface="Wingdings" pitchFamily="2" charset="2"/>
              <a:buChar char="l"/>
            </a:pPr>
            <a:r>
              <a:rPr lang="zh-CN" altLang="en-US" sz="1400" i="0" dirty="0" smtClean="0"/>
              <a:t>在胎龄随机化的基础上自发早产的妇女主要结局的计划亚组分析</a:t>
            </a:r>
            <a:endParaRPr lang="en-US" sz="1400" i="0" dirty="0" smtClean="0"/>
          </a:p>
          <a:p>
            <a:pPr>
              <a:buSzPct val="50000"/>
              <a:buFont typeface="Wingdings" pitchFamily="2" charset="2"/>
              <a:buChar char="l"/>
            </a:pPr>
            <a:r>
              <a:rPr lang="zh-CN" altLang="en-US" sz="1400" i="0" dirty="0" smtClean="0"/>
              <a:t>使用</a:t>
            </a:r>
            <a:r>
              <a:rPr lang="en-US" sz="1400" dirty="0" smtClean="0"/>
              <a:t>I</a:t>
            </a:r>
            <a:r>
              <a:rPr lang="en-US" sz="1400" i="0" baseline="30000" dirty="0" smtClean="0"/>
              <a:t>2</a:t>
            </a:r>
            <a:r>
              <a:rPr lang="zh-CN" altLang="en-US" sz="1400" i="0" dirty="0" smtClean="0"/>
              <a:t>统计量进行异质性检验</a:t>
            </a:r>
            <a:endParaRPr lang="en-US" sz="1400" i="0" dirty="0" smtClean="0"/>
          </a:p>
          <a:p>
            <a:pPr>
              <a:buSzPct val="50000"/>
              <a:buFont typeface="Wingdings" pitchFamily="2" charset="2"/>
              <a:buChar char="l"/>
            </a:pPr>
            <a:r>
              <a:rPr lang="zh-CN" altLang="en-US" sz="1400" i="0" dirty="0" smtClean="0"/>
              <a:t>使用贝格和</a:t>
            </a:r>
            <a:r>
              <a:rPr lang="en-US" altLang="zh-CN" sz="1400" i="0" dirty="0" smtClean="0"/>
              <a:t>Egger</a:t>
            </a:r>
            <a:r>
              <a:rPr lang="zh-CN" altLang="en-US" sz="1400" i="0" dirty="0" smtClean="0"/>
              <a:t>的测试评估出版偏倚</a:t>
            </a:r>
            <a:endParaRPr lang="en-US" sz="1400" i="0" dirty="0" smtClean="0"/>
          </a:p>
          <a:p>
            <a:pPr>
              <a:buSzPct val="50000"/>
              <a:buFont typeface="Wingdings" pitchFamily="2" charset="2"/>
              <a:buChar char="l"/>
            </a:pPr>
            <a:r>
              <a:rPr lang="zh-CN" altLang="en-US" sz="1400" i="0" dirty="0" smtClean="0"/>
              <a:t>使用</a:t>
            </a:r>
            <a:r>
              <a:rPr lang="en-US" altLang="zh-CN" sz="1400" i="0" dirty="0" smtClean="0"/>
              <a:t>PRISMA</a:t>
            </a:r>
            <a:r>
              <a:rPr lang="zh-CN" altLang="en-US" sz="1400" i="0" dirty="0" smtClean="0"/>
              <a:t>指南进行报告</a:t>
            </a:r>
            <a:endParaRPr lang="en-US" sz="1400" i="0" dirty="0" smtClean="0"/>
          </a:p>
        </p:txBody>
      </p:sp>
      <p:sp>
        <p:nvSpPr>
          <p:cNvPr id="8" name="Text Box 5"/>
          <p:cNvSpPr txBox="1">
            <a:spLocks noChangeArrowheads="1"/>
          </p:cNvSpPr>
          <p:nvPr/>
        </p:nvSpPr>
        <p:spPr bwMode="auto">
          <a:xfrm>
            <a:off x="0" y="990600"/>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9" name="TextBox 1"/>
          <p:cNvSpPr txBox="1">
            <a:spLocks noChangeArrowheads="1"/>
          </p:cNvSpPr>
          <p:nvPr/>
        </p:nvSpPr>
        <p:spPr bwMode="auto">
          <a:xfrm>
            <a:off x="2209800" y="1524001"/>
            <a:ext cx="4724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800" b="1" i="0" dirty="0" smtClean="0"/>
              <a:t>方法：数据分析</a:t>
            </a:r>
            <a:endParaRPr lang="en-GB" altLang="it-IT" sz="1800" b="1" i="0" dirty="0" smtClean="0"/>
          </a:p>
          <a:p>
            <a:pPr algn="ctr" eaLnBrk="1" hangingPunct="1">
              <a:spcBef>
                <a:spcPct val="0"/>
              </a:spcBef>
              <a:buFontTx/>
              <a:buNone/>
            </a:pPr>
            <a:endParaRPr lang="en-GB" altLang="it-IT" sz="1800" b="1" i="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tretch>
            <a:fillRect/>
          </a:stretch>
        </p:blipFill>
        <p:spPr bwMode="auto">
          <a:xfrm>
            <a:off x="0" y="2071678"/>
            <a:ext cx="4283981" cy="42165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2"/>
          <p:cNvGrpSpPr>
            <a:grpSpLocks/>
          </p:cNvGrpSpPr>
          <p:nvPr/>
        </p:nvGrpSpPr>
        <p:grpSpPr bwMode="auto">
          <a:xfrm>
            <a:off x="0" y="-15875"/>
            <a:ext cx="9144000" cy="777875"/>
            <a:chOff x="0" y="3755"/>
            <a:chExt cx="5760" cy="582"/>
          </a:xfrm>
        </p:grpSpPr>
        <p:pic>
          <p:nvPicPr>
            <p:cNvPr id="29734" name="Picture 3" descr="ISUOG-red-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35" name="Picture 4" descr="UOG revers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Text Box 5"/>
          <p:cNvSpPr txBox="1">
            <a:spLocks noChangeArrowheads="1"/>
          </p:cNvSpPr>
          <p:nvPr/>
        </p:nvSpPr>
        <p:spPr bwMode="auto">
          <a:xfrm>
            <a:off x="0" y="838200"/>
            <a:ext cx="9143999"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sp>
        <p:nvSpPr>
          <p:cNvPr id="16" name="TextBox 15"/>
          <p:cNvSpPr txBox="1"/>
          <p:nvPr/>
        </p:nvSpPr>
        <p:spPr>
          <a:xfrm>
            <a:off x="4929190" y="4643446"/>
            <a:ext cx="3143272" cy="923330"/>
          </a:xfrm>
          <a:prstGeom prst="rect">
            <a:avLst/>
          </a:prstGeom>
          <a:noFill/>
          <a:ln>
            <a:solidFill>
              <a:schemeClr val="tx1"/>
            </a:solidFill>
          </a:ln>
        </p:spPr>
        <p:txBody>
          <a:bodyPr wrap="square" rtlCol="0">
            <a:spAutoFit/>
          </a:bodyPr>
          <a:lstStyle/>
          <a:p>
            <a:r>
              <a:rPr lang="zh-CN" altLang="en-US" sz="1200" i="0" dirty="0" smtClean="0"/>
              <a:t>共</a:t>
            </a:r>
            <a:r>
              <a:rPr lang="en-US" altLang="zh-CN" sz="1200" i="0" dirty="0" smtClean="0"/>
              <a:t>3</a:t>
            </a:r>
            <a:r>
              <a:rPr lang="zh-CN" altLang="en-US" sz="1200" i="0" dirty="0" smtClean="0"/>
              <a:t>个试验，包括</a:t>
            </a:r>
            <a:r>
              <a:rPr lang="en-US" altLang="zh-CN" sz="1200" i="0" dirty="0" smtClean="0"/>
              <a:t>287</a:t>
            </a:r>
            <a:r>
              <a:rPr lang="zh-CN" altLang="en-US" sz="1200" i="0" dirty="0" smtClean="0"/>
              <a:t>名妇女</a:t>
            </a:r>
            <a:endParaRPr lang="en-US" altLang="zh-CN" sz="1200" i="0" dirty="0" smtClean="0"/>
          </a:p>
          <a:p>
            <a:r>
              <a:rPr lang="en-US" sz="1200" i="0" dirty="0" smtClean="0"/>
              <a:t>145</a:t>
            </a:r>
            <a:r>
              <a:rPr lang="zh-CN" altLang="en-US" sz="1200" i="0" dirty="0" smtClean="0"/>
              <a:t>名随机分组到筛查宫颈长度结果组</a:t>
            </a:r>
            <a:endParaRPr lang="en-US" altLang="zh-CN" sz="1200" i="0" dirty="0" smtClean="0"/>
          </a:p>
          <a:p>
            <a:r>
              <a:rPr lang="en-US" sz="1200" i="0" dirty="0" smtClean="0"/>
              <a:t>142</a:t>
            </a:r>
            <a:r>
              <a:rPr lang="zh-CN" altLang="en-US" sz="1200" i="0" dirty="0" smtClean="0"/>
              <a:t>名随机分组到未知宫颈长度组</a:t>
            </a:r>
            <a:endParaRPr lang="en-US" sz="1200" i="0" dirty="0" smtClean="0"/>
          </a:p>
          <a:p>
            <a:endParaRPr lang="en-US" i="0" dirty="0"/>
          </a:p>
        </p:txBody>
      </p:sp>
      <p:sp>
        <p:nvSpPr>
          <p:cNvPr id="29731" name="TextBox 1"/>
          <p:cNvSpPr txBox="1">
            <a:spLocks noChangeArrowheads="1"/>
          </p:cNvSpPr>
          <p:nvPr/>
        </p:nvSpPr>
        <p:spPr bwMode="auto">
          <a:xfrm>
            <a:off x="228600" y="1600200"/>
            <a:ext cx="8642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t>结果：流程图</a:t>
            </a:r>
            <a:endParaRPr lang="en-GB" altLang="it-IT" sz="2000" b="1" i="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tretch>
            <a:fillRect/>
          </a:stretch>
        </p:blipFill>
        <p:spPr bwMode="auto">
          <a:xfrm>
            <a:off x="3929058" y="2857496"/>
            <a:ext cx="4670246" cy="287430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3" cstate="print"/>
          <a:stretch>
            <a:fillRect/>
          </a:stretch>
        </p:blipFill>
        <p:spPr bwMode="auto">
          <a:xfrm>
            <a:off x="785786" y="2571744"/>
            <a:ext cx="3143272" cy="28802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2" name="Group 2"/>
          <p:cNvGrpSpPr>
            <a:grpSpLocks/>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1"/>
          <p:cNvSpPr txBox="1">
            <a:spLocks noChangeArrowheads="1"/>
          </p:cNvSpPr>
          <p:nvPr/>
        </p:nvSpPr>
        <p:spPr bwMode="auto">
          <a:xfrm>
            <a:off x="228600" y="1676400"/>
            <a:ext cx="8642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000" b="1" i="0" dirty="0" smtClean="0"/>
              <a:t>结果：研究质量</a:t>
            </a:r>
            <a:endParaRPr lang="en-GB" altLang="it-IT" sz="2000" b="1" i="0" dirty="0"/>
          </a:p>
        </p:txBody>
      </p:sp>
      <p:sp>
        <p:nvSpPr>
          <p:cNvPr id="7" name="Text Box 5"/>
          <p:cNvSpPr txBox="1">
            <a:spLocks noChangeArrowheads="1"/>
          </p:cNvSpPr>
          <p:nvPr/>
        </p:nvSpPr>
        <p:spPr bwMode="auto">
          <a:xfrm>
            <a:off x="0" y="1052513"/>
            <a:ext cx="9144000" cy="553998"/>
          </a:xfrm>
          <a:prstGeom prst="rect">
            <a:avLst/>
          </a:prstGeom>
          <a:solidFill>
            <a:srgbClr val="ED1D24"/>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it-IT" sz="1600" b="1" i="0" dirty="0" smtClean="0">
                <a:solidFill>
                  <a:schemeClr val="bg1"/>
                </a:solidFill>
              </a:rPr>
              <a:t>Cervical length and preterm labor</a:t>
            </a:r>
          </a:p>
          <a:p>
            <a:pPr algn="ctr" eaLnBrk="1" hangingPunct="1">
              <a:spcBef>
                <a:spcPct val="0"/>
              </a:spcBef>
              <a:buFontTx/>
              <a:buNone/>
            </a:pPr>
            <a:r>
              <a:rPr lang="de-DE" altLang="it-IT" sz="1400" dirty="0" smtClean="0">
                <a:solidFill>
                  <a:schemeClr val="bg1"/>
                </a:solidFill>
              </a:rPr>
              <a:t>V Berghella et al.</a:t>
            </a:r>
            <a:r>
              <a:rPr lang="en-GB" altLang="it-IT" sz="1400" dirty="0" smtClean="0">
                <a:solidFill>
                  <a:schemeClr val="bg1"/>
                </a:solidFill>
              </a:rPr>
              <a:t>, UOG 2017</a:t>
            </a:r>
            <a:endParaRPr lang="en-GB" altLang="it-IT" sz="1400" dirty="0">
              <a:solidFill>
                <a:schemeClr val="bg1"/>
              </a:solidFill>
            </a:endParaRPr>
          </a:p>
        </p:txBody>
      </p:sp>
      <p:pic>
        <p:nvPicPr>
          <p:cNvPr id="13" name="Picture 12"/>
          <p:cNvPicPr>
            <a:picLocks noChangeAspect="1"/>
          </p:cNvPicPr>
          <p:nvPr/>
        </p:nvPicPr>
        <p:blipFill>
          <a:blip r:embed="rId6" cstate="print"/>
          <a:stretch>
            <a:fillRect/>
          </a:stretch>
        </p:blipFill>
        <p:spPr>
          <a:xfrm>
            <a:off x="357158" y="5500702"/>
            <a:ext cx="4633588" cy="1109451"/>
          </a:xfrm>
          <a:prstGeom prst="rect">
            <a:avLst/>
          </a:prstGeom>
        </p:spPr>
      </p:pic>
      <p:sp>
        <p:nvSpPr>
          <p:cNvPr id="14" name="TextBox 13"/>
          <p:cNvSpPr txBox="1"/>
          <p:nvPr/>
        </p:nvSpPr>
        <p:spPr>
          <a:xfrm>
            <a:off x="3429000" y="2143116"/>
            <a:ext cx="1775471" cy="276999"/>
          </a:xfrm>
          <a:prstGeom prst="rect">
            <a:avLst/>
          </a:prstGeom>
          <a:noFill/>
          <a:ln>
            <a:solidFill>
              <a:schemeClr val="tx1"/>
            </a:solidFill>
          </a:ln>
        </p:spPr>
        <p:txBody>
          <a:bodyPr wrap="square" rtlCol="0">
            <a:spAutoFit/>
          </a:bodyPr>
          <a:lstStyle/>
          <a:p>
            <a:pPr algn="ctr"/>
            <a:r>
              <a:rPr lang="zh-CN" altLang="en-US" sz="1200" i="0" dirty="0" smtClean="0"/>
              <a:t>低偏倚风险</a:t>
            </a:r>
            <a:endParaRPr lang="en-US" sz="1200" i="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43558</TotalTime>
  <Words>2943</Words>
  <Application>Microsoft Office PowerPoint</Application>
  <PresentationFormat>On-screen Show (4:3)</PresentationFormat>
  <Paragraphs>175</Paragraphs>
  <Slides>22</Slides>
  <Notes>8</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Default Design</vt:lpstr>
      <vt:lpstr>5_Default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Gesù Antonio Báez</cp:lastModifiedBy>
  <cp:revision>795</cp:revision>
  <cp:lastPrinted>2011-09-13T15:07:48Z</cp:lastPrinted>
  <dcterms:created xsi:type="dcterms:W3CDTF">2017-02-09T19:58:46Z</dcterms:created>
  <dcterms:modified xsi:type="dcterms:W3CDTF">2017-11-28T14:38:22Z</dcterms:modified>
</cp:coreProperties>
</file>