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329" r:id="rId4"/>
    <p:sldId id="350" r:id="rId6"/>
    <p:sldId id="349" r:id="rId7"/>
    <p:sldId id="384" r:id="rId8"/>
    <p:sldId id="398" r:id="rId9"/>
    <p:sldId id="405" r:id="rId10"/>
    <p:sldId id="353" r:id="rId11"/>
    <p:sldId id="406" r:id="rId12"/>
    <p:sldId id="379" r:id="rId13"/>
    <p:sldId id="387" r:id="rId14"/>
    <p:sldId id="400" r:id="rId15"/>
    <p:sldId id="381" r:id="rId16"/>
    <p:sldId id="413" r:id="rId17"/>
    <p:sldId id="371" r:id="rId18"/>
  </p:sldIdLst>
  <p:sldSz cx="9144000" cy="6858000" type="screen4x3"/>
  <p:notesSz cx="6760845" cy="994219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0" autoAdjust="0"/>
    <p:restoredTop sz="88386" autoAdjust="0"/>
  </p:normalViewPr>
  <p:slideViewPr>
    <p:cSldViewPr>
      <p:cViewPr varScale="1">
        <p:scale>
          <a:sx n="96" d="100"/>
          <a:sy n="96" d="100"/>
        </p:scale>
        <p:origin x="84" y="108"/>
      </p:cViewPr>
      <p:guideLst>
        <p:guide orient="horz" pos="2199"/>
        <p:guide pos="2880"/>
        <p:guide orient="horz" pos="622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  <a:endParaRPr lang="it-IT" noProof="0"/>
          </a:p>
          <a:p>
            <a:pPr lvl="1"/>
            <a:r>
              <a:rPr lang="it-IT" noProof="0"/>
              <a:t>Secondo livello</a:t>
            </a:r>
            <a:endParaRPr lang="it-IT" noProof="0"/>
          </a:p>
          <a:p>
            <a:pPr lvl="2"/>
            <a:r>
              <a:rPr lang="it-IT" noProof="0"/>
              <a:t>Terzo livello</a:t>
            </a:r>
            <a:endParaRPr lang="it-IT" noProof="0"/>
          </a:p>
          <a:p>
            <a:pPr lvl="3"/>
            <a:r>
              <a:rPr lang="it-IT" noProof="0"/>
              <a:t>Quarto livello</a:t>
            </a:r>
            <a:endParaRPr lang="it-IT" noProof="0"/>
          </a:p>
          <a:p>
            <a:pPr lvl="4"/>
            <a:r>
              <a:rPr lang="it-IT" noProof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</a:fld>
            <a:endParaRPr lang="it-IT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en-GB" altLang="it-IT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/>
            <a:endParaRPr lang="en-US" alt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</a:fld>
            <a:endParaRPr lang="it-IT" dirty="0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it-IT"/>
              <a:t>Click to edit Master title style</a:t>
            </a:r>
            <a:endParaRPr lang="en-GB" altLang="it-IT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it-IT"/>
              <a:t>Click to edit Master text styles</a:t>
            </a:r>
            <a:endParaRPr lang="en-GB" altLang="it-IT"/>
          </a:p>
          <a:p>
            <a:pPr lvl="1"/>
            <a:r>
              <a:rPr lang="en-GB" altLang="it-IT"/>
              <a:t>Second level</a:t>
            </a:r>
            <a:endParaRPr lang="en-GB" altLang="it-IT"/>
          </a:p>
          <a:p>
            <a:pPr lvl="2"/>
            <a:r>
              <a:rPr lang="en-GB" altLang="it-IT"/>
              <a:t>Third level</a:t>
            </a:r>
            <a:endParaRPr lang="en-GB" altLang="it-IT"/>
          </a:p>
          <a:p>
            <a:pPr lvl="3"/>
            <a:r>
              <a:rPr lang="en-GB" altLang="it-IT"/>
              <a:t>Fourth level</a:t>
            </a:r>
            <a:endParaRPr lang="en-GB" altLang="it-IT"/>
          </a:p>
          <a:p>
            <a:pPr lvl="4"/>
            <a:r>
              <a:rPr lang="en-GB" altLang="it-IT"/>
              <a:t>Fifth level</a:t>
            </a:r>
            <a:endParaRPr lang="en-GB" altLang="it-IT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it-IT"/>
              <a:t>Click to edit Master title style</a:t>
            </a:r>
            <a:endParaRPr lang="en-GB" alt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it-IT"/>
              <a:t>Click to edit Master text styles</a:t>
            </a:r>
            <a:endParaRPr lang="en-GB" altLang="it-IT"/>
          </a:p>
          <a:p>
            <a:pPr lvl="1"/>
            <a:r>
              <a:rPr lang="en-GB" altLang="it-IT"/>
              <a:t>Second level</a:t>
            </a:r>
            <a:endParaRPr lang="en-GB" altLang="it-IT"/>
          </a:p>
          <a:p>
            <a:pPr lvl="2"/>
            <a:r>
              <a:rPr lang="en-GB" altLang="it-IT"/>
              <a:t>Third level</a:t>
            </a:r>
            <a:endParaRPr lang="en-GB" altLang="it-IT"/>
          </a:p>
          <a:p>
            <a:pPr lvl="3"/>
            <a:r>
              <a:rPr lang="en-GB" altLang="it-IT"/>
              <a:t>Fourth level</a:t>
            </a:r>
            <a:endParaRPr lang="en-GB" altLang="it-IT"/>
          </a:p>
          <a:p>
            <a:pPr lvl="4"/>
            <a:r>
              <a:rPr lang="en-GB" altLang="it-IT"/>
              <a:t>Fifth level</a:t>
            </a:r>
            <a:endParaRPr lang="en-GB" altLang="it-IT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 January 2020</a:t>
            </a:r>
            <a:endParaRPr lang="en-GB" altLang="it-IT" b="1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251520" y="2060848"/>
            <a:ext cx="8424936" cy="33458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600" b="1" i="0" dirty="0"/>
              <a:t>Comparative analysis of </a:t>
            </a:r>
            <a:r>
              <a:rPr lang="it-IT" sz="2600" b="1" i="0" dirty="0"/>
              <a:t>2-year </a:t>
            </a:r>
            <a:r>
              <a:rPr lang="it-IT" sz="2600" b="1" i="0" dirty="0" err="1"/>
              <a:t>outcomes</a:t>
            </a:r>
            <a:r>
              <a:rPr lang="it-IT" sz="2600" b="1" i="0" dirty="0"/>
              <a:t> in GRIT and TRUFFLE trials</a:t>
            </a:r>
            <a:endParaRPr lang="it-IT" sz="2600" b="1" i="0" dirty="0"/>
          </a:p>
          <a:p>
            <a:pPr algn="ctr">
              <a:buNone/>
            </a:pPr>
            <a:r>
              <a:rPr lang="en-US" sz="2600" i="0" dirty="0">
                <a:sym typeface="+mn-ea"/>
              </a:rPr>
              <a:t>GRIT</a:t>
            </a:r>
            <a:r>
              <a:rPr lang="zh-CN" altLang="en-US" sz="2600" i="0" dirty="0">
                <a:ea typeface="宋体" panose="02010600030101010101" pitchFamily="2" charset="-122"/>
                <a:sym typeface="+mn-ea"/>
              </a:rPr>
              <a:t>和</a:t>
            </a:r>
            <a:r>
              <a:rPr lang="en-US" sz="2600" i="0" dirty="0" smtClean="0">
                <a:sym typeface="+mn-ea"/>
              </a:rPr>
              <a:t>TRUFFLE</a:t>
            </a:r>
            <a:r>
              <a:rPr lang="zh-CN" altLang="en-US" sz="2600" i="0" dirty="0" smtClean="0">
                <a:ea typeface="宋体" panose="02010600030101010101" pitchFamily="2" charset="-122"/>
                <a:sym typeface="+mn-ea"/>
              </a:rPr>
              <a:t>研究</a:t>
            </a:r>
            <a:r>
              <a:rPr lang="en-US" altLang="zh-CN" sz="2600" b="1" i="0" dirty="0">
                <a:ea typeface="宋体" panose="02010600030101010101" pitchFamily="2" charset="-122"/>
              </a:rPr>
              <a:t>2</a:t>
            </a:r>
            <a:r>
              <a:rPr lang="zh-CN" altLang="en-US" sz="2600" b="1" i="0" dirty="0">
                <a:ea typeface="宋体" panose="02010600030101010101" pitchFamily="2" charset="-122"/>
              </a:rPr>
              <a:t>年结果比较分析</a:t>
            </a:r>
            <a:endParaRPr lang="en-GB" sz="2600" b="1" i="0" dirty="0"/>
          </a:p>
          <a:p>
            <a:pPr algn="ctr">
              <a:buNone/>
            </a:pPr>
            <a:endParaRPr lang="en-GB" sz="2000" b="1" i="0" dirty="0"/>
          </a:p>
          <a:p>
            <a:pPr algn="ctr">
              <a:buNone/>
            </a:pPr>
            <a:r>
              <a:rPr lang="sv-SE" sz="1800" i="0" dirty="0"/>
              <a:t>W. </a:t>
            </a:r>
            <a:r>
              <a:rPr lang="sv-SE" sz="1800" i="0" dirty="0" smtClean="0"/>
              <a:t>GANZEVOORT, </a:t>
            </a:r>
            <a:r>
              <a:rPr lang="sv-SE" sz="1800" i="0" dirty="0"/>
              <a:t>J. G. </a:t>
            </a:r>
            <a:r>
              <a:rPr lang="sv-SE" sz="1800" i="0" dirty="0" smtClean="0"/>
              <a:t>THORNTON, </a:t>
            </a:r>
            <a:r>
              <a:rPr lang="sv-SE" sz="1800" i="0" dirty="0"/>
              <a:t>N. </a:t>
            </a:r>
            <a:r>
              <a:rPr lang="sv-SE" sz="1800" i="0" dirty="0" smtClean="0"/>
              <a:t>MARLOW, </a:t>
            </a:r>
            <a:r>
              <a:rPr lang="sv-SE" sz="1800" i="0" dirty="0"/>
              <a:t>B. </a:t>
            </a:r>
            <a:r>
              <a:rPr lang="sv-SE" sz="1800" i="0" dirty="0" smtClean="0"/>
              <a:t>THILAGANATHAN,</a:t>
            </a:r>
            <a:endParaRPr lang="sv-SE" sz="1800" i="0" dirty="0"/>
          </a:p>
          <a:p>
            <a:pPr algn="ctr">
              <a:buNone/>
            </a:pPr>
            <a:r>
              <a:rPr lang="sv-SE" sz="1800" i="0" dirty="0"/>
              <a:t>B. </a:t>
            </a:r>
            <a:r>
              <a:rPr lang="sv-SE" sz="1800" i="0" dirty="0" smtClean="0"/>
              <a:t>ARABIN, </a:t>
            </a:r>
            <a:r>
              <a:rPr lang="sv-SE" sz="1800" i="0" dirty="0"/>
              <a:t>F. </a:t>
            </a:r>
            <a:r>
              <a:rPr lang="sv-SE" sz="1800" i="0" dirty="0" smtClean="0"/>
              <a:t>PREFUMO, </a:t>
            </a:r>
            <a:r>
              <a:rPr lang="sv-SE" sz="1800" i="0" dirty="0"/>
              <a:t>C. </a:t>
            </a:r>
            <a:r>
              <a:rPr lang="sv-SE" sz="1800" i="0" dirty="0" smtClean="0"/>
              <a:t>LEES </a:t>
            </a:r>
            <a:r>
              <a:rPr lang="sv-SE" sz="1800" i="0" dirty="0"/>
              <a:t>and H. </a:t>
            </a:r>
            <a:r>
              <a:rPr lang="sv-SE" sz="1800" i="0" dirty="0" smtClean="0"/>
              <a:t>WOLF,  </a:t>
            </a:r>
            <a:endParaRPr lang="sv-SE" sz="1800" i="0" dirty="0" smtClean="0"/>
          </a:p>
          <a:p>
            <a:pPr algn="ctr">
              <a:buNone/>
            </a:pPr>
            <a:r>
              <a:rPr lang="sv-SE" sz="1800" i="0" dirty="0" smtClean="0"/>
              <a:t>for </a:t>
            </a:r>
            <a:r>
              <a:rPr lang="sv-SE" sz="1800" i="0" dirty="0"/>
              <a:t>the GRIT Study Group </a:t>
            </a:r>
            <a:r>
              <a:rPr lang="sv-SE" sz="1800" i="0" dirty="0" smtClean="0"/>
              <a:t>and the </a:t>
            </a:r>
            <a:r>
              <a:rPr lang="sv-SE" sz="1800" i="0" dirty="0"/>
              <a:t>TRUFFLE Study Group</a:t>
            </a:r>
            <a:endParaRPr lang="sv-SE" sz="1800" i="0" dirty="0"/>
          </a:p>
          <a:p>
            <a:pPr>
              <a:buNone/>
            </a:pPr>
            <a:endParaRPr lang="sv-SE" sz="1800" i="0" dirty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dirty="0"/>
              <a:t>Volume 55, Issue 1, pages </a:t>
            </a:r>
            <a:r>
              <a:rPr lang="it-IT" sz="1800" dirty="0" smtClean="0"/>
              <a:t>68–74</a:t>
            </a:r>
            <a:endParaRPr lang="en-GB" sz="1800" b="1" dirty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051720" y="5517232"/>
            <a:ext cx="6263208" cy="12604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Dr Alessandra </a:t>
            </a:r>
            <a:r>
              <a:rPr lang="en-GB" altLang="it-IT" sz="1900" i="0" dirty="0" err="1">
                <a:solidFill>
                  <a:srgbClr val="000000"/>
                </a:solidFill>
                <a:cs typeface="Arial" panose="020B0604020202020204" pitchFamily="34" charset="0"/>
              </a:rPr>
              <a:t>Familiari</a:t>
            </a:r>
            <a:endParaRPr lang="en-GB" altLang="it-IT" sz="1900" i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  <a:endParaRPr lang="en-GB" altLang="it-IT" sz="1900" i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GB" sz="1900" i="0" dirty="0">
                <a:solidFill>
                  <a:srgbClr val="000000"/>
                </a:solidFill>
                <a:cs typeface="Arial" panose="020B0604020202020204" pitchFamily="34" charset="0"/>
              </a:rPr>
              <a:t>Ttranslators</a:t>
            </a:r>
            <a:r>
              <a:rPr lang="zh-CN" altLang="en-US" sz="1900" i="0" dirty="0">
                <a:solidFill>
                  <a:srgbClr val="00000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：</a:t>
            </a:r>
            <a:r>
              <a:rPr lang="en-US" altLang="zh-CN" sz="1900" i="0" dirty="0">
                <a:solidFill>
                  <a:srgbClr val="00000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Jingjing Wang, Prof. Qingqing Wu</a:t>
            </a:r>
            <a:endParaRPr lang="en-US" altLang="zh-CN" sz="1900" i="0" dirty="0">
              <a:solidFill>
                <a:srgbClr val="000000"/>
              </a:solidFill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900" i="0" dirty="0">
                <a:solidFill>
                  <a:srgbClr val="000000"/>
                </a:solidFill>
                <a:ea typeface="宋体" panose="02010600030101010101" pitchFamily="2" charset="-122"/>
                <a:cs typeface="Arial" panose="020B0604020202020204" pitchFamily="34" charset="0"/>
              </a:rPr>
              <a:t>翻译：王晶晶，吴青青</a:t>
            </a:r>
            <a:endParaRPr lang="zh-CN" altLang="en-US" sz="1900" i="0" dirty="0">
              <a:solidFill>
                <a:srgbClr val="000000"/>
              </a:solidFill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199623"/>
            <a:ext cx="1431677" cy="11847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37628"/>
            <a:ext cx="8642350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 </a:t>
            </a:r>
            <a:r>
              <a:rPr lang="zh-CN" altLang="en-GB" sz="2800" b="1" i="0" dirty="0">
                <a:ea typeface="宋体" panose="02010600030101010101" pitchFamily="2" charset="-122"/>
              </a:rPr>
              <a:t>结果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701665" y="1642745"/>
            <a:ext cx="3275965" cy="41846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400" dirty="0"/>
              <a:t>Odds ratios for survival without </a:t>
            </a:r>
            <a:r>
              <a:rPr lang="it-IT" sz="1400" dirty="0" smtClean="0"/>
              <a:t>NDI at </a:t>
            </a:r>
            <a:r>
              <a:rPr lang="it-IT" sz="1400" dirty="0"/>
              <a:t>2 years in children born from pregnancies complicated by early-onset </a:t>
            </a:r>
            <a:r>
              <a:rPr lang="it-IT" sz="1400" dirty="0" smtClean="0"/>
              <a:t>FGR included </a:t>
            </a:r>
            <a:r>
              <a:rPr lang="it-IT" sz="1400" dirty="0"/>
              <a:t>in GRIT and TRUFFLE studies, calculated using multivariable regression model </a:t>
            </a:r>
            <a:r>
              <a:rPr lang="it-IT" sz="1400" dirty="0" smtClean="0"/>
              <a:t>including (a) </a:t>
            </a:r>
            <a:r>
              <a:rPr lang="it-IT" sz="1400" dirty="0"/>
              <a:t>intervention/monitoring method </a:t>
            </a:r>
            <a:r>
              <a:rPr lang="it-IT" sz="1400" dirty="0" smtClean="0"/>
              <a:t>(AUC, 0.69 (</a:t>
            </a:r>
            <a:r>
              <a:rPr lang="it-IT" sz="1400" dirty="0"/>
              <a:t>95% CI, 0.64–0.74</a:t>
            </a:r>
            <a:r>
              <a:rPr lang="it-IT" sz="1400" dirty="0" smtClean="0"/>
              <a:t>)); (b) </a:t>
            </a:r>
            <a:r>
              <a:rPr lang="en-GB" sz="1400" dirty="0"/>
              <a:t>year of</a:t>
            </a:r>
            <a:endParaRPr lang="en-GB" sz="1400" dirty="0"/>
          </a:p>
          <a:p>
            <a:pPr algn="just"/>
            <a:r>
              <a:rPr lang="en-GB" sz="1400" dirty="0"/>
              <a:t>inclusion (AUC, 0.68 (95% CI, 0.63–0.73</a:t>
            </a:r>
            <a:r>
              <a:rPr lang="en-GB" sz="1400" dirty="0" smtClean="0"/>
              <a:t>)).</a:t>
            </a:r>
            <a:endParaRPr lang="en-GB" sz="1400" dirty="0" smtClean="0"/>
          </a:p>
          <a:p>
            <a:pPr algn="just"/>
            <a:r>
              <a:rPr lang="zh-CN" altLang="it-IT" sz="1600" dirty="0">
                <a:ea typeface="宋体" panose="02010600030101010101" pitchFamily="2" charset="-122"/>
                <a:sym typeface="+mn-ea"/>
              </a:rPr>
              <a:t>应用（a）干预/监测方法（AUC，0.69（95%可信区间，0.64–0.74））、</a:t>
            </a:r>
            <a:r>
              <a:rPr lang="it-IT" sz="1600" dirty="0" smtClean="0">
                <a:sym typeface="+mn-ea"/>
              </a:rPr>
              <a:t>(b) </a:t>
            </a:r>
            <a:r>
              <a:rPr lang="zh-CN" altLang="it-IT" sz="1600" dirty="0" smtClean="0">
                <a:ea typeface="宋体" panose="02010600030101010101" pitchFamily="2" charset="-122"/>
                <a:sym typeface="+mn-ea"/>
              </a:rPr>
              <a:t>纳入年份</a:t>
            </a:r>
            <a:r>
              <a:rPr lang="en-GB" sz="1600" dirty="0">
                <a:sym typeface="+mn-ea"/>
              </a:rPr>
              <a:t>(AUC, 0.68 (95% CI, 0.63–0.73</a:t>
            </a:r>
            <a:r>
              <a:rPr lang="en-GB" sz="1600" dirty="0" smtClean="0">
                <a:sym typeface="+mn-ea"/>
              </a:rPr>
              <a:t>))</a:t>
            </a:r>
            <a:r>
              <a:rPr lang="zh-CN" altLang="en-GB" sz="1600" dirty="0" smtClean="0">
                <a:ea typeface="宋体" panose="02010600030101010101" pitchFamily="2" charset="-122"/>
                <a:sym typeface="+mn-ea"/>
              </a:rPr>
              <a:t>建立的</a:t>
            </a:r>
            <a:r>
              <a:rPr lang="zh-CN" altLang="it-IT" sz="1600" dirty="0">
                <a:ea typeface="宋体" panose="02010600030101010101" pitchFamily="2" charset="-122"/>
                <a:sym typeface="+mn-ea"/>
              </a:rPr>
              <a:t>多变量回归模型计算</a:t>
            </a:r>
            <a:r>
              <a:rPr lang="it-IT" sz="1600" dirty="0">
                <a:sym typeface="+mn-ea"/>
              </a:rPr>
              <a:t>GRIT</a:t>
            </a:r>
            <a:r>
              <a:rPr lang="zh-CN" altLang="it-IT" sz="1600" dirty="0">
                <a:ea typeface="宋体" panose="02010600030101010101" pitchFamily="2" charset="-122"/>
                <a:sym typeface="+mn-ea"/>
              </a:rPr>
              <a:t>和</a:t>
            </a:r>
            <a:r>
              <a:rPr lang="it-IT" sz="1600" dirty="0">
                <a:sym typeface="+mn-ea"/>
              </a:rPr>
              <a:t> TRUFFLE</a:t>
            </a:r>
            <a:r>
              <a:rPr lang="zh-CN" altLang="it-IT" sz="1600" dirty="0">
                <a:ea typeface="宋体" panose="02010600030101010101" pitchFamily="2" charset="-122"/>
                <a:sym typeface="+mn-ea"/>
              </a:rPr>
              <a:t>研究中妊娠合并早发型</a:t>
            </a:r>
            <a:r>
              <a:rPr lang="en-US" altLang="zh-CN" sz="1600" dirty="0">
                <a:ea typeface="宋体" panose="02010600030101010101" pitchFamily="2" charset="-122"/>
                <a:sym typeface="+mn-ea"/>
              </a:rPr>
              <a:t>FGR</a:t>
            </a:r>
            <a:r>
              <a:rPr lang="zh-CN" altLang="it-IT" sz="1600" dirty="0">
                <a:ea typeface="宋体" panose="02010600030101010101" pitchFamily="2" charset="-122"/>
                <a:sym typeface="+mn-ea"/>
              </a:rPr>
              <a:t>的儿童2岁时无NDI生存的优势比</a:t>
            </a:r>
            <a:endParaRPr lang="zh-CN" altLang="it-IT" sz="1600" dirty="0">
              <a:ea typeface="宋体" panose="02010600030101010101" pitchFamily="2" charset="-122"/>
              <a:sym typeface="+mn-ea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37740"/>
            <a:ext cx="5581650" cy="402971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1331911" y="1287886"/>
            <a:ext cx="6480175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>
                <a:solidFill>
                  <a:srgbClr val="000000"/>
                </a:solidFill>
              </a:rPr>
              <a:t>Discussion </a:t>
            </a:r>
            <a:r>
              <a:rPr lang="zh-CN" altLang="en-GB" sz="2800" b="1" i="0" dirty="0" smtClean="0">
                <a:solidFill>
                  <a:srgbClr val="000000"/>
                </a:solidFill>
                <a:ea typeface="宋体" panose="02010600030101010101" pitchFamily="2" charset="-122"/>
              </a:rPr>
              <a:t>讨论</a:t>
            </a:r>
            <a:endParaRPr lang="zh-CN" altLang="en-GB" sz="2800" b="1" i="0" dirty="0" smtClean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88900" y="1811020"/>
            <a:ext cx="8964930" cy="513651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600" i="0" dirty="0"/>
              <a:t>The rate of survival without </a:t>
            </a:r>
            <a:r>
              <a:rPr lang="it-IT" sz="1600" i="0" dirty="0" smtClean="0"/>
              <a:t>NDI at 2 years </a:t>
            </a:r>
            <a:r>
              <a:rPr lang="it-IT" sz="1600" i="0" dirty="0"/>
              <a:t>was highest in the </a:t>
            </a:r>
            <a:r>
              <a:rPr lang="it-IT" sz="1600" i="0" dirty="0" smtClean="0"/>
              <a:t>group of fetuses monitored by cCTG + </a:t>
            </a:r>
            <a:r>
              <a:rPr lang="it-IT" sz="1600" i="0" dirty="0"/>
              <a:t>DV </a:t>
            </a:r>
            <a:r>
              <a:rPr lang="it-IT" sz="1600" i="0" dirty="0" smtClean="0"/>
              <a:t>Doppler.</a:t>
            </a:r>
            <a:endParaRPr lang="it-IT" sz="1600" i="0" dirty="0" smtClean="0"/>
          </a:p>
          <a:p>
            <a:pPr algn="just">
              <a:lnSpc>
                <a:spcPct val="150000"/>
              </a:lnSpc>
            </a:pPr>
            <a:r>
              <a:rPr lang="it-IT" sz="1600" i="0" dirty="0" smtClean="0"/>
              <a:t>cCTG+DV多普勒监测组2年无NDI存活率最高。</a:t>
            </a:r>
            <a:endParaRPr lang="it-IT" sz="1600" i="0" dirty="0" smtClean="0"/>
          </a:p>
          <a:p>
            <a:pPr algn="just">
              <a:lnSpc>
                <a:spcPct val="150000"/>
              </a:lnSpc>
            </a:pPr>
            <a:r>
              <a:rPr lang="it-IT" sz="1600" i="0" dirty="0"/>
              <a:t>A decreasing perinatal death rate was observed across </a:t>
            </a:r>
            <a:r>
              <a:rPr lang="it-IT" sz="1600" i="0" dirty="0" smtClean="0"/>
              <a:t>the </a:t>
            </a:r>
            <a:r>
              <a:rPr lang="it-IT" sz="1600" i="0" dirty="0"/>
              <a:t>groups at different gestational ages at inclusion, which was most apparent for those included at the lowest gestational age (</a:t>
            </a:r>
            <a:r>
              <a:rPr lang="it-IT" sz="1600" i="0" dirty="0" smtClean="0"/>
              <a:t>26–27 </a:t>
            </a:r>
            <a:r>
              <a:rPr lang="it-IT" sz="1600" i="0" dirty="0"/>
              <a:t>weeks). </a:t>
            </a:r>
            <a:endParaRPr lang="it-IT" sz="1600" i="0" dirty="0"/>
          </a:p>
          <a:p>
            <a:pPr algn="just">
              <a:lnSpc>
                <a:spcPct val="150000"/>
              </a:lnSpc>
            </a:pPr>
            <a:r>
              <a:rPr lang="it-IT" sz="1600" i="0" dirty="0">
                <a:sym typeface="+mn-ea"/>
              </a:rPr>
              <a:t>纳入时</a:t>
            </a:r>
            <a:r>
              <a:rPr lang="it-IT" sz="1600" i="0" dirty="0"/>
              <a:t>不同孕龄组的围产儿死亡率均呈下降趋势，其中以孕龄最低（26-27周）组的围产儿死亡率下降最为明显。</a:t>
            </a:r>
            <a:endParaRPr lang="it-IT" sz="1600" i="0" dirty="0"/>
          </a:p>
          <a:p>
            <a:pPr algn="just">
              <a:lnSpc>
                <a:spcPct val="150000"/>
              </a:lnSpc>
            </a:pPr>
            <a:r>
              <a:rPr lang="it-IT" sz="1600" i="0" dirty="0" smtClean="0"/>
              <a:t>Additional </a:t>
            </a:r>
            <a:r>
              <a:rPr lang="it-IT" sz="1600" i="0" dirty="0"/>
              <a:t>parameters </a:t>
            </a:r>
            <a:r>
              <a:rPr lang="it-IT" sz="1600" i="0" dirty="0" smtClean="0"/>
              <a:t>associated </a:t>
            </a:r>
            <a:r>
              <a:rPr lang="it-IT" sz="1600" i="0" dirty="0"/>
              <a:t>significantly with survival without </a:t>
            </a:r>
            <a:r>
              <a:rPr lang="it-IT" sz="1600" i="0" dirty="0" smtClean="0"/>
              <a:t>NDI at </a:t>
            </a:r>
            <a:r>
              <a:rPr lang="it-IT" sz="1600" i="0" dirty="0"/>
              <a:t>2 years were gestational age at randomization, umbilical artery ARED flow, birth weight and birth-weight </a:t>
            </a:r>
            <a:r>
              <a:rPr lang="it-IT" sz="1600" dirty="0"/>
              <a:t>Z</a:t>
            </a:r>
            <a:r>
              <a:rPr lang="it-IT" sz="1600" i="0" dirty="0"/>
              <a:t>-score.</a:t>
            </a:r>
            <a:endParaRPr lang="it-IT" sz="1600" i="0" dirty="0"/>
          </a:p>
          <a:p>
            <a:pPr algn="just">
              <a:lnSpc>
                <a:spcPct val="150000"/>
              </a:lnSpc>
            </a:pPr>
            <a:r>
              <a:rPr lang="en-GB" sz="1600" i="0" dirty="0"/>
              <a:t>与2年无NDI生存率显著相关的其他参数是</a:t>
            </a:r>
            <a:r>
              <a:rPr lang="en-US" altLang="en-GB" sz="1600" i="0" dirty="0"/>
              <a:t>:</a:t>
            </a:r>
            <a:r>
              <a:rPr lang="en-GB" sz="1600" i="0" dirty="0"/>
              <a:t>随机分组</a:t>
            </a:r>
            <a:r>
              <a:rPr lang="zh-CN" sz="1600" i="0" dirty="0">
                <a:ea typeface="宋体" panose="02010600030101010101" pitchFamily="2" charset="-122"/>
              </a:rPr>
              <a:t>的孕</a:t>
            </a:r>
            <a:r>
              <a:rPr lang="en-GB" sz="1600" i="0" dirty="0"/>
              <a:t>龄、脐动脉</a:t>
            </a:r>
            <a:r>
              <a:rPr lang="it-IT" sz="1600" i="0" dirty="0">
                <a:sym typeface="+mn-ea"/>
              </a:rPr>
              <a:t>ARED</a:t>
            </a:r>
            <a:r>
              <a:rPr lang="en-GB" sz="1600" i="0" dirty="0"/>
              <a:t>血流、出生体重和出生体重Z评分。</a:t>
            </a:r>
            <a:endParaRPr lang="en-GB" sz="1600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4495" y="1685024"/>
            <a:ext cx="8458200" cy="299402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0" dirty="0"/>
              <a:t>This is the fir</a:t>
            </a:r>
            <a:r>
              <a:rPr lang="it-IT" b="0" dirty="0"/>
              <a:t>st</a:t>
            </a:r>
            <a:r>
              <a:rPr lang="en-GB" b="0" dirty="0"/>
              <a:t> work providing a comparative analysis of t</a:t>
            </a:r>
            <a:r>
              <a:rPr lang="it-IT" b="0" dirty="0"/>
              <a:t>he</a:t>
            </a:r>
            <a:r>
              <a:rPr lang="en-GB" b="0" dirty="0"/>
              <a:t> effect on perinatal outcome of </a:t>
            </a:r>
            <a:r>
              <a:rPr lang="en-GB" b="0" dirty="0" smtClean="0"/>
              <a:t>different </a:t>
            </a:r>
            <a:r>
              <a:rPr lang="en-GB" b="0" dirty="0"/>
              <a:t>monitoring techniques for </a:t>
            </a:r>
            <a:r>
              <a:rPr lang="en-GB" b="0" dirty="0" smtClean="0"/>
              <a:t>early-onset </a:t>
            </a:r>
            <a:r>
              <a:rPr lang="en-GB" b="0" dirty="0"/>
              <a:t>FGR in the two existing </a:t>
            </a:r>
            <a:r>
              <a:rPr lang="en-GB" b="0" dirty="0" smtClean="0"/>
              <a:t>randomized controlled trials </a:t>
            </a:r>
            <a:r>
              <a:rPr lang="en-GB" b="0" dirty="0"/>
              <a:t>(GRIT and TRUFFLE</a:t>
            </a:r>
            <a:r>
              <a:rPr lang="en-GB" b="0" dirty="0" smtClean="0"/>
              <a:t>).</a:t>
            </a:r>
            <a:endParaRPr lang="en-GB" b="0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b="0" dirty="0">
                <a:ea typeface="宋体" panose="02010600030101010101" pitchFamily="2" charset="-122"/>
              </a:rPr>
              <a:t>本研究首次</a:t>
            </a:r>
            <a:r>
              <a:rPr lang="en-GB" b="0" dirty="0">
                <a:sym typeface="+mn-ea"/>
              </a:rPr>
              <a:t>在两个现有的随机对照试验（GRIT </a:t>
            </a:r>
            <a:r>
              <a:rPr lang="zh-CN" altLang="en-GB" b="0" dirty="0">
                <a:ea typeface="宋体" panose="02010600030101010101" pitchFamily="2" charset="-122"/>
                <a:sym typeface="+mn-ea"/>
              </a:rPr>
              <a:t>和</a:t>
            </a:r>
            <a:r>
              <a:rPr lang="en-GB" b="0" dirty="0">
                <a:sym typeface="+mn-ea"/>
              </a:rPr>
              <a:t> TRUFFLE）</a:t>
            </a:r>
            <a:r>
              <a:rPr lang="zh-CN" altLang="en-GB" b="0" dirty="0">
                <a:ea typeface="宋体" panose="02010600030101010101" pitchFamily="2" charset="-122"/>
                <a:sym typeface="+mn-ea"/>
              </a:rPr>
              <a:t>中，</a:t>
            </a:r>
            <a:r>
              <a:rPr lang="en-GB" b="0" dirty="0">
                <a:sym typeface="+mn-ea"/>
              </a:rPr>
              <a:t>比较分析</a:t>
            </a:r>
            <a:r>
              <a:rPr lang="en-GB" b="0" dirty="0"/>
              <a:t>不同的监测技术对</a:t>
            </a:r>
            <a:r>
              <a:rPr lang="zh-CN" altLang="en-GB" b="0" dirty="0">
                <a:ea typeface="宋体" panose="02010600030101010101" pitchFamily="2" charset="-122"/>
              </a:rPr>
              <a:t>早发型</a:t>
            </a:r>
            <a:r>
              <a:rPr lang="en-GB" b="0" dirty="0"/>
              <a:t>FGR</a:t>
            </a:r>
            <a:r>
              <a:rPr lang="en-GB" b="0" dirty="0">
                <a:sym typeface="+mn-ea"/>
              </a:rPr>
              <a:t>围生结局的影响</a:t>
            </a:r>
            <a:r>
              <a:rPr lang="en-GB" b="0" dirty="0"/>
              <a:t>。</a:t>
            </a:r>
            <a:endParaRPr lang="en-GB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0" dirty="0"/>
              <a:t>A limitation of the study is that it was not possible to perform </a:t>
            </a:r>
            <a:r>
              <a:rPr lang="en-GB" b="0" dirty="0" smtClean="0"/>
              <a:t>an IPD-MA.</a:t>
            </a:r>
            <a:endParaRPr lang="en-GB" b="0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0" dirty="0"/>
              <a:t>研究的一个局限是不能进行IPD-MA</a:t>
            </a:r>
            <a:r>
              <a:rPr lang="zh-CN" altLang="en-GB" b="0" dirty="0">
                <a:ea typeface="宋体" panose="02010600030101010101" pitchFamily="2" charset="-122"/>
              </a:rPr>
              <a:t>分析</a:t>
            </a:r>
            <a:endParaRPr lang="zh-CN" altLang="en-GB" b="0" dirty="0">
              <a:ea typeface="宋体" panose="02010600030101010101" pitchFamily="2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384708" y="1302931"/>
            <a:ext cx="6792595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Strengths and limitations  </a:t>
            </a:r>
            <a:r>
              <a:rPr lang="zh-CN" altLang="en-GB" sz="2800" b="1" i="0" dirty="0">
                <a:ea typeface="宋体" panose="02010600030101010101" pitchFamily="2" charset="-122"/>
              </a:rPr>
              <a:t>优点及局限性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198004" y="4545300"/>
            <a:ext cx="3130550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Conclusion   </a:t>
            </a:r>
            <a:r>
              <a:rPr lang="zh-CN" altLang="en-GB" sz="2800" b="1" i="0" dirty="0">
                <a:ea typeface="宋体" panose="02010600030101010101" pitchFamily="2" charset="-122"/>
              </a:rPr>
              <a:t>总结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404440" y="5000449"/>
            <a:ext cx="8458200" cy="180848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just">
              <a:lnSpc>
                <a:spcPct val="150000"/>
              </a:lnSpc>
            </a:pPr>
            <a:r>
              <a:rPr lang="it-IT" sz="1800" b="0" dirty="0"/>
              <a:t>This analysis supports the idea that the optimal method for fetal monitoring in pregnancies complicated by early-onset </a:t>
            </a:r>
            <a:r>
              <a:rPr lang="it-IT" sz="1800" b="0" dirty="0" smtClean="0"/>
              <a:t>FGR is </a:t>
            </a:r>
            <a:r>
              <a:rPr lang="it-IT" sz="1800" b="0" dirty="0"/>
              <a:t>a combination of </a:t>
            </a:r>
            <a:r>
              <a:rPr lang="it-IT" sz="1800" b="0" dirty="0" smtClean="0"/>
              <a:t>cCTG </a:t>
            </a:r>
            <a:r>
              <a:rPr lang="it-IT" sz="1800" b="0" dirty="0"/>
              <a:t>and </a:t>
            </a:r>
            <a:r>
              <a:rPr lang="it-IT" sz="1800" b="0" dirty="0" smtClean="0"/>
              <a:t>DV Doppler assessment.</a:t>
            </a:r>
            <a:endParaRPr lang="it-IT" sz="1800" b="0" dirty="0" smtClean="0"/>
          </a:p>
          <a:p>
            <a:pPr algn="just">
              <a:lnSpc>
                <a:spcPct val="150000"/>
              </a:lnSpc>
            </a:pPr>
            <a:r>
              <a:rPr lang="zh-CN" altLang="en-GB" sz="1800" b="0" dirty="0">
                <a:ea typeface="宋体" panose="02010600030101010101" pitchFamily="2" charset="-122"/>
              </a:rPr>
              <a:t>本</a:t>
            </a:r>
            <a:r>
              <a:rPr lang="en-GB" sz="1800" b="0" dirty="0"/>
              <a:t>分析</a:t>
            </a:r>
            <a:r>
              <a:rPr lang="zh-CN" altLang="en-GB" sz="1800" b="0" dirty="0">
                <a:ea typeface="宋体" panose="02010600030101010101" pitchFamily="2" charset="-122"/>
              </a:rPr>
              <a:t>支持早发型</a:t>
            </a:r>
            <a:r>
              <a:rPr lang="en-GB" sz="1800" b="0" dirty="0"/>
              <a:t>FGR胎儿监护的最佳方法是cCTG和DV-Doppler联合评估。</a:t>
            </a:r>
            <a:endParaRPr lang="en-GB" sz="1800" b="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13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31640" y="1743199"/>
            <a:ext cx="6480175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Discussion points </a:t>
            </a:r>
            <a:r>
              <a:rPr lang="zh-CN" altLang="en-GB" sz="2800" b="1" i="0" dirty="0">
                <a:solidFill>
                  <a:srgbClr val="000000"/>
                </a:solidFill>
                <a:ea typeface="宋体" panose="02010600030101010101" pitchFamily="2" charset="-122"/>
              </a:rPr>
              <a:t>讨论点</a:t>
            </a:r>
            <a:endParaRPr lang="zh-CN" altLang="en-GB" sz="2800" b="1" i="0" dirty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66649" y="2201690"/>
            <a:ext cx="8553824" cy="444627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dirty="0"/>
              <a:t>Does this paper change the present clinical practice in managing </a:t>
            </a:r>
            <a:r>
              <a:rPr lang="en-GB" sz="1600" b="0" dirty="0" smtClean="0"/>
              <a:t>early-onset </a:t>
            </a:r>
            <a:r>
              <a:rPr lang="en-GB" sz="1600" b="0" dirty="0"/>
              <a:t>FGR pregnancies?</a:t>
            </a:r>
            <a:endParaRPr lang="en-GB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GB" sz="1600" b="0" dirty="0">
                <a:ea typeface="宋体" panose="02010600030101010101" pitchFamily="2" charset="-122"/>
              </a:rPr>
              <a:t>本</a:t>
            </a:r>
            <a:r>
              <a:rPr lang="en-GB" sz="1600" b="0" dirty="0"/>
              <a:t>篇论文是否改变了目前治疗早发</a:t>
            </a:r>
            <a:r>
              <a:rPr lang="zh-CN" altLang="en-GB" sz="1600" b="0" dirty="0">
                <a:ea typeface="宋体" panose="02010600030101010101" pitchFamily="2" charset="-122"/>
              </a:rPr>
              <a:t>型</a:t>
            </a:r>
            <a:r>
              <a:rPr lang="en-GB" sz="1600" b="0" dirty="0"/>
              <a:t>FGR妊娠的临床实践？</a:t>
            </a:r>
            <a:endParaRPr lang="en-GB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dirty="0"/>
              <a:t>Should we rely first of all on the </a:t>
            </a:r>
            <a:r>
              <a:rPr lang="en-GB" sz="1600" b="0" dirty="0" smtClean="0"/>
              <a:t>gestational age </a:t>
            </a:r>
            <a:r>
              <a:rPr lang="en-GB" sz="1600" b="0" dirty="0"/>
              <a:t>at diagnosis and the presence of umbilical artery ARED flow when planning the correct strategy of </a:t>
            </a:r>
            <a:r>
              <a:rPr lang="en-GB" sz="1600" b="0" dirty="0" smtClean="0"/>
              <a:t>monitoring </a:t>
            </a:r>
            <a:r>
              <a:rPr lang="en-GB" sz="1600" b="0" dirty="0"/>
              <a:t>a FGR fetus? </a:t>
            </a:r>
            <a:endParaRPr lang="en-GB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dirty="0"/>
              <a:t>在制定监测胎儿生长受限的正确策略时，我们应该首先依赖于诊断时的</a:t>
            </a:r>
            <a:r>
              <a:rPr lang="zh-CN" altLang="en-GB" sz="1600" b="0" dirty="0">
                <a:ea typeface="宋体" panose="02010600030101010101" pitchFamily="2" charset="-122"/>
              </a:rPr>
              <a:t>孕龄</a:t>
            </a:r>
            <a:r>
              <a:rPr lang="en-GB" sz="1600" b="0" dirty="0"/>
              <a:t>和</a:t>
            </a:r>
            <a:r>
              <a:rPr lang="en-GB" sz="1600" b="0" dirty="0">
                <a:sym typeface="+mn-ea"/>
              </a:rPr>
              <a:t>的存在</a:t>
            </a:r>
            <a:r>
              <a:rPr lang="en-GB" sz="1600" b="0" dirty="0"/>
              <a:t>脐动脉</a:t>
            </a:r>
            <a:r>
              <a:rPr lang="en-GB" sz="1600" b="0" dirty="0">
                <a:sym typeface="+mn-ea"/>
              </a:rPr>
              <a:t>ARED </a:t>
            </a:r>
            <a:r>
              <a:rPr lang="en-GB" sz="1600" b="0" dirty="0"/>
              <a:t>血流吗？</a:t>
            </a:r>
            <a:endParaRPr lang="en-GB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dirty="0"/>
              <a:t>Given the superiority of cCTG over </a:t>
            </a:r>
            <a:r>
              <a:rPr lang="en-GB" sz="1600" b="0" dirty="0" smtClean="0"/>
              <a:t>conventional </a:t>
            </a:r>
            <a:r>
              <a:rPr lang="en-GB" sz="1600" b="0" dirty="0"/>
              <a:t>CTG for FGR, should we consider </a:t>
            </a:r>
            <a:r>
              <a:rPr lang="en-GB" sz="1600" b="0" dirty="0" smtClean="0"/>
              <a:t>using </a:t>
            </a:r>
            <a:r>
              <a:rPr lang="en-GB" sz="1600" b="0" dirty="0"/>
              <a:t>the latter </a:t>
            </a:r>
            <a:r>
              <a:rPr lang="en-GB" sz="1600" b="0" dirty="0" smtClean="0"/>
              <a:t>in </a:t>
            </a:r>
            <a:r>
              <a:rPr lang="en-GB" sz="1600" b="0" dirty="0"/>
              <a:t>all pregnancies?</a:t>
            </a:r>
            <a:endParaRPr lang="en-GB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dirty="0"/>
              <a:t>鉴于</a:t>
            </a:r>
            <a:r>
              <a:rPr lang="zh-CN" altLang="en-GB" sz="1600" b="0" dirty="0">
                <a:ea typeface="宋体" panose="02010600030101010101" pitchFamily="2" charset="-122"/>
              </a:rPr>
              <a:t>在</a:t>
            </a:r>
            <a:r>
              <a:rPr lang="en-GB" sz="1600" b="0" dirty="0">
                <a:sym typeface="+mn-ea"/>
              </a:rPr>
              <a:t>用于FGR</a:t>
            </a:r>
            <a:r>
              <a:rPr lang="zh-CN" altLang="en-GB" sz="1600" b="0" dirty="0">
                <a:ea typeface="宋体" panose="02010600030101010101" pitchFamily="2" charset="-122"/>
                <a:sym typeface="+mn-ea"/>
              </a:rPr>
              <a:t>中，</a:t>
            </a:r>
            <a:r>
              <a:rPr lang="en-GB" sz="1600" b="0" dirty="0"/>
              <a:t>cCTG优于传统CTG，我们是否应该考虑在所有妊娠中使用</a:t>
            </a:r>
            <a:r>
              <a:rPr lang="en-GB" sz="1600" b="0" dirty="0">
                <a:sym typeface="+mn-ea"/>
              </a:rPr>
              <a:t>cCTG</a:t>
            </a:r>
            <a:r>
              <a:rPr lang="en-GB" sz="1600" b="0" dirty="0"/>
              <a:t>？</a:t>
            </a:r>
            <a:endParaRPr lang="en-GB" sz="1600" b="0" dirty="0"/>
          </a:p>
          <a:p>
            <a:pPr algn="just">
              <a:lnSpc>
                <a:spcPct val="150000"/>
              </a:lnSpc>
              <a:buFont typeface="Arial" panose="020B0604020202020204" pitchFamily="34" charset="0"/>
            </a:pPr>
            <a:endParaRPr lang="en-GB" sz="1600" b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10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31640" y="1743199"/>
            <a:ext cx="6480175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Discussion points</a:t>
            </a:r>
            <a:r>
              <a:rPr lang="zh-CN" altLang="en-GB" sz="2800" b="1" i="0" dirty="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讨论点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94589" y="2636982"/>
            <a:ext cx="8553824" cy="282257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b="0" dirty="0" smtClean="0"/>
              <a:t>Is a study needed to </a:t>
            </a:r>
            <a:r>
              <a:rPr lang="it-IT" sz="1600" b="0" dirty="0"/>
              <a:t>better define cCTG and DV criteria for delivery?</a:t>
            </a:r>
            <a:endParaRPr lang="it-IT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dirty="0"/>
              <a:t>是否需要一项研究来更好地定义cCTG和DV的分娩</a:t>
            </a:r>
            <a:r>
              <a:rPr lang="zh-CN" altLang="en-GB" sz="1600" b="0" dirty="0">
                <a:ea typeface="宋体" panose="02010600030101010101" pitchFamily="2" charset="-122"/>
              </a:rPr>
              <a:t>应用</a:t>
            </a:r>
            <a:r>
              <a:rPr lang="en-GB" sz="1600" b="0" dirty="0"/>
              <a:t>标准？</a:t>
            </a:r>
            <a:endParaRPr lang="en-GB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dirty="0"/>
              <a:t>There is </a:t>
            </a:r>
            <a:r>
              <a:rPr lang="en-GB" sz="1600" b="0" dirty="0" smtClean="0"/>
              <a:t>a need </a:t>
            </a:r>
            <a:r>
              <a:rPr lang="en-GB" sz="1600" b="0" dirty="0"/>
              <a:t>of </a:t>
            </a:r>
            <a:r>
              <a:rPr lang="en-GB" sz="1600" b="0" dirty="0" smtClean="0"/>
              <a:t>an interventional </a:t>
            </a:r>
            <a:r>
              <a:rPr lang="en-GB" sz="1600" b="0" dirty="0"/>
              <a:t>trial taking into account fixed strategies and data regarding important factors such as corticosteroid and magnesium sulfate administration. Do these factor have an impact </a:t>
            </a:r>
            <a:r>
              <a:rPr lang="en-GB" sz="1600" b="0" dirty="0" smtClean="0"/>
              <a:t>on decision-making </a:t>
            </a:r>
            <a:r>
              <a:rPr lang="en-GB" sz="1600" b="0" dirty="0"/>
              <a:t>?</a:t>
            </a:r>
            <a:endParaRPr lang="en-GB" sz="16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dirty="0"/>
              <a:t>有必要进行一项</a:t>
            </a:r>
            <a:r>
              <a:rPr lang="zh-CN" altLang="en-GB" sz="1600" b="0" dirty="0">
                <a:ea typeface="宋体" panose="02010600030101010101" pitchFamily="2" charset="-122"/>
              </a:rPr>
              <a:t>干预性</a:t>
            </a:r>
            <a:r>
              <a:rPr lang="en-GB" sz="1600" b="0" dirty="0"/>
              <a:t>试验，考虑到</a:t>
            </a:r>
            <a:r>
              <a:rPr lang="zh-CN" altLang="en-GB" sz="1600" b="0" dirty="0">
                <a:ea typeface="宋体" panose="02010600030101010101" pitchFamily="2" charset="-122"/>
              </a:rPr>
              <a:t>确定的方案及</a:t>
            </a:r>
            <a:r>
              <a:rPr lang="en-GB" sz="1600" b="0" dirty="0"/>
              <a:t>重要因素</a:t>
            </a:r>
            <a:r>
              <a:rPr lang="zh-CN" altLang="en-GB" sz="1600" b="0" dirty="0">
                <a:ea typeface="宋体" panose="02010600030101010101" pitchFamily="2" charset="-122"/>
              </a:rPr>
              <a:t>数据</a:t>
            </a:r>
            <a:r>
              <a:rPr lang="en-GB" sz="1600" b="0" dirty="0"/>
              <a:t>（如皮质类固醇和硫酸镁的使用）。这些因素对决策</a:t>
            </a:r>
            <a:r>
              <a:rPr lang="zh-CN" altLang="en-GB" sz="1600" b="0" dirty="0">
                <a:ea typeface="宋体" panose="02010600030101010101" pitchFamily="2" charset="-122"/>
              </a:rPr>
              <a:t>会</a:t>
            </a:r>
            <a:r>
              <a:rPr lang="en-GB" sz="1600" b="0" dirty="0"/>
              <a:t>有影响吗？</a:t>
            </a:r>
            <a:endParaRPr lang="en-GB" sz="1600" b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/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556792"/>
            <a:ext cx="8642350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Introduction  </a:t>
            </a:r>
            <a:r>
              <a:rPr lang="zh-CN" altLang="en-GB" sz="2800" b="1" i="0" dirty="0">
                <a:ea typeface="宋体" panose="02010600030101010101" pitchFamily="2" charset="-122"/>
              </a:rPr>
              <a:t>前言</a:t>
            </a:r>
            <a:r>
              <a:rPr lang="en-GB" altLang="it-IT" sz="2800" b="1" i="0" dirty="0"/>
              <a:t> </a:t>
            </a:r>
            <a:endParaRPr lang="en-GB" altLang="it-IT" sz="2800" b="1" i="0" dirty="0"/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889556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323850" y="2080087"/>
            <a:ext cx="8496300" cy="430022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GB" sz="1600" i="0" dirty="0"/>
              <a:t>There is uncertainty over the optimal indication for </a:t>
            </a:r>
            <a:r>
              <a:rPr lang="en-GB" sz="1600" i="0" dirty="0" smtClean="0"/>
              <a:t>timing of delivery in early-onset fetal growth restriction (FGR). </a:t>
            </a:r>
            <a:r>
              <a:rPr lang="en-GB" sz="1600" i="0" dirty="0"/>
              <a:t>早发型胎儿生长受限</a:t>
            </a:r>
            <a:r>
              <a:rPr lang="en-GB" sz="1600" i="0" dirty="0" smtClean="0">
                <a:sym typeface="+mn-ea"/>
              </a:rPr>
              <a:t> (FGR)</a:t>
            </a:r>
            <a:r>
              <a:rPr lang="en-GB" sz="1600" i="0" dirty="0"/>
              <a:t>的最佳</a:t>
            </a:r>
            <a:r>
              <a:rPr lang="zh-CN" sz="1600" i="0" dirty="0">
                <a:ea typeface="宋体" panose="02010600030101010101" pitchFamily="2" charset="-122"/>
              </a:rPr>
              <a:t>生产时机尚未确定</a:t>
            </a:r>
            <a:endParaRPr lang="en-GB" sz="1600" i="0" dirty="0"/>
          </a:p>
          <a:p>
            <a:pPr algn="just">
              <a:lnSpc>
                <a:spcPct val="150000"/>
              </a:lnSpc>
            </a:pPr>
            <a:r>
              <a:rPr lang="en-GB" sz="1600" i="0" dirty="0"/>
              <a:t>Trials in this </a:t>
            </a:r>
            <a:r>
              <a:rPr lang="en-GB" sz="1600" i="0" dirty="0" smtClean="0"/>
              <a:t>patient group </a:t>
            </a:r>
            <a:r>
              <a:rPr lang="en-GB" sz="1600" i="0" dirty="0"/>
              <a:t>are </a:t>
            </a:r>
            <a:r>
              <a:rPr lang="en-GB" sz="1600" i="0" dirty="0" smtClean="0"/>
              <a:t>challenging </a:t>
            </a:r>
            <a:r>
              <a:rPr lang="en-GB" sz="1600" i="0" dirty="0"/>
              <a:t>to conduct be</a:t>
            </a:r>
            <a:r>
              <a:rPr lang="it-IT" sz="1600" i="0" dirty="0" err="1"/>
              <a:t>ca</a:t>
            </a:r>
            <a:r>
              <a:rPr lang="en-GB" sz="1600" i="0" dirty="0"/>
              <a:t>use of the high risk of adverse </a:t>
            </a:r>
            <a:r>
              <a:rPr lang="en-GB" sz="1600" i="0" dirty="0" err="1"/>
              <a:t>pregna</a:t>
            </a:r>
            <a:r>
              <a:rPr lang="it-IT" sz="1600" i="0" dirty="0" err="1"/>
              <a:t>n</a:t>
            </a:r>
            <a:r>
              <a:rPr lang="en-GB" sz="1600" i="0" dirty="0"/>
              <a:t>cy </a:t>
            </a:r>
            <a:r>
              <a:rPr lang="en-GB" sz="1600" i="0" dirty="0" smtClean="0"/>
              <a:t>outcome.由于不良妊娠结局的高风险，这</a:t>
            </a:r>
            <a:r>
              <a:rPr lang="zh-CN" altLang="en-GB" sz="1600" i="0" dirty="0" smtClean="0">
                <a:ea typeface="宋体" panose="02010600030101010101" pitchFamily="2" charset="-122"/>
              </a:rPr>
              <a:t>类</a:t>
            </a:r>
            <a:r>
              <a:rPr lang="en-GB" sz="1600" i="0" dirty="0" smtClean="0"/>
              <a:t>患者的临床试验很难进行。</a:t>
            </a:r>
            <a:endParaRPr lang="en-GB" sz="1600" i="0" dirty="0" smtClean="0"/>
          </a:p>
          <a:p>
            <a:pPr algn="just">
              <a:lnSpc>
                <a:spcPct val="150000"/>
              </a:lnSpc>
            </a:pPr>
            <a:r>
              <a:rPr lang="en-GB" sz="1600" i="0" dirty="0"/>
              <a:t> </a:t>
            </a:r>
            <a:r>
              <a:rPr lang="it-IT" sz="1600" i="0" dirty="0"/>
              <a:t>Only two large randomized trials have evaluated timing of delivery in early-onset preterm FGR: the Growth Restriction Intervention Study (GRIT) and the Trial of Umbilical and Fetal Flow in Europe (TRUFFLE</a:t>
            </a:r>
            <a:r>
              <a:rPr lang="it-IT" sz="1600" i="0" dirty="0" smtClean="0"/>
              <a:t>). </a:t>
            </a:r>
            <a:r>
              <a:rPr lang="zh-CN" sz="1600" i="0" dirty="0" smtClean="0">
                <a:ea typeface="宋体" panose="02010600030101010101" pitchFamily="2" charset="-122"/>
              </a:rPr>
              <a:t>仅有</a:t>
            </a:r>
            <a:r>
              <a:rPr lang="it-IT" sz="1600" i="0" dirty="0" smtClean="0"/>
              <a:t>两个大型随机试验评估了早发性</a:t>
            </a:r>
            <a:r>
              <a:rPr lang="en-GB" sz="1600" i="0" dirty="0" smtClean="0">
                <a:sym typeface="+mn-ea"/>
              </a:rPr>
              <a:t>FGR</a:t>
            </a:r>
            <a:r>
              <a:rPr lang="it-IT" sz="1600" i="0" dirty="0" smtClean="0"/>
              <a:t>早产的分娩时间: 生长限制干预研究</a:t>
            </a:r>
            <a:r>
              <a:rPr lang="it-IT" sz="1600" i="0" dirty="0">
                <a:sym typeface="+mn-ea"/>
              </a:rPr>
              <a:t>(GRIT)</a:t>
            </a:r>
            <a:r>
              <a:rPr lang="it-IT" sz="1600" i="0" dirty="0" smtClean="0"/>
              <a:t>和欧洲胎儿脐血流试验</a:t>
            </a:r>
            <a:r>
              <a:rPr lang="it-IT" sz="1600" i="0" dirty="0">
                <a:sym typeface="+mn-ea"/>
              </a:rPr>
              <a:t>(TRUFFLE</a:t>
            </a:r>
            <a:r>
              <a:rPr lang="it-IT" sz="1600" i="0" dirty="0" smtClean="0">
                <a:sym typeface="+mn-ea"/>
              </a:rPr>
              <a:t>)</a:t>
            </a:r>
            <a:r>
              <a:rPr lang="it-IT" sz="1600" i="0" dirty="0" smtClean="0"/>
              <a:t>。</a:t>
            </a:r>
            <a:endParaRPr lang="it-IT" sz="1600" i="0" dirty="0" smtClean="0"/>
          </a:p>
          <a:p>
            <a:pPr algn="just">
              <a:lnSpc>
                <a:spcPct val="150000"/>
              </a:lnSpc>
            </a:pPr>
            <a:r>
              <a:rPr lang="it-IT" sz="1600" i="0" dirty="0"/>
              <a:t>An individual patient data </a:t>
            </a:r>
            <a:r>
              <a:rPr lang="it-IT" sz="1600" i="0" dirty="0" smtClean="0"/>
              <a:t>meta-analysis </a:t>
            </a:r>
            <a:r>
              <a:rPr lang="it-IT" sz="1600" i="0" dirty="0"/>
              <a:t>(IPD-MA) would </a:t>
            </a:r>
            <a:r>
              <a:rPr lang="it-IT" sz="1600" i="0" dirty="0" smtClean="0"/>
              <a:t>be </a:t>
            </a:r>
            <a:r>
              <a:rPr lang="it-IT" sz="1600" i="0" dirty="0"/>
              <a:t>the optimal solution </a:t>
            </a:r>
            <a:r>
              <a:rPr lang="it-IT" sz="1600" i="0" dirty="0" smtClean="0"/>
              <a:t>to </a:t>
            </a:r>
            <a:r>
              <a:rPr lang="it-IT" sz="1600" i="0" dirty="0"/>
              <a:t>analyze the existing data from these two large cohorts. 独立研究原始数据荟萃分析</a:t>
            </a:r>
            <a:r>
              <a:rPr lang="it-IT" sz="1600" i="0" dirty="0">
                <a:sym typeface="+mn-ea"/>
              </a:rPr>
              <a:t>(IPD-MA)是分析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这两个大队列中</a:t>
            </a:r>
            <a:r>
              <a:rPr lang="it-IT" sz="1600" i="0" dirty="0">
                <a:sym typeface="+mn-ea"/>
              </a:rPr>
              <a:t>现有数据的最佳解决方案。</a:t>
            </a:r>
            <a:endParaRPr lang="it-IT" sz="1600" i="0" dirty="0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2323781" y="1536532"/>
            <a:ext cx="4496435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Aim of the study </a:t>
            </a:r>
            <a:r>
              <a:rPr lang="zh-CN" altLang="en-GB" sz="2800" b="1" i="0" dirty="0">
                <a:solidFill>
                  <a:srgbClr val="000000"/>
                </a:solidFill>
                <a:ea typeface="宋体" panose="02010600030101010101" pitchFamily="2" charset="-122"/>
              </a:rPr>
              <a:t>研究目的</a:t>
            </a:r>
            <a:endParaRPr lang="zh-CN" altLang="en-GB" sz="2800" b="1" i="0" dirty="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827584" y="2469329"/>
            <a:ext cx="7488832" cy="407924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l">
              <a:lnSpc>
                <a:spcPct val="200000"/>
              </a:lnSpc>
              <a:buNone/>
            </a:pPr>
            <a:r>
              <a:rPr lang="en-GB" sz="1800" i="0" dirty="0"/>
              <a:t>The objective of this study was to evaluate and compare</a:t>
            </a:r>
            <a:endParaRPr lang="en-GB" sz="1800" i="0" dirty="0"/>
          </a:p>
          <a:p>
            <a:pPr marL="0" indent="0" algn="l">
              <a:lnSpc>
                <a:spcPct val="200000"/>
              </a:lnSpc>
              <a:buNone/>
            </a:pPr>
            <a:r>
              <a:rPr lang="en-US" sz="1800" i="0" dirty="0"/>
              <a:t>the effect on perinatal outcome of different fetal monitoring strategies for early-onset FGR </a:t>
            </a:r>
            <a:r>
              <a:rPr lang="en-US" sz="1800" i="0" dirty="0" smtClean="0"/>
              <a:t>employed in </a:t>
            </a:r>
            <a:r>
              <a:rPr lang="en-US" sz="1800" i="0" dirty="0"/>
              <a:t>GRIT and  </a:t>
            </a:r>
            <a:r>
              <a:rPr lang="en-US" sz="1800" i="0" dirty="0" smtClean="0"/>
              <a:t>TRUFFLE, in order </a:t>
            </a:r>
            <a:r>
              <a:rPr lang="en-US" sz="1800" i="0" dirty="0"/>
              <a:t>to identify the optimal method for fetal monitoring in these high-risk </a:t>
            </a:r>
            <a:r>
              <a:rPr lang="en-US" sz="1800" i="0" dirty="0" smtClean="0"/>
              <a:t>pregnancies.</a:t>
            </a:r>
            <a:endParaRPr lang="en-US" sz="1800" i="0" dirty="0" smtClean="0"/>
          </a:p>
          <a:p>
            <a:pPr marL="0" indent="0" algn="l">
              <a:lnSpc>
                <a:spcPct val="200000"/>
              </a:lnSpc>
              <a:buNone/>
            </a:pPr>
            <a:r>
              <a:rPr lang="zh-CN" altLang="en-US" sz="1800" i="0" dirty="0" smtClean="0">
                <a:ea typeface="宋体" panose="02010600030101010101" pitchFamily="2" charset="-122"/>
              </a:rPr>
              <a:t>研究目的：基于</a:t>
            </a:r>
            <a:r>
              <a:rPr lang="en-US" sz="1800" i="0" dirty="0">
                <a:sym typeface="+mn-ea"/>
              </a:rPr>
              <a:t>GRIT</a:t>
            </a:r>
            <a:r>
              <a:rPr lang="zh-CN" altLang="en-US" sz="1800" i="0" dirty="0">
                <a:ea typeface="宋体" panose="02010600030101010101" pitchFamily="2" charset="-122"/>
                <a:sym typeface="+mn-ea"/>
              </a:rPr>
              <a:t>和</a:t>
            </a:r>
            <a:r>
              <a:rPr lang="en-US" sz="1800" i="0" dirty="0" smtClean="0">
                <a:sym typeface="+mn-ea"/>
              </a:rPr>
              <a:t>TRUFFLE</a:t>
            </a:r>
            <a:r>
              <a:rPr lang="zh-CN" altLang="en-US" sz="1800" i="0" dirty="0" smtClean="0">
                <a:ea typeface="宋体" panose="02010600030101010101" pitchFamily="2" charset="-122"/>
                <a:sym typeface="+mn-ea"/>
              </a:rPr>
              <a:t>队列中</a:t>
            </a:r>
            <a:r>
              <a:rPr lang="en-GB" sz="1800" i="0" dirty="0">
                <a:sym typeface="+mn-ea"/>
              </a:rPr>
              <a:t>早发型</a:t>
            </a:r>
            <a:r>
              <a:rPr lang="en-GB" sz="1800" i="0" dirty="0" smtClean="0">
                <a:sym typeface="+mn-ea"/>
              </a:rPr>
              <a:t> FGR</a:t>
            </a:r>
            <a:r>
              <a:rPr lang="zh-CN" altLang="en-GB" sz="1800" i="0" dirty="0" smtClean="0">
                <a:ea typeface="宋体" panose="02010600030101010101" pitchFamily="2" charset="-122"/>
                <a:sym typeface="+mn-ea"/>
              </a:rPr>
              <a:t>，</a:t>
            </a:r>
            <a:r>
              <a:rPr lang="zh-CN" altLang="en-US" sz="1800" i="0" dirty="0" smtClean="0">
                <a:ea typeface="宋体" panose="02010600030101010101" pitchFamily="2" charset="-122"/>
                <a:sym typeface="+mn-ea"/>
              </a:rPr>
              <a:t>评价并比较</a:t>
            </a:r>
            <a:r>
              <a:rPr lang="zh-CN" altLang="en-US" sz="1800" i="0" dirty="0" smtClean="0">
                <a:ea typeface="宋体" panose="02010600030101010101" pitchFamily="2" charset="-122"/>
              </a:rPr>
              <a:t>不同胎儿监护策略对围产期结局的影响，以确定高危妊娠中胎儿监护的最佳方案。</a:t>
            </a:r>
            <a:endParaRPr lang="en-US" sz="1800" i="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395789" y="2260301"/>
            <a:ext cx="3528392" cy="304292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GB" sz="1400" b="1" dirty="0"/>
              <a:t>Individual cohort study </a:t>
            </a:r>
            <a:r>
              <a:rPr lang="zh-CN" altLang="en-GB" sz="1400" b="1" dirty="0">
                <a:ea typeface="宋体" panose="02010600030101010101" pitchFamily="2" charset="-122"/>
              </a:rPr>
              <a:t>个体队列研究</a:t>
            </a:r>
            <a:endParaRPr lang="en-GB" sz="1400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1400" i="0" dirty="0" err="1"/>
              <a:t>Differences</a:t>
            </a:r>
            <a:r>
              <a:rPr lang="it-IT" sz="1400" i="0" dirty="0"/>
              <a:t> in </a:t>
            </a:r>
            <a:r>
              <a:rPr lang="it-IT" sz="1400" i="0" dirty="0" err="1"/>
              <a:t>inclusion</a:t>
            </a:r>
            <a:r>
              <a:rPr lang="it-IT" sz="1400" i="0" dirty="0"/>
              <a:t> </a:t>
            </a:r>
            <a:r>
              <a:rPr lang="it-IT" sz="1400" i="0" dirty="0" err="1"/>
              <a:t>criteria</a:t>
            </a:r>
            <a:r>
              <a:rPr lang="it-IT" sz="1400" i="0" dirty="0"/>
              <a:t> and </a:t>
            </a:r>
            <a:r>
              <a:rPr lang="it-IT" sz="1400" i="0" dirty="0" err="1"/>
              <a:t>study</a:t>
            </a:r>
            <a:r>
              <a:rPr lang="it-IT" sz="1400" i="0" dirty="0"/>
              <a:t> </a:t>
            </a:r>
            <a:r>
              <a:rPr lang="it-IT" sz="1400" i="0" dirty="0" err="1"/>
              <a:t>period</a:t>
            </a:r>
            <a:r>
              <a:rPr lang="it-IT" sz="1400" i="0" dirty="0"/>
              <a:t> </a:t>
            </a:r>
            <a:r>
              <a:rPr lang="it-IT" sz="1400" i="0" dirty="0" err="1"/>
              <a:t>between</a:t>
            </a:r>
            <a:r>
              <a:rPr lang="it-IT" sz="1400" i="0" dirty="0"/>
              <a:t> the </a:t>
            </a:r>
            <a:r>
              <a:rPr lang="it-IT" sz="1400" i="0" dirty="0" err="1"/>
              <a:t>two</a:t>
            </a:r>
            <a:r>
              <a:rPr lang="it-IT" sz="1400" i="0" dirty="0"/>
              <a:t> trials </a:t>
            </a:r>
            <a:r>
              <a:rPr lang="it-IT" sz="1400" i="0" dirty="0" err="1"/>
              <a:t>precluded</a:t>
            </a:r>
            <a:r>
              <a:rPr lang="it-IT" sz="1400" i="0" dirty="0"/>
              <a:t> an IPD-MA so a </a:t>
            </a:r>
            <a:r>
              <a:rPr lang="it-IT" sz="1400" i="0" dirty="0" err="1"/>
              <a:t>cohort</a:t>
            </a:r>
            <a:r>
              <a:rPr lang="it-IT" sz="1400" i="0" dirty="0"/>
              <a:t> </a:t>
            </a:r>
            <a:r>
              <a:rPr lang="it-IT" sz="1400" i="0" dirty="0" err="1"/>
              <a:t>analysis</a:t>
            </a:r>
            <a:r>
              <a:rPr lang="it-IT" sz="1400" i="0" dirty="0"/>
              <a:t> of </a:t>
            </a:r>
            <a:r>
              <a:rPr lang="it-IT" sz="1400" i="0" dirty="0" err="1"/>
              <a:t>individual</a:t>
            </a:r>
            <a:r>
              <a:rPr lang="it-IT" sz="1400" i="0" dirty="0"/>
              <a:t> </a:t>
            </a:r>
            <a:r>
              <a:rPr lang="it-IT" sz="1400" i="0" dirty="0" err="1"/>
              <a:t>participant</a:t>
            </a:r>
            <a:r>
              <a:rPr lang="it-IT" sz="1400" i="0" dirty="0"/>
              <a:t> data from the GRIT and TRUFFLE </a:t>
            </a:r>
            <a:r>
              <a:rPr lang="it-IT" sz="1400" i="0" dirty="0" err="1"/>
              <a:t>studies</a:t>
            </a:r>
            <a:r>
              <a:rPr lang="it-IT" sz="1400" i="0" dirty="0"/>
              <a:t> </a:t>
            </a:r>
            <a:r>
              <a:rPr lang="it-IT" sz="1400" i="0" dirty="0" err="1"/>
              <a:t>was</a:t>
            </a:r>
            <a:r>
              <a:rPr lang="it-IT" sz="1400" i="0" dirty="0"/>
              <a:t> </a:t>
            </a:r>
            <a:r>
              <a:rPr lang="it-IT" sz="1400" i="0" dirty="0" err="1"/>
              <a:t>performed</a:t>
            </a:r>
            <a:r>
              <a:rPr lang="it-IT" sz="1400" i="0" dirty="0"/>
              <a:t>.</a:t>
            </a:r>
            <a:r>
              <a:rPr lang="zh-CN" altLang="it-IT" sz="1400" i="0" dirty="0">
                <a:ea typeface="宋体" panose="02010600030101010101" pitchFamily="2" charset="-122"/>
              </a:rPr>
              <a:t>两个试验中纳入标准和时间上的差异使得</a:t>
            </a:r>
            <a:r>
              <a:rPr lang="it-IT" sz="1400" i="0" dirty="0">
                <a:sym typeface="+mn-ea"/>
              </a:rPr>
              <a:t>IPD-MA</a:t>
            </a:r>
            <a:r>
              <a:rPr lang="zh-CN" altLang="it-IT" sz="1400" i="0" dirty="0">
                <a:ea typeface="宋体" panose="02010600030101010101" pitchFamily="2" charset="-122"/>
                <a:sym typeface="+mn-ea"/>
              </a:rPr>
              <a:t>无法进行，因此，对</a:t>
            </a:r>
            <a:r>
              <a:rPr lang="en-US" sz="1400" i="0" dirty="0">
                <a:sym typeface="+mn-ea"/>
              </a:rPr>
              <a:t>GRIT</a:t>
            </a:r>
            <a:r>
              <a:rPr lang="zh-CN" altLang="en-US" sz="1400" i="0" dirty="0">
                <a:ea typeface="宋体" panose="02010600030101010101" pitchFamily="2" charset="-122"/>
                <a:sym typeface="+mn-ea"/>
              </a:rPr>
              <a:t>和</a:t>
            </a:r>
            <a:r>
              <a:rPr lang="en-US" sz="1400" i="0" dirty="0" smtClean="0">
                <a:sym typeface="+mn-ea"/>
              </a:rPr>
              <a:t>TRUFFLE</a:t>
            </a:r>
            <a:r>
              <a:rPr lang="zh-CN" altLang="en-US" sz="1400" i="0" dirty="0" smtClean="0">
                <a:ea typeface="宋体" panose="02010600030101010101" pitchFamily="2" charset="-122"/>
                <a:sym typeface="+mn-ea"/>
              </a:rPr>
              <a:t>队列中的个体病例数据进行了队列分析。</a:t>
            </a:r>
            <a:endParaRPr lang="it-IT" sz="1400" i="0" dirty="0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789236" y="1649262"/>
            <a:ext cx="3565525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 </a:t>
            </a:r>
            <a:r>
              <a:rPr lang="zh-CN" altLang="en-GB" sz="2800" b="1" i="0" dirty="0">
                <a:ea typeface="宋体" panose="02010600030101010101" pitchFamily="2" charset="-122"/>
              </a:rPr>
              <a:t>方法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3995420" y="2085975"/>
            <a:ext cx="4852670" cy="339217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GB" sz="1300" i="0" dirty="0"/>
              <a:t>Women were grouped according to intervention and monitoring </a:t>
            </a:r>
            <a:r>
              <a:rPr lang="en-GB" sz="1300" i="0" dirty="0" smtClean="0"/>
              <a:t>methodinto: </a:t>
            </a:r>
            <a:r>
              <a:rPr lang="en-GB" sz="1300" i="0" dirty="0"/>
              <a:t>immediate delivery (GRIT) or delay</a:t>
            </a:r>
            <a:r>
              <a:rPr lang="it-IT" sz="1300" i="0" dirty="0"/>
              <a:t>ed</a:t>
            </a:r>
            <a:r>
              <a:rPr lang="en-GB" sz="1300" i="0" dirty="0"/>
              <a:t> delivery with monitoring with conventional </a:t>
            </a:r>
            <a:r>
              <a:rPr lang="en-GB" sz="1300" i="0" dirty="0" smtClean="0"/>
              <a:t>cardiotocography (CTG), </a:t>
            </a:r>
            <a:r>
              <a:rPr lang="en-GB" sz="1300" i="0" dirty="0"/>
              <a:t>or computerized CTG (cCTG) only (GRIT and TRUFFLE</a:t>
            </a:r>
            <a:r>
              <a:rPr lang="en-GB" sz="1300" i="0" dirty="0" smtClean="0"/>
              <a:t>), </a:t>
            </a:r>
            <a:r>
              <a:rPr lang="en-GB" sz="1300" i="0" dirty="0"/>
              <a:t>or cCTG and </a:t>
            </a:r>
            <a:r>
              <a:rPr lang="en-GB" sz="1300" i="0" dirty="0" smtClean="0"/>
              <a:t>ductus venosus (DV) </a:t>
            </a:r>
            <a:r>
              <a:rPr lang="en-GB" sz="1300" i="0" dirty="0"/>
              <a:t>Doppler (TRUFFLE). </a:t>
            </a:r>
            <a:r>
              <a:rPr lang="it-IT" sz="1300" i="0" dirty="0"/>
              <a:t>All women </a:t>
            </a:r>
            <a:r>
              <a:rPr lang="it-IT" sz="1300" i="0" dirty="0" smtClean="0"/>
              <a:t>randomized </a:t>
            </a:r>
            <a:r>
              <a:rPr lang="it-IT" sz="1300" i="0" dirty="0"/>
              <a:t>between 26 and </a:t>
            </a:r>
            <a:r>
              <a:rPr lang="it-IT" sz="1300" i="0" dirty="0" smtClean="0"/>
              <a:t>32 weeks</a:t>
            </a:r>
            <a:r>
              <a:rPr lang="it-IT" sz="1300" i="0" dirty="0"/>
              <a:t>’ were included.根据干预和监护方法将产妇分为: 立即分娩</a:t>
            </a:r>
            <a:r>
              <a:rPr lang="en-GB" sz="1300" i="0" dirty="0">
                <a:sym typeface="+mn-ea"/>
              </a:rPr>
              <a:t>(GRIT)</a:t>
            </a:r>
            <a:r>
              <a:rPr lang="zh-CN" sz="1300" i="0" dirty="0">
                <a:ea typeface="宋体" panose="02010600030101010101" pitchFamily="2" charset="-122"/>
                <a:sym typeface="+mn-ea"/>
              </a:rPr>
              <a:t>、</a:t>
            </a:r>
            <a:r>
              <a:rPr lang="zh-CN" altLang="it-IT" sz="1300" i="0" dirty="0">
                <a:ea typeface="宋体" panose="02010600030101010101" pitchFamily="2" charset="-122"/>
              </a:rPr>
              <a:t>常规胎心监护</a:t>
            </a:r>
            <a:r>
              <a:rPr lang="it-IT" sz="1300" i="0" dirty="0">
                <a:sym typeface="+mn-ea"/>
              </a:rPr>
              <a:t>(</a:t>
            </a:r>
            <a:r>
              <a:rPr lang="en-GB" sz="1300" i="0" dirty="0" smtClean="0">
                <a:sym typeface="+mn-ea"/>
              </a:rPr>
              <a:t>CTG</a:t>
            </a:r>
            <a:r>
              <a:rPr lang="it-IT" sz="1300" i="0" dirty="0">
                <a:sym typeface="+mn-ea"/>
              </a:rPr>
              <a:t>)</a:t>
            </a:r>
            <a:r>
              <a:rPr lang="it-IT" sz="1300" i="0" dirty="0"/>
              <a:t>延迟分娩</a:t>
            </a:r>
            <a:r>
              <a:rPr lang="zh-CN" altLang="it-IT" sz="1300" i="0" dirty="0">
                <a:ea typeface="宋体" panose="02010600030101010101" pitchFamily="2" charset="-122"/>
              </a:rPr>
              <a:t>组</a:t>
            </a:r>
            <a:r>
              <a:rPr lang="en-GB" sz="1300" i="0" dirty="0">
                <a:sym typeface="+mn-ea"/>
              </a:rPr>
              <a:t>(GRIT </a:t>
            </a:r>
            <a:r>
              <a:rPr lang="zh-CN" altLang="en-GB" sz="1300" i="0" dirty="0">
                <a:ea typeface="宋体" panose="02010600030101010101" pitchFamily="2" charset="-122"/>
                <a:sym typeface="+mn-ea"/>
              </a:rPr>
              <a:t>和</a:t>
            </a:r>
            <a:r>
              <a:rPr lang="en-GB" sz="1300" i="0" dirty="0">
                <a:sym typeface="+mn-ea"/>
              </a:rPr>
              <a:t> TRUFFLE</a:t>
            </a:r>
            <a:r>
              <a:rPr lang="en-GB" sz="1300" i="0" dirty="0" smtClean="0">
                <a:sym typeface="+mn-ea"/>
              </a:rPr>
              <a:t>)</a:t>
            </a:r>
            <a:r>
              <a:rPr lang="it-IT" sz="1300" i="0" dirty="0"/>
              <a:t>、</a:t>
            </a:r>
            <a:r>
              <a:rPr lang="zh-CN" altLang="it-IT" sz="1300" i="0" dirty="0">
                <a:ea typeface="宋体" panose="02010600030101010101" pitchFamily="2" charset="-122"/>
              </a:rPr>
              <a:t>仅使用</a:t>
            </a:r>
            <a:r>
              <a:rPr lang="it-IT" sz="1300" i="0" dirty="0"/>
              <a:t>计算机化</a:t>
            </a:r>
            <a:r>
              <a:rPr lang="zh-CN" altLang="it-IT" sz="1300" i="0" dirty="0">
                <a:ea typeface="宋体" panose="02010600030101010101" pitchFamily="2" charset="-122"/>
                <a:sym typeface="+mn-ea"/>
              </a:rPr>
              <a:t>胎心监护</a:t>
            </a:r>
            <a:r>
              <a:rPr lang="it-IT" sz="1300" i="0" dirty="0">
                <a:sym typeface="+mn-ea"/>
              </a:rPr>
              <a:t>延迟分娩</a:t>
            </a:r>
            <a:r>
              <a:rPr lang="zh-CN" altLang="it-IT" sz="1300" i="0" dirty="0">
                <a:ea typeface="宋体" panose="02010600030101010101" pitchFamily="2" charset="-122"/>
              </a:rPr>
              <a:t>组</a:t>
            </a:r>
            <a:r>
              <a:rPr lang="en-GB" sz="1300" i="0" dirty="0">
                <a:sym typeface="+mn-ea"/>
              </a:rPr>
              <a:t>(cCTG)</a:t>
            </a:r>
            <a:r>
              <a:rPr lang="it-IT" sz="1300" i="0" dirty="0"/>
              <a:t>(</a:t>
            </a:r>
            <a:r>
              <a:rPr lang="en-GB" sz="1300" i="0" dirty="0">
                <a:sym typeface="+mn-ea"/>
              </a:rPr>
              <a:t>GRIT </a:t>
            </a:r>
            <a:r>
              <a:rPr lang="zh-CN" altLang="en-GB" sz="1300" i="0" dirty="0">
                <a:ea typeface="宋体" panose="02010600030101010101" pitchFamily="2" charset="-122"/>
                <a:sym typeface="+mn-ea"/>
              </a:rPr>
              <a:t>和</a:t>
            </a:r>
            <a:r>
              <a:rPr lang="en-GB" sz="1300" i="0" dirty="0">
                <a:sym typeface="+mn-ea"/>
              </a:rPr>
              <a:t> TRUFFLE</a:t>
            </a:r>
            <a:r>
              <a:rPr lang="it-IT" sz="1300" i="0" dirty="0"/>
              <a:t>)、</a:t>
            </a:r>
            <a:r>
              <a:rPr lang="en-GB" sz="1300" i="0" dirty="0">
                <a:sym typeface="+mn-ea"/>
              </a:rPr>
              <a:t>cCTG</a:t>
            </a:r>
            <a:r>
              <a:rPr lang="it-IT" sz="1300" i="0" dirty="0"/>
              <a:t>和静脉导管</a:t>
            </a:r>
            <a:r>
              <a:rPr lang="en-GB" sz="1300" i="0" dirty="0" smtClean="0">
                <a:sym typeface="+mn-ea"/>
              </a:rPr>
              <a:t>(DV)</a:t>
            </a:r>
            <a:r>
              <a:rPr lang="it-IT" sz="1300" i="0" dirty="0"/>
              <a:t>多普勒</a:t>
            </a:r>
            <a:r>
              <a:rPr lang="zh-CN" altLang="it-IT" sz="1300" i="0" dirty="0">
                <a:ea typeface="宋体" panose="02010600030101010101" pitchFamily="2" charset="-122"/>
              </a:rPr>
              <a:t>监护</a:t>
            </a:r>
            <a:r>
              <a:rPr lang="it-IT" sz="1300" i="0" dirty="0">
                <a:sym typeface="+mn-ea"/>
              </a:rPr>
              <a:t>延迟分娩</a:t>
            </a:r>
            <a:r>
              <a:rPr lang="zh-CN" altLang="it-IT" sz="1300" i="0" dirty="0">
                <a:ea typeface="宋体" panose="02010600030101010101" pitchFamily="2" charset="-122"/>
              </a:rPr>
              <a:t>组</a:t>
            </a:r>
            <a:r>
              <a:rPr lang="en-GB" sz="1300" i="0" dirty="0">
                <a:sym typeface="+mn-ea"/>
              </a:rPr>
              <a:t>(TRUFFLE</a:t>
            </a:r>
            <a:r>
              <a:rPr lang="it-IT" sz="1300" i="0" dirty="0"/>
              <a:t>)。 所有26到32周的</a:t>
            </a:r>
            <a:r>
              <a:rPr lang="zh-CN" altLang="it-IT" sz="1300" i="0" dirty="0">
                <a:ea typeface="宋体" panose="02010600030101010101" pitchFamily="2" charset="-122"/>
              </a:rPr>
              <a:t>孕妇随机分配入组</a:t>
            </a:r>
            <a:r>
              <a:rPr lang="it-IT" sz="1300" i="0" dirty="0"/>
              <a:t>。</a:t>
            </a:r>
            <a:endParaRPr lang="it-IT" sz="1300" i="0" dirty="0"/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540311" y="5671859"/>
            <a:ext cx="7992888" cy="114681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GB" sz="1400" b="1" dirty="0"/>
              <a:t>Primary Outcome </a:t>
            </a:r>
            <a:r>
              <a:rPr lang="zh-CN" altLang="en-GB" sz="1400" b="1" dirty="0">
                <a:ea typeface="宋体" panose="02010600030101010101" pitchFamily="2" charset="-122"/>
              </a:rPr>
              <a:t>主要结局</a:t>
            </a:r>
            <a:endParaRPr lang="en-GB" sz="14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it-IT" sz="1400" i="0" dirty="0"/>
              <a:t>Survival without neurodevelopmental </a:t>
            </a:r>
            <a:r>
              <a:rPr lang="it-IT" sz="1400" i="0" dirty="0" smtClean="0"/>
              <a:t>impairment (NDI) </a:t>
            </a:r>
            <a:r>
              <a:rPr lang="it-IT" sz="1400" i="0" dirty="0"/>
              <a:t>at 2 years of </a:t>
            </a:r>
            <a:r>
              <a:rPr lang="it-IT" sz="1400" i="0" dirty="0" smtClean="0"/>
              <a:t>age.</a:t>
            </a:r>
            <a:endParaRPr lang="it-IT" sz="1400" i="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it-IT" sz="1400" i="0" dirty="0" smtClean="0"/>
              <a:t>2岁</a:t>
            </a:r>
            <a:r>
              <a:rPr lang="zh-CN" altLang="it-IT" sz="1400" i="0" dirty="0" smtClean="0">
                <a:ea typeface="宋体" panose="02010600030101010101" pitchFamily="2" charset="-122"/>
              </a:rPr>
              <a:t>存活且</a:t>
            </a:r>
            <a:r>
              <a:rPr lang="it-IT" sz="1400" i="0" dirty="0" smtClean="0"/>
              <a:t>无神经发育障碍（NDI）</a:t>
            </a:r>
            <a:endParaRPr lang="it-IT" sz="1400" i="0" dirty="0" smtClean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547664" y="1537628"/>
            <a:ext cx="5760764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  <a:r>
              <a:rPr lang="zh-CN" altLang="en-GB" sz="2800" b="1" i="0" dirty="0">
                <a:ea typeface="宋体" panose="02010600030101010101" pitchFamily="2" charset="-122"/>
              </a:rPr>
              <a:t>结果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341369" y="2357550"/>
            <a:ext cx="8460941" cy="402844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600" i="0" dirty="0"/>
              <a:t>238 women from GRIT and 502 women from TRUFFLE were </a:t>
            </a:r>
            <a:r>
              <a:rPr lang="it-IT" sz="1600" i="0" dirty="0" smtClean="0"/>
              <a:t>included.</a:t>
            </a:r>
            <a:endParaRPr lang="it-IT" sz="1600" i="0" dirty="0" smtClean="0"/>
          </a:p>
          <a:p>
            <a:pPr algn="just">
              <a:lnSpc>
                <a:spcPct val="150000"/>
              </a:lnSpc>
            </a:pPr>
            <a:r>
              <a:rPr lang="zh-CN" altLang="it-IT" sz="1600" i="0" dirty="0" smtClean="0">
                <a:ea typeface="宋体" panose="02010600030101010101" pitchFamily="2" charset="-122"/>
                <a:sym typeface="+mn-ea"/>
              </a:rPr>
              <a:t>包含</a:t>
            </a:r>
            <a:r>
              <a:rPr lang="it-IT" sz="1600" i="0" dirty="0" smtClean="0">
                <a:sym typeface="+mn-ea"/>
              </a:rPr>
              <a:t>GRIT</a:t>
            </a:r>
            <a:r>
              <a:rPr lang="zh-CN" altLang="it-IT" sz="1600" i="0" dirty="0" smtClean="0">
                <a:ea typeface="宋体" panose="02010600030101010101" pitchFamily="2" charset="-122"/>
                <a:sym typeface="+mn-ea"/>
              </a:rPr>
              <a:t>中</a:t>
            </a:r>
            <a:r>
              <a:rPr lang="it-IT" sz="1600" i="0" dirty="0" smtClean="0"/>
              <a:t>238名</a:t>
            </a:r>
            <a:r>
              <a:rPr lang="zh-CN" altLang="it-IT" sz="1600" i="0" dirty="0" smtClean="0">
                <a:ea typeface="宋体" panose="02010600030101010101" pitchFamily="2" charset="-122"/>
              </a:rPr>
              <a:t>孕妇</a:t>
            </a:r>
            <a:r>
              <a:rPr lang="it-IT" sz="1600" i="0" dirty="0" smtClean="0"/>
              <a:t>和</a:t>
            </a:r>
            <a:r>
              <a:rPr lang="it-IT" sz="1600" i="0" dirty="0" smtClean="0">
                <a:sym typeface="+mn-ea"/>
              </a:rPr>
              <a:t>TRUFFLE</a:t>
            </a:r>
            <a:r>
              <a:rPr lang="zh-CN" altLang="it-IT" sz="1600" i="0" dirty="0" smtClean="0">
                <a:ea typeface="宋体" panose="02010600030101010101" pitchFamily="2" charset="-122"/>
                <a:sym typeface="+mn-ea"/>
              </a:rPr>
              <a:t>中</a:t>
            </a:r>
            <a:r>
              <a:rPr lang="it-IT" sz="1600" i="0" dirty="0" smtClean="0"/>
              <a:t>502名</a:t>
            </a:r>
            <a:r>
              <a:rPr lang="zh-CN" altLang="it-IT" sz="1600" i="0" dirty="0" smtClean="0">
                <a:ea typeface="宋体" panose="02010600030101010101" pitchFamily="2" charset="-122"/>
              </a:rPr>
              <a:t>孕妇</a:t>
            </a:r>
            <a:r>
              <a:rPr lang="it-IT" sz="1600" i="0" dirty="0" smtClean="0"/>
              <a:t>。</a:t>
            </a:r>
            <a:endParaRPr lang="it-IT" sz="1600" i="0" dirty="0" smtClean="0"/>
          </a:p>
          <a:p>
            <a:pPr algn="just">
              <a:lnSpc>
                <a:spcPct val="150000"/>
              </a:lnSpc>
            </a:pPr>
            <a:r>
              <a:rPr lang="it-IT" sz="1600" i="0" dirty="0" smtClean="0"/>
              <a:t>Gestational age </a:t>
            </a:r>
            <a:r>
              <a:rPr lang="it-IT" sz="1600" i="0" dirty="0"/>
              <a:t>at inclusion and at </a:t>
            </a:r>
            <a:r>
              <a:rPr lang="it-IT" sz="1600" i="0" dirty="0" smtClean="0"/>
              <a:t>delivery, </a:t>
            </a:r>
            <a:r>
              <a:rPr lang="it-IT" sz="1600" i="0" dirty="0"/>
              <a:t>and </a:t>
            </a:r>
            <a:r>
              <a:rPr lang="it-IT" sz="1600" i="0" dirty="0" smtClean="0"/>
              <a:t>birth weight, </a:t>
            </a:r>
            <a:r>
              <a:rPr lang="it-IT" sz="1600" i="0" dirty="0"/>
              <a:t>were similar between all </a:t>
            </a:r>
            <a:r>
              <a:rPr lang="it-IT" sz="1600" i="0" dirty="0" smtClean="0"/>
              <a:t>subgroups. </a:t>
            </a:r>
            <a:r>
              <a:rPr lang="zh-CN" altLang="it-IT" sz="1600" i="0" dirty="0" smtClean="0">
                <a:ea typeface="宋体" panose="02010600030101010101" pitchFamily="2" charset="-122"/>
              </a:rPr>
              <a:t>在所有亚组中，入组和分娩时的孕龄、出生体重均相似。</a:t>
            </a:r>
            <a:endParaRPr lang="it-IT" sz="1600" i="0" dirty="0" smtClean="0"/>
          </a:p>
          <a:p>
            <a:pPr algn="just">
              <a:lnSpc>
                <a:spcPct val="150000"/>
              </a:lnSpc>
            </a:pPr>
            <a:r>
              <a:rPr lang="it-IT" sz="1600" i="0" dirty="0" smtClean="0"/>
              <a:t>More </a:t>
            </a:r>
            <a:r>
              <a:rPr lang="it-IT" sz="1600" i="0" dirty="0"/>
              <a:t>women had absent or reversed </a:t>
            </a:r>
            <a:r>
              <a:rPr lang="it-IT" sz="1600" i="0" dirty="0" smtClean="0"/>
              <a:t>end-diastolic (ARED) </a:t>
            </a:r>
            <a:r>
              <a:rPr lang="it-IT" sz="1600" i="0" dirty="0"/>
              <a:t>flow at study entry in GRIT than in TRUFFLE (70% </a:t>
            </a:r>
            <a:r>
              <a:rPr lang="it-IT" sz="1600" dirty="0"/>
              <a:t>vs</a:t>
            </a:r>
            <a:r>
              <a:rPr lang="it-IT" sz="1600" i="0" dirty="0"/>
              <a:t> 41%; P &lt;</a:t>
            </a:r>
            <a:r>
              <a:rPr lang="it-IT" sz="1600" i="0" dirty="0" smtClean="0"/>
              <a:t> 0.01</a:t>
            </a:r>
            <a:r>
              <a:rPr lang="it-IT" sz="1600" i="0" dirty="0"/>
              <a:t>). If later measurements were included, rates of </a:t>
            </a:r>
            <a:r>
              <a:rPr lang="it-IT" sz="1600" i="0" dirty="0" smtClean="0"/>
              <a:t>umbilical artery </a:t>
            </a:r>
            <a:r>
              <a:rPr lang="it-IT" sz="1600" i="0" dirty="0"/>
              <a:t>ARED flow were comparable between the groups (64% on average</a:t>
            </a:r>
            <a:r>
              <a:rPr lang="it-IT" sz="1600" i="0" dirty="0" smtClean="0"/>
              <a:t>).</a:t>
            </a:r>
            <a:endParaRPr lang="it-IT" sz="1600" i="0" dirty="0" smtClean="0"/>
          </a:p>
          <a:p>
            <a:pPr algn="just">
              <a:lnSpc>
                <a:spcPct val="150000"/>
              </a:lnSpc>
            </a:pPr>
            <a:r>
              <a:rPr lang="it-IT" sz="1600" i="0" dirty="0">
                <a:sym typeface="+mn-ea"/>
              </a:rPr>
              <a:t>GRIT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中入组时的脐动脉</a:t>
            </a:r>
            <a:r>
              <a:rPr lang="zh-CN" altLang="it-IT" sz="1600" i="0" dirty="0" smtClean="0">
                <a:ea typeface="宋体" panose="02010600030101010101" pitchFamily="2" charset="-122"/>
              </a:rPr>
              <a:t>舒张期血流消失或反向</a:t>
            </a:r>
            <a:r>
              <a:rPr lang="it-IT" sz="1600" i="0" dirty="0" smtClean="0">
                <a:sym typeface="+mn-ea"/>
              </a:rPr>
              <a:t>(ARED)</a:t>
            </a:r>
            <a:r>
              <a:rPr lang="zh-CN" altLang="it-IT" sz="1600" i="0" dirty="0" smtClean="0">
                <a:ea typeface="宋体" panose="02010600030101010101" pitchFamily="2" charset="-122"/>
                <a:sym typeface="+mn-ea"/>
              </a:rPr>
              <a:t>比例高于</a:t>
            </a:r>
            <a:r>
              <a:rPr lang="it-IT" sz="1600" i="0" dirty="0">
                <a:sym typeface="+mn-ea"/>
              </a:rPr>
              <a:t>TRUFFLE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（</a:t>
            </a:r>
            <a:r>
              <a:rPr lang="it-IT" sz="1600" i="0" dirty="0">
                <a:sym typeface="+mn-ea"/>
              </a:rPr>
              <a:t>70% 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、</a:t>
            </a:r>
            <a:r>
              <a:rPr lang="it-IT" sz="1600" i="0" dirty="0">
                <a:sym typeface="+mn-ea"/>
              </a:rPr>
              <a:t> 41%; P &lt;</a:t>
            </a:r>
            <a:r>
              <a:rPr lang="it-IT" sz="1600" i="0" dirty="0" smtClean="0">
                <a:sym typeface="+mn-ea"/>
              </a:rPr>
              <a:t> 0.01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）。如果包括后期测量，两组间脐动脉</a:t>
            </a:r>
            <a:r>
              <a:rPr lang="it-IT" sz="1600" i="0" dirty="0" smtClean="0">
                <a:sym typeface="+mn-ea"/>
              </a:rPr>
              <a:t>ARED</a:t>
            </a:r>
            <a:r>
              <a:rPr lang="zh-CN" altLang="it-IT" sz="1600" i="0" dirty="0" smtClean="0">
                <a:ea typeface="宋体" panose="02010600030101010101" pitchFamily="2" charset="-122"/>
                <a:sym typeface="+mn-ea"/>
              </a:rPr>
              <a:t>是可比的（平均为</a:t>
            </a:r>
            <a:r>
              <a:rPr lang="en-US" altLang="zh-CN" sz="1600" i="0" dirty="0" smtClean="0">
                <a:ea typeface="宋体" panose="02010600030101010101" pitchFamily="2" charset="-122"/>
                <a:sym typeface="+mn-ea"/>
              </a:rPr>
              <a:t>64%</a:t>
            </a:r>
            <a:r>
              <a:rPr lang="zh-CN" altLang="it-IT" sz="1600" i="0" dirty="0" smtClean="0">
                <a:ea typeface="宋体" panose="02010600030101010101" pitchFamily="2" charset="-122"/>
                <a:sym typeface="+mn-ea"/>
              </a:rPr>
              <a:t>）。</a:t>
            </a:r>
            <a:endParaRPr lang="it-IT" sz="1600" i="0" dirty="0" smtClean="0"/>
          </a:p>
          <a:p>
            <a:pPr algn="just">
              <a:lnSpc>
                <a:spcPct val="150000"/>
              </a:lnSpc>
            </a:pPr>
            <a:endParaRPr lang="it-IT" sz="1600" i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547664" y="1537628"/>
            <a:ext cx="5760764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  <a:r>
              <a:rPr lang="zh-CN" altLang="en-GB" sz="2800" b="1" i="0" dirty="0">
                <a:ea typeface="宋体" panose="02010600030101010101" pitchFamily="2" charset="-122"/>
              </a:rPr>
              <a:t>结果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197224" y="2523921"/>
            <a:ext cx="8460941" cy="272542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600" i="0" dirty="0"/>
              <a:t>Because the study periods of GRIT and TRUFFLE differed (1993–2001 </a:t>
            </a:r>
            <a:r>
              <a:rPr lang="it-IT" sz="1600" dirty="0"/>
              <a:t>vs</a:t>
            </a:r>
            <a:r>
              <a:rPr lang="it-IT" sz="1600" i="0" dirty="0"/>
              <a:t> 2005–2010) and study period and monitoring strategy were strongly associated, it was not appropriate to combine these in one regression </a:t>
            </a:r>
            <a:r>
              <a:rPr lang="it-IT" sz="1600" i="0" dirty="0" smtClean="0"/>
              <a:t>analysis, thus </a:t>
            </a:r>
            <a:r>
              <a:rPr lang="en-GB" sz="1600" i="0" dirty="0"/>
              <a:t>separate regression analyses for </a:t>
            </a:r>
            <a:r>
              <a:rPr lang="en-GB" sz="1600" i="0" dirty="0" smtClean="0"/>
              <a:t>monitoring method </a:t>
            </a:r>
            <a:r>
              <a:rPr lang="en-GB" sz="1600" i="0" dirty="0"/>
              <a:t>and for year of </a:t>
            </a:r>
            <a:r>
              <a:rPr lang="en-GB" sz="1600" i="0" dirty="0" smtClean="0"/>
              <a:t>inclusion were performed.</a:t>
            </a:r>
            <a:endParaRPr lang="en-GB" sz="1600" i="0" dirty="0" smtClean="0"/>
          </a:p>
          <a:p>
            <a:pPr algn="just">
              <a:lnSpc>
                <a:spcPct val="150000"/>
              </a:lnSpc>
            </a:pPr>
            <a:r>
              <a:rPr lang="it-IT" sz="1600" i="0" dirty="0"/>
              <a:t>由于</a:t>
            </a:r>
            <a:r>
              <a:rPr lang="it-IT" sz="1600" i="0" dirty="0">
                <a:sym typeface="+mn-ea"/>
              </a:rPr>
              <a:t>GRIT 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和</a:t>
            </a:r>
            <a:r>
              <a:rPr lang="it-IT" sz="1600" i="0" dirty="0">
                <a:sym typeface="+mn-ea"/>
              </a:rPr>
              <a:t>TRUFFLE</a:t>
            </a:r>
            <a:r>
              <a:rPr lang="it-IT" sz="1600" i="0" dirty="0"/>
              <a:t>研究时间不同(1993-2001年与2005-2010年) ，研究时间和监测策略密切相关，不宜将它们合并为一个回归分析，因此对监测方法和纳入年份进行了单独的回归分析。</a:t>
            </a:r>
            <a:endParaRPr lang="it-IT" sz="1600" i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215583" y="2257940"/>
            <a:ext cx="8713092" cy="383095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700" i="0" dirty="0"/>
              <a:t>The interval to delivery was shorter in the GRIT delayed-delivery groups than in the TRUFFLE groups (median 3 days </a:t>
            </a:r>
            <a:r>
              <a:rPr lang="it-IT" sz="1700" dirty="0"/>
              <a:t>vs</a:t>
            </a:r>
            <a:r>
              <a:rPr lang="it-IT" sz="1700" i="0" dirty="0"/>
              <a:t> 8 days; P &lt;</a:t>
            </a:r>
            <a:r>
              <a:rPr lang="it-IT" sz="1700" i="0" dirty="0" smtClean="0"/>
              <a:t> 0.01</a:t>
            </a:r>
            <a:r>
              <a:rPr lang="it-IT" sz="1700" i="0" dirty="0"/>
              <a:t>). </a:t>
            </a:r>
            <a:endParaRPr lang="it-IT" sz="1700" i="0" dirty="0"/>
          </a:p>
          <a:p>
            <a:pPr algn="just">
              <a:lnSpc>
                <a:spcPct val="150000"/>
              </a:lnSpc>
            </a:pPr>
            <a:r>
              <a:rPr lang="it-IT" sz="1700" i="0" dirty="0">
                <a:sym typeface="+mn-ea"/>
              </a:rPr>
              <a:t> GRIT 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中</a:t>
            </a:r>
            <a:r>
              <a:rPr lang="it-IT" sz="1700" i="0" dirty="0"/>
              <a:t>延迟分娩组的分娩间隔时间短于</a:t>
            </a:r>
            <a:r>
              <a:rPr lang="it-IT" sz="1700" i="0" dirty="0">
                <a:sym typeface="+mn-ea"/>
              </a:rPr>
              <a:t>TRUFFLE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中</a:t>
            </a:r>
            <a:r>
              <a:rPr lang="it-IT" sz="1700" i="0" dirty="0">
                <a:sym typeface="+mn-ea"/>
              </a:rPr>
              <a:t>延迟分娩组</a:t>
            </a:r>
            <a:r>
              <a:rPr lang="it-IT" sz="1700" i="0" dirty="0"/>
              <a:t>(</a:t>
            </a:r>
            <a:r>
              <a:rPr lang="zh-CN" altLang="it-IT" sz="1700" i="0" dirty="0">
                <a:ea typeface="宋体" panose="02010600030101010101" pitchFamily="2" charset="-122"/>
              </a:rPr>
              <a:t>中位数：</a:t>
            </a:r>
            <a:r>
              <a:rPr lang="it-IT" sz="1700" i="0" dirty="0"/>
              <a:t>3天</a:t>
            </a:r>
            <a:r>
              <a:rPr lang="zh-CN" altLang="it-IT" sz="1700" i="0" dirty="0">
                <a:ea typeface="宋体" panose="02010600030101010101" pitchFamily="2" charset="-122"/>
              </a:rPr>
              <a:t>、</a:t>
            </a:r>
            <a:r>
              <a:rPr lang="it-IT" sz="1700" i="0" dirty="0"/>
              <a:t>8天;</a:t>
            </a:r>
            <a:r>
              <a:rPr lang="it-IT" sz="1700" i="0" dirty="0">
                <a:sym typeface="+mn-ea"/>
              </a:rPr>
              <a:t>P &lt;</a:t>
            </a:r>
            <a:r>
              <a:rPr lang="it-IT" sz="1700" i="0" dirty="0" smtClean="0">
                <a:sym typeface="+mn-ea"/>
              </a:rPr>
              <a:t> 0.01</a:t>
            </a:r>
            <a:r>
              <a:rPr lang="it-IT" sz="1700" i="0" dirty="0"/>
              <a:t>)。</a:t>
            </a:r>
            <a:endParaRPr lang="it-IT" sz="1700" i="0" dirty="0"/>
          </a:p>
          <a:p>
            <a:pPr algn="just">
              <a:lnSpc>
                <a:spcPct val="150000"/>
              </a:lnSpc>
            </a:pPr>
            <a:r>
              <a:rPr lang="it-IT" sz="1700" i="0" dirty="0"/>
              <a:t>Fetal death rate was comparable between GRIT and TRUFFLE, but neonatal or late death was more frequent in GRIT (18% </a:t>
            </a:r>
            <a:r>
              <a:rPr lang="it-IT" sz="1700" dirty="0"/>
              <a:t>vs</a:t>
            </a:r>
            <a:r>
              <a:rPr lang="it-IT" sz="1700" i="0" dirty="0"/>
              <a:t> 6%; P </a:t>
            </a:r>
            <a:r>
              <a:rPr lang="it-IT" sz="1700" i="0" dirty="0" smtClean="0"/>
              <a:t>&lt;</a:t>
            </a:r>
            <a:r>
              <a:rPr lang="it-IT" sz="1700" i="0" dirty="0"/>
              <a:t> 0.01). </a:t>
            </a:r>
            <a:endParaRPr lang="it-IT" sz="1700" i="0" dirty="0"/>
          </a:p>
          <a:p>
            <a:pPr algn="just">
              <a:lnSpc>
                <a:spcPct val="150000"/>
              </a:lnSpc>
            </a:pPr>
            <a:r>
              <a:rPr lang="it-IT" sz="1700" i="0" dirty="0">
                <a:sym typeface="+mn-ea"/>
              </a:rPr>
              <a:t>GRIT 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和</a:t>
            </a:r>
            <a:r>
              <a:rPr lang="it-IT" sz="1700" i="0" dirty="0">
                <a:sym typeface="+mn-ea"/>
              </a:rPr>
              <a:t>TRUFFLE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中</a:t>
            </a:r>
            <a:r>
              <a:rPr lang="it-IT" sz="1700" i="0" dirty="0"/>
              <a:t>胎儿死亡率相当</a:t>
            </a:r>
            <a:r>
              <a:rPr lang="zh-CN" altLang="it-IT" sz="1700" i="0" dirty="0">
                <a:ea typeface="宋体" panose="02010600030101010101" pitchFamily="2" charset="-122"/>
              </a:rPr>
              <a:t>，但新生儿或晚期死亡在</a:t>
            </a:r>
            <a:r>
              <a:rPr lang="it-IT" sz="1700" i="0" dirty="0">
                <a:sym typeface="+mn-ea"/>
              </a:rPr>
              <a:t>GRIT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中</a:t>
            </a:r>
            <a:r>
              <a:rPr lang="zh-CN" altLang="it-IT" sz="1700" i="0" dirty="0">
                <a:ea typeface="宋体" panose="02010600030101010101" pitchFamily="2" charset="-122"/>
              </a:rPr>
              <a:t>更为常见</a:t>
            </a:r>
            <a:r>
              <a:rPr lang="it-IT" sz="1700" i="0" dirty="0">
                <a:sym typeface="+mn-ea"/>
              </a:rPr>
              <a:t> (18% 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、</a:t>
            </a:r>
            <a:r>
              <a:rPr lang="it-IT" sz="1700" i="0" dirty="0">
                <a:sym typeface="+mn-ea"/>
              </a:rPr>
              <a:t> 6%; P </a:t>
            </a:r>
            <a:r>
              <a:rPr lang="it-IT" sz="1700" i="0" dirty="0" smtClean="0">
                <a:sym typeface="+mn-ea"/>
              </a:rPr>
              <a:t>&lt;</a:t>
            </a:r>
            <a:r>
              <a:rPr lang="it-IT" sz="1700" i="0" dirty="0">
                <a:sym typeface="+mn-ea"/>
              </a:rPr>
              <a:t> 0.01)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。</a:t>
            </a:r>
            <a:endParaRPr lang="zh-CN" altLang="it-IT" sz="1700" i="0" dirty="0"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it-IT" sz="1700" i="0" dirty="0"/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2292287" y="1523675"/>
            <a:ext cx="4559424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  <a:r>
              <a:rPr lang="zh-CN" altLang="en-GB" sz="2800" b="1" i="0" dirty="0">
                <a:ea typeface="宋体" panose="02010600030101010101" pitchFamily="2" charset="-122"/>
              </a:rPr>
              <a:t>结果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179388" y="2128401"/>
            <a:ext cx="8713092" cy="456374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700" i="0" dirty="0"/>
              <a:t>Fetal death rate was similar in women monitored by conventional CTG </a:t>
            </a:r>
            <a:r>
              <a:rPr lang="it-IT" sz="1700" i="0" dirty="0" smtClean="0"/>
              <a:t>and </a:t>
            </a:r>
            <a:r>
              <a:rPr lang="it-IT" sz="1700" i="0" dirty="0"/>
              <a:t>in those monitored by cCTG in GRIT </a:t>
            </a:r>
            <a:r>
              <a:rPr lang="it-IT" sz="1700" i="0" dirty="0" smtClean="0"/>
              <a:t>(4.8% </a:t>
            </a:r>
            <a:r>
              <a:rPr lang="it-IT" sz="1700" dirty="0"/>
              <a:t>vs</a:t>
            </a:r>
            <a:r>
              <a:rPr lang="it-IT" sz="1700" i="0" dirty="0"/>
              <a:t> </a:t>
            </a:r>
            <a:r>
              <a:rPr lang="it-IT" sz="1700" i="0" dirty="0" smtClean="0"/>
              <a:t>5.5%), </a:t>
            </a:r>
            <a:r>
              <a:rPr lang="it-IT" sz="1700" i="0" dirty="0"/>
              <a:t>but perinatal mortality was lower in the GRIT cCTG group (13% </a:t>
            </a:r>
            <a:r>
              <a:rPr lang="it-IT" sz="1700" dirty="0"/>
              <a:t>vs</a:t>
            </a:r>
            <a:r>
              <a:rPr lang="it-IT" sz="1700" i="0" dirty="0"/>
              <a:t> 23%), although the difference did not reach statistical significance. </a:t>
            </a:r>
            <a:endParaRPr lang="it-IT" sz="1700" i="0" dirty="0"/>
          </a:p>
          <a:p>
            <a:pPr algn="just">
              <a:lnSpc>
                <a:spcPct val="150000"/>
              </a:lnSpc>
            </a:pPr>
            <a:r>
              <a:rPr lang="zh-CN" altLang="it-IT" sz="1700" i="0" dirty="0">
                <a:ea typeface="宋体" panose="02010600030101010101" pitchFamily="2" charset="-122"/>
              </a:rPr>
              <a:t>立即分娩组中，</a:t>
            </a:r>
            <a:r>
              <a:rPr lang="it-IT" sz="1700" i="0" dirty="0"/>
              <a:t>传统</a:t>
            </a:r>
            <a:r>
              <a:rPr lang="it-IT" sz="1700" i="0" dirty="0">
                <a:sym typeface="+mn-ea"/>
              </a:rPr>
              <a:t>CTG </a:t>
            </a:r>
            <a:r>
              <a:rPr lang="it-IT" sz="1700" i="0" dirty="0"/>
              <a:t>监测的胎儿死亡率与 </a:t>
            </a:r>
            <a:r>
              <a:rPr lang="it-IT" sz="1700" i="0" dirty="0">
                <a:sym typeface="+mn-ea"/>
              </a:rPr>
              <a:t>cCTG</a:t>
            </a:r>
            <a:r>
              <a:rPr lang="it-IT" sz="1700" i="0" dirty="0"/>
              <a:t>监测的胎儿死亡率相似(4.8%</a:t>
            </a:r>
            <a:r>
              <a:rPr lang="zh-CN" altLang="it-IT" sz="1700" i="0" dirty="0">
                <a:ea typeface="宋体" panose="02010600030101010101" pitchFamily="2" charset="-122"/>
              </a:rPr>
              <a:t>、</a:t>
            </a:r>
            <a:r>
              <a:rPr lang="it-IT" sz="1700" i="0" dirty="0"/>
              <a:t> 5.5%) </a:t>
            </a:r>
            <a:r>
              <a:rPr lang="zh-CN" altLang="it-IT" sz="1700" i="0" dirty="0">
                <a:ea typeface="宋体" panose="02010600030101010101" pitchFamily="2" charset="-122"/>
              </a:rPr>
              <a:t>，但</a:t>
            </a:r>
            <a:r>
              <a:rPr lang="it-IT" sz="1700" i="0" dirty="0">
                <a:sym typeface="+mn-ea"/>
              </a:rPr>
              <a:t>cCTG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立即分娩组中</a:t>
            </a:r>
            <a:r>
              <a:rPr lang="zh-CN" altLang="it-IT" sz="1700" i="0" dirty="0">
                <a:ea typeface="宋体" panose="02010600030101010101" pitchFamily="2" charset="-122"/>
              </a:rPr>
              <a:t>围产期死亡率低（</a:t>
            </a:r>
            <a:r>
              <a:rPr lang="it-IT" sz="1700" i="0" dirty="0">
                <a:sym typeface="+mn-ea"/>
              </a:rPr>
              <a:t>13% 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、</a:t>
            </a:r>
            <a:r>
              <a:rPr lang="it-IT" sz="1700" i="0" dirty="0">
                <a:sym typeface="+mn-ea"/>
              </a:rPr>
              <a:t>23%</a:t>
            </a:r>
            <a:r>
              <a:rPr lang="zh-CN" altLang="it-IT" sz="1700" i="0" dirty="0">
                <a:ea typeface="宋体" panose="02010600030101010101" pitchFamily="2" charset="-122"/>
              </a:rPr>
              <a:t>），差异无统计学意义。</a:t>
            </a:r>
            <a:endParaRPr lang="it-IT" sz="1700" i="0" dirty="0"/>
          </a:p>
          <a:p>
            <a:pPr algn="just">
              <a:lnSpc>
                <a:spcPct val="150000"/>
              </a:lnSpc>
            </a:pPr>
            <a:r>
              <a:rPr lang="it-IT" sz="1700" i="0" dirty="0"/>
              <a:t>The rate of survival without </a:t>
            </a:r>
            <a:r>
              <a:rPr lang="it-IT" sz="1700" i="0" dirty="0" smtClean="0"/>
              <a:t>NDI at </a:t>
            </a:r>
            <a:r>
              <a:rPr lang="it-IT" sz="1700" i="0" dirty="0"/>
              <a:t>2 years was lowest in the immediate-delivery group and in pregnancies monitored by CTG</a:t>
            </a:r>
            <a:r>
              <a:rPr lang="it-IT" sz="1700" i="0" dirty="0">
                <a:solidFill>
                  <a:schemeClr val="tx1"/>
                </a:solidFill>
              </a:rPr>
              <a:t> without STV, with a higher rate in the cCTG groups and the highest rate in the cCTG </a:t>
            </a:r>
            <a:r>
              <a:rPr lang="it-IT" sz="1700" i="0" dirty="0" smtClean="0">
                <a:solidFill>
                  <a:schemeClr val="tx1"/>
                </a:solidFill>
              </a:rPr>
              <a:t>+</a:t>
            </a:r>
            <a:r>
              <a:rPr lang="it-IT" sz="1700" i="0" dirty="0">
                <a:solidFill>
                  <a:schemeClr val="tx1"/>
                </a:solidFill>
              </a:rPr>
              <a:t> DV Doppler </a:t>
            </a:r>
            <a:r>
              <a:rPr lang="it-IT" sz="1700" i="0" dirty="0" smtClean="0">
                <a:solidFill>
                  <a:schemeClr val="tx1"/>
                </a:solidFill>
              </a:rPr>
              <a:t>group.</a:t>
            </a:r>
            <a:endParaRPr lang="it-IT" sz="1700" i="0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zh-CN" altLang="it-IT" sz="1700" i="0" dirty="0" smtClean="0">
                <a:solidFill>
                  <a:schemeClr val="tx1"/>
                </a:solidFill>
                <a:ea typeface="宋体" panose="02010600030101010101" pitchFamily="2" charset="-122"/>
              </a:rPr>
              <a:t>立即</a:t>
            </a:r>
            <a:r>
              <a:rPr lang="it-IT" sz="1700" i="0" dirty="0" smtClean="0">
                <a:solidFill>
                  <a:schemeClr val="tx1"/>
                </a:solidFill>
              </a:rPr>
              <a:t>分娩组</a:t>
            </a:r>
            <a:r>
              <a:rPr lang="zh-CN" altLang="it-IT" sz="1700" i="0" dirty="0" smtClean="0">
                <a:solidFill>
                  <a:schemeClr val="tx1"/>
                </a:solidFill>
                <a:ea typeface="宋体" panose="02010600030101010101" pitchFamily="2" charset="-122"/>
              </a:rPr>
              <a:t>及应用不含</a:t>
            </a:r>
            <a:r>
              <a:rPr lang="zh-CN" altLang="en-US" sz="1700" i="0" dirty="0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胎心率短期变异（</a:t>
            </a:r>
            <a:r>
              <a:rPr lang="it-IT" sz="1700" dirty="0" smtClean="0">
                <a:solidFill>
                  <a:schemeClr val="tx1"/>
                </a:solidFill>
                <a:sym typeface="+mn-ea"/>
              </a:rPr>
              <a:t>STV</a:t>
            </a:r>
            <a:r>
              <a:rPr lang="zh-CN" altLang="it-IT" sz="1700" dirty="0" smtClean="0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）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的</a:t>
            </a:r>
            <a:r>
              <a:rPr lang="it-IT" sz="1700" i="0" dirty="0">
                <a:sym typeface="+mn-ea"/>
              </a:rPr>
              <a:t>CTG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监测的孕妇</a:t>
            </a:r>
            <a:r>
              <a:rPr lang="zh-CN" altLang="it-IT" sz="1700" i="0" dirty="0" smtClean="0">
                <a:ea typeface="宋体" panose="02010600030101010101" pitchFamily="2" charset="-122"/>
              </a:rPr>
              <a:t>中</a:t>
            </a:r>
            <a:r>
              <a:rPr lang="it-IT" sz="1700" i="0" dirty="0" smtClean="0">
                <a:sym typeface="+mn-ea"/>
              </a:rPr>
              <a:t>2岁无神经发育障碍</a:t>
            </a:r>
            <a:r>
              <a:rPr lang="zh-CN" altLang="it-IT" sz="1700" i="0" dirty="0" smtClean="0">
                <a:ea typeface="宋体" panose="02010600030101010101" pitchFamily="2" charset="-122"/>
                <a:sym typeface="+mn-ea"/>
              </a:rPr>
              <a:t>存活率最低，</a:t>
            </a:r>
            <a:r>
              <a:rPr lang="it-IT" sz="1700" i="0" dirty="0">
                <a:sym typeface="+mn-ea"/>
              </a:rPr>
              <a:t>cCTG</a:t>
            </a:r>
            <a:r>
              <a:rPr lang="it-IT" sz="1700" i="0" dirty="0" smtClean="0"/>
              <a:t>组存活率较高，</a:t>
            </a:r>
            <a:r>
              <a:rPr lang="it-IT" sz="1700" i="0" dirty="0">
                <a:sym typeface="+mn-ea"/>
              </a:rPr>
              <a:t>cCTG </a:t>
            </a:r>
            <a:r>
              <a:rPr lang="it-IT" sz="1700" i="0" dirty="0" smtClean="0">
                <a:sym typeface="+mn-ea"/>
              </a:rPr>
              <a:t>+</a:t>
            </a:r>
            <a:r>
              <a:rPr lang="it-IT" sz="1700" i="0" dirty="0">
                <a:sym typeface="+mn-ea"/>
              </a:rPr>
              <a:t> DV </a:t>
            </a:r>
            <a:r>
              <a:rPr lang="zh-CN" altLang="it-IT" sz="1700" i="0" dirty="0">
                <a:ea typeface="宋体" panose="02010600030101010101" pitchFamily="2" charset="-122"/>
                <a:sym typeface="+mn-ea"/>
              </a:rPr>
              <a:t>多普勒</a:t>
            </a:r>
            <a:r>
              <a:rPr lang="it-IT" sz="1700" i="0" dirty="0" smtClean="0"/>
              <a:t>组存活率最高。</a:t>
            </a:r>
            <a:endParaRPr lang="it-IT" sz="1700" i="0" dirty="0"/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2292287" y="1523675"/>
            <a:ext cx="4559424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  <a:r>
              <a:rPr lang="zh-CN" altLang="en-GB" sz="2800" b="1" i="0" dirty="0">
                <a:ea typeface="宋体" panose="02010600030101010101" pitchFamily="2" charset="-122"/>
              </a:rPr>
              <a:t>结果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936288" y="1455167"/>
            <a:ext cx="5760764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  <a:r>
              <a:rPr lang="zh-CN" altLang="en-GB" sz="2800" b="1" i="0" dirty="0">
                <a:ea typeface="宋体" panose="02010600030101010101" pitchFamily="2" charset="-122"/>
              </a:rPr>
              <a:t>结果</a:t>
            </a:r>
            <a:endParaRPr lang="zh-CN" altLang="en-GB" sz="2800" b="1" i="0" dirty="0">
              <a:ea typeface="宋体" panose="02010600030101010101" pitchFamily="2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3" y="2276872"/>
            <a:ext cx="5142190" cy="4296678"/>
          </a:xfrm>
          <a:prstGeom prst="rect">
            <a:avLst/>
          </a:prstGeom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08720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Comparative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analysis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of</a:t>
            </a:r>
            <a:r>
              <a:rPr lang="de-DE" altLang="it-IT" sz="1400" dirty="0">
                <a:solidFill>
                  <a:schemeClr val="bg1"/>
                </a:solidFill>
              </a:rPr>
              <a:t> 2-year </a:t>
            </a:r>
            <a:r>
              <a:rPr lang="de-DE" altLang="it-IT" sz="1400" dirty="0" err="1">
                <a:solidFill>
                  <a:schemeClr val="bg1"/>
                </a:solidFill>
              </a:rPr>
              <a:t>outcomes</a:t>
            </a:r>
            <a:r>
              <a:rPr lang="de-DE" altLang="it-IT" sz="1400" dirty="0">
                <a:solidFill>
                  <a:schemeClr val="bg1"/>
                </a:solidFill>
              </a:rPr>
              <a:t> in GRIT </a:t>
            </a:r>
            <a:r>
              <a:rPr lang="de-DE" altLang="it-IT" sz="1400" dirty="0" err="1">
                <a:solidFill>
                  <a:schemeClr val="bg1"/>
                </a:solidFill>
              </a:rPr>
              <a:t>and</a:t>
            </a:r>
            <a:r>
              <a:rPr lang="de-DE" altLang="it-IT" sz="1400" dirty="0">
                <a:solidFill>
                  <a:schemeClr val="bg1"/>
                </a:solidFill>
              </a:rPr>
              <a:t> TRUFFLE </a:t>
            </a:r>
            <a:r>
              <a:rPr lang="de-DE" altLang="it-IT" sz="1400" dirty="0" err="1">
                <a:solidFill>
                  <a:schemeClr val="bg1"/>
                </a:solidFill>
              </a:rPr>
              <a:t>trials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Ganzevoort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</a:t>
            </a:r>
            <a:r>
              <a:rPr lang="de-DE" altLang="it-IT" sz="1400" dirty="0">
                <a:solidFill>
                  <a:schemeClr val="bg1"/>
                </a:solidFill>
              </a:rPr>
              <a:t>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5216525" y="1455420"/>
            <a:ext cx="3676015" cy="52622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600" i="0" dirty="0"/>
              <a:t>Rates of normal development (white), </a:t>
            </a:r>
            <a:r>
              <a:rPr lang="it-IT" sz="1600" i="0" dirty="0" smtClean="0"/>
              <a:t>NDI (light </a:t>
            </a:r>
            <a:r>
              <a:rPr lang="it-IT" sz="1600" i="0" dirty="0"/>
              <a:t>grey) and perinatal death (dark grey ) </a:t>
            </a:r>
            <a:r>
              <a:rPr lang="it-IT" sz="1600" i="0" dirty="0" smtClean="0"/>
              <a:t>by </a:t>
            </a:r>
            <a:r>
              <a:rPr lang="it-IT" sz="1600" i="0" dirty="0"/>
              <a:t>2 years of age in children born from pregnancies complicated by early-onset </a:t>
            </a:r>
            <a:r>
              <a:rPr lang="it-IT" sz="1600" i="0" dirty="0" smtClean="0"/>
              <a:t>FGR </a:t>
            </a:r>
            <a:r>
              <a:rPr lang="it-IT" sz="1600" i="0" dirty="0"/>
              <a:t>included in GRIT and TRUFFLE studies, randomized </a:t>
            </a:r>
            <a:r>
              <a:rPr lang="it-IT" sz="1600" i="0" dirty="0" smtClean="0"/>
              <a:t>at:</a:t>
            </a:r>
            <a:endParaRPr lang="it-IT" sz="1600" i="0" dirty="0"/>
          </a:p>
          <a:p>
            <a:pPr algn="just"/>
            <a:r>
              <a:rPr lang="it-IT" sz="1600" i="0" dirty="0"/>
              <a:t>(</a:t>
            </a:r>
            <a:r>
              <a:rPr lang="it-IT" sz="1600" i="0" dirty="0" smtClean="0"/>
              <a:t>a)26–27 weeks, </a:t>
            </a:r>
            <a:endParaRPr lang="it-IT" sz="1600" i="0" dirty="0" smtClean="0"/>
          </a:p>
          <a:p>
            <a:pPr algn="just"/>
            <a:r>
              <a:rPr lang="it-IT" sz="1600" i="0" dirty="0" smtClean="0"/>
              <a:t>(b) 28–29 weeks, </a:t>
            </a:r>
            <a:endParaRPr lang="it-IT" sz="1600" i="0" dirty="0" smtClean="0"/>
          </a:p>
          <a:p>
            <a:pPr algn="just"/>
            <a:r>
              <a:rPr lang="it-IT" sz="1600" i="0" dirty="0" smtClean="0"/>
              <a:t>(c) 30–31 weeks,</a:t>
            </a:r>
            <a:endParaRPr lang="it-IT" sz="1600" i="0" dirty="0"/>
          </a:p>
          <a:p>
            <a:pPr algn="just"/>
            <a:r>
              <a:rPr lang="it-IT" sz="1600" i="0" dirty="0" smtClean="0"/>
              <a:t>according </a:t>
            </a:r>
            <a:r>
              <a:rPr lang="it-IT" sz="1600" i="0" dirty="0"/>
              <a:t>to intervention/</a:t>
            </a:r>
            <a:endParaRPr lang="it-IT" sz="1600" i="0" dirty="0"/>
          </a:p>
          <a:p>
            <a:pPr algn="just"/>
            <a:r>
              <a:rPr lang="it-IT" sz="1600" i="0" dirty="0"/>
              <a:t>monitoring method. </a:t>
            </a:r>
            <a:endParaRPr lang="it-IT" sz="1600" i="0" dirty="0" smtClean="0"/>
          </a:p>
          <a:p>
            <a:pPr algn="just"/>
            <a:r>
              <a:rPr lang="it-IT" sz="1600" dirty="0" smtClean="0">
                <a:solidFill>
                  <a:schemeClr val="accent2"/>
                </a:solidFill>
              </a:rPr>
              <a:t>STV</a:t>
            </a:r>
            <a:r>
              <a:rPr lang="it-IT" sz="1600" dirty="0">
                <a:solidFill>
                  <a:schemeClr val="accent2"/>
                </a:solidFill>
              </a:rPr>
              <a:t>, short-term variation </a:t>
            </a:r>
            <a:r>
              <a:rPr lang="it-IT" sz="1600" dirty="0" smtClean="0">
                <a:solidFill>
                  <a:schemeClr val="accent2"/>
                </a:solidFill>
              </a:rPr>
              <a:t>in </a:t>
            </a:r>
            <a:r>
              <a:rPr lang="it-IT" sz="1600" dirty="0">
                <a:solidFill>
                  <a:schemeClr val="accent2"/>
                </a:solidFill>
              </a:rPr>
              <a:t>fetal heart </a:t>
            </a:r>
            <a:r>
              <a:rPr lang="it-IT" sz="1600" dirty="0" smtClean="0">
                <a:solidFill>
                  <a:schemeClr val="accent2"/>
                </a:solidFill>
              </a:rPr>
              <a:t>rate.</a:t>
            </a:r>
            <a:endParaRPr lang="it-IT" sz="1600" dirty="0" smtClean="0">
              <a:solidFill>
                <a:schemeClr val="accent2"/>
              </a:solidFill>
            </a:endParaRPr>
          </a:p>
          <a:p>
            <a:pPr algn="just"/>
            <a:r>
              <a:rPr lang="it-IT" sz="1600" i="0" dirty="0">
                <a:solidFill>
                  <a:schemeClr val="accent2"/>
                </a:solidFill>
                <a:sym typeface="+mn-ea"/>
              </a:rPr>
              <a:t>GRIT和 TRUFFLE </a:t>
            </a:r>
            <a:r>
              <a:rPr lang="it-IT" sz="1600" i="0" dirty="0">
                <a:solidFill>
                  <a:schemeClr val="accent2"/>
                </a:solidFill>
              </a:rPr>
              <a:t>研究中</a:t>
            </a:r>
            <a:r>
              <a:rPr lang="zh-CN" altLang="it-IT" sz="1600" i="0" dirty="0">
                <a:solidFill>
                  <a:schemeClr val="accent2"/>
                </a:solidFill>
                <a:ea typeface="宋体" panose="02010600030101010101" pitchFamily="2" charset="-122"/>
              </a:rPr>
              <a:t>妊娠合并</a:t>
            </a:r>
            <a:r>
              <a:rPr lang="it-IT" sz="1600" i="0" dirty="0">
                <a:solidFill>
                  <a:schemeClr val="accent2"/>
                </a:solidFill>
              </a:rPr>
              <a:t>早发</a:t>
            </a:r>
            <a:r>
              <a:rPr lang="zh-CN" altLang="it-IT" sz="1600" i="0" dirty="0">
                <a:solidFill>
                  <a:schemeClr val="accent2"/>
                </a:solidFill>
                <a:ea typeface="宋体" panose="02010600030101010101" pitchFamily="2" charset="-122"/>
              </a:rPr>
              <a:t>型</a:t>
            </a:r>
            <a:r>
              <a:rPr lang="it-IT" sz="1600" i="0" dirty="0" smtClean="0">
                <a:solidFill>
                  <a:schemeClr val="accent2"/>
                </a:solidFill>
                <a:sym typeface="+mn-ea"/>
              </a:rPr>
              <a:t>FGR</a:t>
            </a:r>
            <a:r>
              <a:rPr lang="it-IT" sz="1600" i="0" dirty="0">
                <a:solidFill>
                  <a:schemeClr val="accent2"/>
                </a:solidFill>
              </a:rPr>
              <a:t>的2岁儿童</a:t>
            </a:r>
            <a:r>
              <a:rPr lang="zh-CN" altLang="it-IT" sz="1600" i="0" dirty="0">
                <a:solidFill>
                  <a:schemeClr val="accent2"/>
                </a:solidFill>
                <a:ea typeface="宋体" panose="02010600030101010101" pitchFamily="2" charset="-122"/>
              </a:rPr>
              <a:t>中</a:t>
            </a:r>
            <a:r>
              <a:rPr lang="zh-CN" altLang="it-IT" sz="1600" i="0" dirty="0">
                <a:solidFill>
                  <a:schemeClr val="accent2"/>
                </a:solidFill>
                <a:ea typeface="宋体" panose="02010600030101010101" pitchFamily="2" charset="-122"/>
                <a:sym typeface="+mn-ea"/>
              </a:rPr>
              <a:t>不同</a:t>
            </a:r>
            <a:r>
              <a:rPr lang="zh-CN" altLang="en-US" sz="1600" i="0" dirty="0">
                <a:solidFill>
                  <a:schemeClr val="accent2"/>
                </a:solidFill>
                <a:ea typeface="宋体" panose="02010600030101010101" pitchFamily="2" charset="-122"/>
                <a:sym typeface="+mn-ea"/>
              </a:rPr>
              <a:t>干预措施/监测方法</a:t>
            </a:r>
            <a:r>
              <a:rPr lang="it-IT" sz="1600" i="0" dirty="0">
                <a:solidFill>
                  <a:schemeClr val="accent2"/>
                </a:solidFill>
                <a:sym typeface="+mn-ea"/>
              </a:rPr>
              <a:t>的</a:t>
            </a:r>
            <a:r>
              <a:rPr lang="it-IT" sz="1600" i="0" dirty="0">
                <a:solidFill>
                  <a:schemeClr val="accent2"/>
                </a:solidFill>
              </a:rPr>
              <a:t>正常发育（白色）</a:t>
            </a:r>
            <a:r>
              <a:rPr lang="zh-CN" altLang="it-IT" sz="1600" i="0" dirty="0">
                <a:solidFill>
                  <a:schemeClr val="accent2"/>
                </a:solidFill>
                <a:ea typeface="宋体" panose="02010600030101010101" pitchFamily="2" charset="-122"/>
              </a:rPr>
              <a:t>、</a:t>
            </a:r>
            <a:r>
              <a:rPr lang="en-US" altLang="zh-CN" sz="1600" i="0" dirty="0">
                <a:solidFill>
                  <a:schemeClr val="accent2"/>
                </a:solidFill>
                <a:ea typeface="宋体" panose="02010600030101010101" pitchFamily="2" charset="-122"/>
              </a:rPr>
              <a:t>NDI</a:t>
            </a:r>
            <a:r>
              <a:rPr lang="zh-CN" altLang="en-US" sz="1600" i="0" dirty="0">
                <a:solidFill>
                  <a:schemeClr val="accent2"/>
                </a:solidFill>
                <a:ea typeface="宋体" panose="02010600030101010101" pitchFamily="2" charset="-122"/>
              </a:rPr>
              <a:t>（浅灰色）、围产儿死亡（深灰色）的比例，随机分成：（a） 26-27周，（b） 28-29周，（c） 30-31周。</a:t>
            </a:r>
            <a:r>
              <a:rPr lang="it-IT" sz="1600" dirty="0" smtClean="0">
                <a:solidFill>
                  <a:schemeClr val="accent2"/>
                </a:solidFill>
                <a:sym typeface="+mn-ea"/>
              </a:rPr>
              <a:t>STV</a:t>
            </a:r>
            <a:r>
              <a:rPr lang="en-US" altLang="it-IT" sz="1600" dirty="0" smtClean="0">
                <a:solidFill>
                  <a:schemeClr val="accent2"/>
                </a:solidFill>
                <a:sym typeface="+mn-ea"/>
              </a:rPr>
              <a:t>=</a:t>
            </a:r>
            <a:r>
              <a:rPr lang="zh-CN" altLang="en-US" sz="1600" i="0" dirty="0">
                <a:solidFill>
                  <a:schemeClr val="accent2"/>
                </a:solidFill>
                <a:ea typeface="宋体" panose="02010600030101010101" pitchFamily="2" charset="-122"/>
              </a:rPr>
              <a:t>胎心率</a:t>
            </a:r>
            <a:r>
              <a:rPr lang="zh-CN" altLang="en-US" sz="1600" i="0" dirty="0">
                <a:solidFill>
                  <a:schemeClr val="accent2"/>
                </a:solidFill>
                <a:ea typeface="宋体" panose="02010600030101010101" pitchFamily="2" charset="-122"/>
                <a:sym typeface="+mn-ea"/>
              </a:rPr>
              <a:t>短期</a:t>
            </a:r>
            <a:r>
              <a:rPr lang="zh-CN" altLang="en-US" sz="1600" i="0" dirty="0">
                <a:solidFill>
                  <a:schemeClr val="accent2"/>
                </a:solidFill>
                <a:ea typeface="宋体" panose="02010600030101010101" pitchFamily="2" charset="-122"/>
              </a:rPr>
              <a:t>变异。</a:t>
            </a:r>
            <a:endParaRPr lang="zh-CN" altLang="en-US" sz="1600" i="0" dirty="0">
              <a:solidFill>
                <a:schemeClr val="accent2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8883</Words>
  <Application>WPS 演示</Application>
  <PresentationFormat>On-screen Show (4:3)</PresentationFormat>
  <Paragraphs>163</Paragraphs>
  <Slides>14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2" baseType="lpstr">
      <vt:lpstr>Arial</vt:lpstr>
      <vt:lpstr>宋体</vt:lpstr>
      <vt:lpstr>Wingdings</vt:lpstr>
      <vt:lpstr>Calibri</vt:lpstr>
      <vt:lpstr>微软雅黑</vt:lpstr>
      <vt:lpstr>Arial Unicode MS</vt:lpstr>
      <vt:lpstr>Default Design</vt:lpstr>
      <vt:lpstr>5_Default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ASUS</cp:lastModifiedBy>
  <cp:revision>874</cp:revision>
  <cp:lastPrinted>2011-09-13T15:07:00Z</cp:lastPrinted>
  <dcterms:created xsi:type="dcterms:W3CDTF">2016-05-13T18:06:00Z</dcterms:created>
  <dcterms:modified xsi:type="dcterms:W3CDTF">2020-02-07T02:57:40Z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2052-10.1.0.7565</vt:lpwstr>
  </property>
</Properties>
</file>