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6"/>
  </p:notesMasterIdLst>
  <p:sldIdLst>
    <p:sldId id="258" r:id="rId2"/>
    <p:sldId id="259" r:id="rId3"/>
    <p:sldId id="301" r:id="rId4"/>
    <p:sldId id="260" r:id="rId5"/>
    <p:sldId id="308" r:id="rId6"/>
    <p:sldId id="302" r:id="rId7"/>
    <p:sldId id="279" r:id="rId8"/>
    <p:sldId id="304" r:id="rId9"/>
    <p:sldId id="297" r:id="rId10"/>
    <p:sldId id="268" r:id="rId11"/>
    <p:sldId id="305" r:id="rId12"/>
    <p:sldId id="309" r:id="rId13"/>
    <p:sldId id="306" r:id="rId14"/>
    <p:sldId id="28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92">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35" autoAdjust="0"/>
    <p:restoredTop sz="96341" autoAdjust="0"/>
  </p:normalViewPr>
  <p:slideViewPr>
    <p:cSldViewPr snapToGrid="0" snapToObjects="1">
      <p:cViewPr varScale="1">
        <p:scale>
          <a:sx n="111" d="100"/>
          <a:sy n="111" d="100"/>
        </p:scale>
        <p:origin x="990" y="108"/>
      </p:cViewPr>
      <p:guideLst>
        <p:guide orient="horz" pos="1992"/>
        <p:guide pos="288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12EE9A-9182-8E4D-A249-974FABE59AC9}" type="datetimeFigureOut">
              <a:rPr lang="en-US" smtClean="0"/>
              <a:t>6/23/2020</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A282C0-B187-C147-AA0E-6EEE63739975}" type="slidenum">
              <a:rPr lang="en-US" smtClean="0"/>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A282C0-B187-C147-AA0E-6EEE63739975}" type="slidenum">
              <a:rPr lang="en-US" smtClean="0"/>
              <a:t>5</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A282C0-B187-C147-AA0E-6EEE63739975}" type="slidenum">
              <a:rPr lang="en-US" smtClean="0"/>
              <a:t>6</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516B9AC-B1BF-134D-941C-C41134F8FB10}" type="datetimeFigureOut">
              <a:rPr lang="en-US" smtClean="0"/>
              <a:t>6/23/2020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09E509-1C91-DB4A-B99D-32040C87BC6D}"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16B9AC-B1BF-134D-941C-C41134F8FB10}" type="datetimeFigureOut">
              <a:rPr lang="en-US" smtClean="0"/>
              <a:t>6/23/2020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09E509-1C91-DB4A-B99D-32040C87BC6D}"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16B9AC-B1BF-134D-941C-C41134F8FB10}" type="datetimeFigureOut">
              <a:rPr lang="en-US" smtClean="0"/>
              <a:t>6/23/2020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09E509-1C91-DB4A-B99D-32040C87BC6D}"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16B9AC-B1BF-134D-941C-C41134F8FB10}" type="datetimeFigureOut">
              <a:rPr lang="en-US" smtClean="0"/>
              <a:t>6/23/2020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09E509-1C91-DB4A-B99D-32040C87BC6D}"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16B9AC-B1BF-134D-941C-C41134F8FB10}" type="datetimeFigureOut">
              <a:rPr lang="en-US" smtClean="0"/>
              <a:t>6/23/2020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09E509-1C91-DB4A-B99D-32040C87BC6D}"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516B9AC-B1BF-134D-941C-C41134F8FB10}" type="datetimeFigureOut">
              <a:rPr lang="en-US" smtClean="0"/>
              <a:t>6/23/2020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09E509-1C91-DB4A-B99D-32040C87BC6D}"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516B9AC-B1BF-134D-941C-C41134F8FB10}" type="datetimeFigureOut">
              <a:rPr lang="en-US" smtClean="0"/>
              <a:t>6/23/2020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C09E509-1C91-DB4A-B99D-32040C87BC6D}"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516B9AC-B1BF-134D-941C-C41134F8FB10}" type="datetimeFigureOut">
              <a:rPr lang="en-US" smtClean="0"/>
              <a:t>6/23/2020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C09E509-1C91-DB4A-B99D-32040C87BC6D}"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16B9AC-B1BF-134D-941C-C41134F8FB10}" type="datetimeFigureOut">
              <a:rPr lang="en-US" smtClean="0"/>
              <a:t>6/23/2020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C09E509-1C91-DB4A-B99D-32040C87BC6D}"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516B9AC-B1BF-134D-941C-C41134F8FB10}" type="datetimeFigureOut">
              <a:rPr lang="en-US" smtClean="0"/>
              <a:t>6/23/2020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09E509-1C91-DB4A-B99D-32040C87BC6D}"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hasCustomPrompt="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516B9AC-B1BF-134D-941C-C41134F8FB10}" type="datetimeFigureOut">
              <a:rPr lang="en-US" smtClean="0"/>
              <a:t>6/23/2020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09E509-1C91-DB4A-B99D-32040C87BC6D}"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16B9AC-B1BF-134D-941C-C41134F8FB10}" type="datetimeFigureOut">
              <a:rPr lang="en-US" smtClean="0"/>
              <a:t>6/23/2020</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09E509-1C91-DB4A-B99D-32040C87BC6D}"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ext Box 5"/>
          <p:cNvSpPr txBox="1">
            <a:spLocks noChangeArrowheads="1"/>
          </p:cNvSpPr>
          <p:nvPr/>
        </p:nvSpPr>
        <p:spPr bwMode="auto">
          <a:xfrm>
            <a:off x="228600" y="1244600"/>
            <a:ext cx="8748713" cy="583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b="1" dirty="0">
                <a:solidFill>
                  <a:srgbClr val="000000"/>
                </a:solidFill>
                <a:ea typeface="Arial" panose="020B0604020202020204" pitchFamily="34" charset="0"/>
                <a:cs typeface="Arial" panose="020B0604020202020204" pitchFamily="34" charset="0"/>
              </a:rPr>
              <a:t>UOG </a:t>
            </a:r>
            <a:r>
              <a:rPr lang="zh-CN" altLang="en-US" b="1" dirty="0">
                <a:solidFill>
                  <a:srgbClr val="000000"/>
                </a:solidFill>
                <a:ea typeface="Arial" panose="020B0604020202020204" pitchFamily="34" charset="0"/>
                <a:cs typeface="Arial" panose="020B0604020202020204" pitchFamily="34" charset="0"/>
              </a:rPr>
              <a:t>期刊俱乐部</a:t>
            </a:r>
            <a:r>
              <a:rPr lang="en-GB" altLang="it-IT" b="1" dirty="0">
                <a:solidFill>
                  <a:srgbClr val="000000"/>
                </a:solidFill>
                <a:ea typeface="Arial" panose="020B0604020202020204" pitchFamily="34" charset="0"/>
                <a:cs typeface="Arial" panose="020B0604020202020204" pitchFamily="34" charset="0"/>
              </a:rPr>
              <a:t>:  2020</a:t>
            </a:r>
            <a:r>
              <a:rPr lang="zh-CN" altLang="en-GB" b="1" dirty="0">
                <a:solidFill>
                  <a:srgbClr val="000000"/>
                </a:solidFill>
                <a:ea typeface="宋体" panose="02010600030101010101" pitchFamily="2" charset="-122"/>
                <a:cs typeface="Arial" panose="020B0604020202020204" pitchFamily="34" charset="0"/>
              </a:rPr>
              <a:t>年</a:t>
            </a:r>
            <a:r>
              <a:rPr lang="en-US" altLang="zh-CN" b="1" dirty="0">
                <a:solidFill>
                  <a:srgbClr val="000000"/>
                </a:solidFill>
                <a:ea typeface="Arial" panose="020B0604020202020204" pitchFamily="34" charset="0"/>
                <a:cs typeface="Arial" panose="020B0604020202020204" pitchFamily="34" charset="0"/>
              </a:rPr>
              <a:t>6</a:t>
            </a:r>
            <a:r>
              <a:rPr lang="zh-CN" altLang="en-US" b="1" dirty="0">
                <a:solidFill>
                  <a:srgbClr val="000000"/>
                </a:solidFill>
                <a:ea typeface="Arial" panose="020B0604020202020204" pitchFamily="34" charset="0"/>
                <a:cs typeface="Arial" panose="020B0604020202020204" pitchFamily="34" charset="0"/>
              </a:rPr>
              <a:t>月</a:t>
            </a:r>
            <a:endParaRPr lang="en-GB" altLang="it-IT" b="1" dirty="0">
              <a:solidFill>
                <a:srgbClr val="000000"/>
              </a:solidFill>
              <a:ea typeface="Arial" panose="020B0604020202020204" pitchFamily="34" charset="0"/>
              <a:cs typeface="Arial" panose="020B0604020202020204" pitchFamily="34" charset="0"/>
            </a:endParaRPr>
          </a:p>
        </p:txBody>
      </p:sp>
      <p:sp>
        <p:nvSpPr>
          <p:cNvPr id="13317" name="TextBox 1"/>
          <p:cNvSpPr txBox="1">
            <a:spLocks noChangeArrowheads="1"/>
          </p:cNvSpPr>
          <p:nvPr/>
        </p:nvSpPr>
        <p:spPr bwMode="auto">
          <a:xfrm>
            <a:off x="600123" y="2054944"/>
            <a:ext cx="8005665" cy="2548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zh-CN" altLang="en-US" sz="2400" b="1" dirty="0"/>
              <a:t>多普勒超声在诊断晚发型胎儿生长受限时预测不良围产儿结局中的作用：前瞻性队列研究</a:t>
            </a:r>
            <a:endParaRPr lang="en-US" altLang="zh-CN" sz="2400" b="1" dirty="0"/>
          </a:p>
          <a:p>
            <a:pPr algn="ctr">
              <a:buNone/>
            </a:pPr>
            <a:endParaRPr lang="en-US" sz="2000" b="1" dirty="0"/>
          </a:p>
          <a:p>
            <a:pPr algn="ctr">
              <a:buNone/>
            </a:pPr>
            <a:r>
              <a:rPr lang="en-US" sz="2000" dirty="0"/>
              <a:t>G. RIZZO, I. MAPPA, V. BITSADZE, M. SŁODKI, J. KHIZROEVA,</a:t>
            </a:r>
          </a:p>
          <a:p>
            <a:pPr algn="ctr">
              <a:buNone/>
            </a:pPr>
            <a:r>
              <a:rPr lang="en-US" sz="2000" dirty="0"/>
              <a:t>A. MAKATSARIYA and F. D’ANTONIO</a:t>
            </a:r>
          </a:p>
          <a:p>
            <a:pPr algn="ctr">
              <a:buNone/>
            </a:pPr>
            <a:endParaRPr lang="sv-SE" altLang="en-US" sz="1800" dirty="0"/>
          </a:p>
          <a:p>
            <a:pPr algn="ctr">
              <a:spcBef>
                <a:spcPct val="0"/>
              </a:spcBef>
              <a:spcAft>
                <a:spcPts val="600"/>
              </a:spcAft>
              <a:buNone/>
            </a:pPr>
            <a:r>
              <a:rPr lang="it-IT" altLang="en-US" sz="1800" i="1" dirty="0"/>
              <a:t>Volume 55, Issue 6, Pages 793–798  </a:t>
            </a:r>
            <a:endParaRPr lang="en-GB" altLang="en-US" sz="1800" b="1" dirty="0"/>
          </a:p>
        </p:txBody>
      </p:sp>
      <p:sp>
        <p:nvSpPr>
          <p:cNvPr id="13318" name="TextBox 2"/>
          <p:cNvSpPr txBox="1">
            <a:spLocks noChangeArrowheads="1"/>
          </p:cNvSpPr>
          <p:nvPr/>
        </p:nvSpPr>
        <p:spPr bwMode="auto">
          <a:xfrm>
            <a:off x="2352040" y="5306060"/>
            <a:ext cx="5758815" cy="675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zh-CN" altLang="en-US" sz="1900" dirty="0">
                <a:solidFill>
                  <a:srgbClr val="000000"/>
                </a:solidFill>
                <a:ea typeface="Arial" panose="020B0604020202020204" pitchFamily="34" charset="0"/>
                <a:cs typeface="Arial" panose="020B0604020202020204" pitchFamily="34" charset="0"/>
              </a:rPr>
              <a:t>本幻灯由</a:t>
            </a:r>
            <a:r>
              <a:rPr lang="en-GB" altLang="it-IT" sz="1900" dirty="0">
                <a:solidFill>
                  <a:srgbClr val="000000"/>
                </a:solidFill>
                <a:ea typeface="Arial" panose="020B0604020202020204" pitchFamily="34" charset="0"/>
                <a:cs typeface="Arial" panose="020B0604020202020204" pitchFamily="34" charset="0"/>
              </a:rPr>
              <a:t>Yael Raz</a:t>
            </a:r>
            <a:r>
              <a:rPr lang="zh-CN" altLang="en-US" sz="1900" dirty="0">
                <a:solidFill>
                  <a:srgbClr val="000000"/>
                </a:solidFill>
                <a:ea typeface="Arial" panose="020B0604020202020204" pitchFamily="34" charset="0"/>
                <a:cs typeface="Arial" panose="020B0604020202020204" pitchFamily="34" charset="0"/>
              </a:rPr>
              <a:t>医生提供</a:t>
            </a:r>
            <a:r>
              <a:rPr lang="en-GB" altLang="it-IT" sz="1900" dirty="0">
                <a:solidFill>
                  <a:srgbClr val="000000"/>
                </a:solidFill>
                <a:ea typeface="Arial" panose="020B0604020202020204" pitchFamily="34" charset="0"/>
                <a:cs typeface="Arial" panose="020B0604020202020204" pitchFamily="34" charset="0"/>
              </a:rPr>
              <a:t>(UOG </a:t>
            </a:r>
            <a:r>
              <a:rPr lang="zh-CN" altLang="en-US" sz="1900" dirty="0">
                <a:solidFill>
                  <a:srgbClr val="000000"/>
                </a:solidFill>
                <a:ea typeface="Arial" panose="020B0604020202020204" pitchFamily="34" charset="0"/>
                <a:cs typeface="Arial" panose="020B0604020202020204" pitchFamily="34" charset="0"/>
              </a:rPr>
              <a:t>实习编辑整理</a:t>
            </a:r>
            <a:r>
              <a:rPr lang="en-GB" altLang="it-IT" sz="1900" dirty="0">
                <a:solidFill>
                  <a:srgbClr val="000000"/>
                </a:solidFill>
                <a:ea typeface="Arial" panose="020B0604020202020204" pitchFamily="34" charset="0"/>
                <a:cs typeface="Arial" panose="020B0604020202020204" pitchFamily="34" charset="0"/>
              </a:rPr>
              <a:t>)</a:t>
            </a:r>
          </a:p>
          <a:p>
            <a:pPr algn="ctr" eaLnBrk="1" hangingPunct="1">
              <a:spcBef>
                <a:spcPct val="0"/>
              </a:spcBef>
              <a:buFontTx/>
              <a:buNone/>
            </a:pPr>
            <a:r>
              <a:rPr lang="zh-CN" altLang="en-GB" sz="1900" dirty="0">
                <a:solidFill>
                  <a:srgbClr val="000000"/>
                </a:solidFill>
                <a:ea typeface="宋体" panose="02010600030101010101" pitchFamily="2" charset="-122"/>
                <a:cs typeface="Arial" panose="020B0604020202020204" pitchFamily="34" charset="0"/>
              </a:rPr>
              <a:t>翻译：张丽娜，吴青青</a:t>
            </a:r>
          </a:p>
        </p:txBody>
      </p:sp>
      <p:grpSp>
        <p:nvGrpSpPr>
          <p:cNvPr id="12" name="Group 2"/>
          <p:cNvGrpSpPr/>
          <p:nvPr/>
        </p:nvGrpSpPr>
        <p:grpSpPr bwMode="auto">
          <a:xfrm>
            <a:off x="0" y="0"/>
            <a:ext cx="9144000" cy="923925"/>
            <a:chOff x="0" y="3755"/>
            <a:chExt cx="5760" cy="582"/>
          </a:xfrm>
        </p:grpSpPr>
        <p:pic>
          <p:nvPicPr>
            <p:cNvPr id="13"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5" name="Picture 51" descr="\\ISUOG-DC01\users\ostirrup\Desktop\Journal Club logo.tif"/>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77825" y="5080000"/>
            <a:ext cx="1576388" cy="130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
          <p:cNvSpPr>
            <a:spLocks noChangeArrowheads="1"/>
          </p:cNvSpPr>
          <p:nvPr/>
        </p:nvSpPr>
        <p:spPr bwMode="auto">
          <a:xfrm>
            <a:off x="68263" y="933627"/>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dirty="0">
              <a:solidFill>
                <a:srgbClr val="000000"/>
              </a:solidFill>
            </a:endParaRPr>
          </a:p>
        </p:txBody>
      </p:sp>
      <p:sp>
        <p:nvSpPr>
          <p:cNvPr id="14" name="Rectangle 8"/>
          <p:cNvSpPr>
            <a:spLocks noChangeArrowheads="1"/>
          </p:cNvSpPr>
          <p:nvPr/>
        </p:nvSpPr>
        <p:spPr bwMode="auto">
          <a:xfrm>
            <a:off x="0" y="1661854"/>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zh-CN" altLang="en-US" sz="2800" b="1" dirty="0">
                <a:solidFill>
                  <a:srgbClr val="000000"/>
                </a:solidFill>
                <a:effectLst>
                  <a:outerShdw blurRad="50800" dist="38100" dir="2700000" algn="tl" rotWithShape="0">
                    <a:prstClr val="black">
                      <a:alpha val="40000"/>
                    </a:prstClr>
                  </a:outerShdw>
                </a:effectLst>
              </a:rPr>
              <a:t>讨论</a:t>
            </a:r>
            <a:r>
              <a:rPr lang="en-US" altLang="zh-CN" sz="2800" b="1" dirty="0">
                <a:solidFill>
                  <a:srgbClr val="000000"/>
                </a:solidFill>
                <a:effectLst>
                  <a:outerShdw blurRad="50800" dist="38100" dir="2700000" algn="tl" rotWithShape="0">
                    <a:prstClr val="black">
                      <a:alpha val="40000"/>
                    </a:prstClr>
                  </a:outerShdw>
                </a:effectLst>
              </a:rPr>
              <a:t>—</a:t>
            </a:r>
            <a:r>
              <a:rPr lang="zh-CN" altLang="en-US" sz="2800" b="1" dirty="0">
                <a:solidFill>
                  <a:srgbClr val="000000"/>
                </a:solidFill>
                <a:effectLst>
                  <a:outerShdw blurRad="50800" dist="38100" dir="2700000" algn="tl" rotWithShape="0">
                    <a:prstClr val="black">
                      <a:alpha val="40000"/>
                    </a:prstClr>
                  </a:outerShdw>
                </a:effectLst>
              </a:rPr>
              <a:t>主要发现</a:t>
            </a:r>
            <a:endParaRPr lang="en-GB" altLang="en-US" sz="2800" dirty="0">
              <a:solidFill>
                <a:srgbClr val="000000"/>
              </a:solidFill>
              <a:effectLst>
                <a:outerShdw blurRad="50800" dist="38100" dir="2700000" algn="tl" rotWithShape="0">
                  <a:prstClr val="black">
                    <a:alpha val="40000"/>
                  </a:prstClr>
                </a:outerShdw>
              </a:effectLst>
            </a:endParaRPr>
          </a:p>
        </p:txBody>
      </p:sp>
      <p:sp>
        <p:nvSpPr>
          <p:cNvPr id="15" name="Segnaposto contenuto 2"/>
          <p:cNvSpPr txBox="1"/>
          <p:nvPr/>
        </p:nvSpPr>
        <p:spPr bwMode="auto">
          <a:xfrm>
            <a:off x="68263" y="2213971"/>
            <a:ext cx="9075737" cy="4317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zh-CN" altLang="en-US" sz="1800" dirty="0">
                <a:cs typeface="Arial" panose="020B0604020202020204" pitchFamily="34" charset="0"/>
              </a:rPr>
              <a:t>大约三分之一的晚发型</a:t>
            </a:r>
            <a:r>
              <a:rPr lang="en-US" altLang="zh-CN" sz="1800" dirty="0">
                <a:cs typeface="Arial" panose="020B0604020202020204" pitchFamily="34" charset="0"/>
              </a:rPr>
              <a:t>FGR</a:t>
            </a:r>
            <a:r>
              <a:rPr lang="zh-CN" altLang="en-US" sz="1800" dirty="0">
                <a:cs typeface="Arial" panose="020B0604020202020204" pitchFamily="34" charset="0"/>
              </a:rPr>
              <a:t>会发生围产期不良结局。</a:t>
            </a:r>
            <a:endParaRPr lang="en-US" sz="1800" dirty="0">
              <a:cs typeface="Arial" panose="020B0604020202020204" pitchFamily="34" charset="0"/>
            </a:endParaRPr>
          </a:p>
          <a:p>
            <a:pPr marL="0" indent="0">
              <a:buNone/>
            </a:pPr>
            <a:r>
              <a:rPr lang="en-US" sz="1800" dirty="0">
                <a:cs typeface="Arial" panose="020B0604020202020204" pitchFamily="34" charset="0"/>
              </a:rPr>
              <a:t> </a:t>
            </a:r>
          </a:p>
          <a:p>
            <a:r>
              <a:rPr lang="zh-CN" altLang="en-US" sz="1800" dirty="0">
                <a:cs typeface="Arial" panose="020B0604020202020204" pitchFamily="34" charset="0"/>
              </a:rPr>
              <a:t>发生</a:t>
            </a:r>
            <a:r>
              <a:rPr lang="en-US" altLang="zh-CN" sz="1800" dirty="0">
                <a:cs typeface="Arial" panose="020B0604020202020204" pitchFamily="34" charset="0"/>
              </a:rPr>
              <a:t>CAPO</a:t>
            </a:r>
            <a:r>
              <a:rPr lang="zh-CN" altLang="en-US" sz="1800" dirty="0">
                <a:cs typeface="Arial" panose="020B0604020202020204" pitchFamily="34" charset="0"/>
              </a:rPr>
              <a:t>的孕妇平均子宫动脉</a:t>
            </a:r>
            <a:r>
              <a:rPr lang="en-US" altLang="zh-CN" sz="1800" dirty="0">
                <a:cs typeface="Arial" panose="020B0604020202020204" pitchFamily="34" charset="0"/>
              </a:rPr>
              <a:t>PI</a:t>
            </a:r>
            <a:r>
              <a:rPr lang="zh-CN" altLang="en-US" sz="1800" dirty="0">
                <a:cs typeface="Arial" panose="020B0604020202020204" pitchFamily="34" charset="0"/>
              </a:rPr>
              <a:t>高于未发生</a:t>
            </a:r>
            <a:r>
              <a:rPr lang="en-US" altLang="zh-CN" sz="1800" dirty="0">
                <a:cs typeface="Arial" panose="020B0604020202020204" pitchFamily="34" charset="0"/>
              </a:rPr>
              <a:t>CAPO</a:t>
            </a:r>
            <a:r>
              <a:rPr lang="zh-CN" altLang="en-US" sz="1800" dirty="0">
                <a:cs typeface="Arial" panose="020B0604020202020204" pitchFamily="34" charset="0"/>
              </a:rPr>
              <a:t>的孕妇，而</a:t>
            </a:r>
            <a:r>
              <a:rPr lang="en-US" altLang="zh-CN" sz="1800" dirty="0">
                <a:cs typeface="Arial" panose="020B0604020202020204" pitchFamily="34" charset="0"/>
              </a:rPr>
              <a:t>UVBF/AC</a:t>
            </a:r>
            <a:r>
              <a:rPr lang="zh-CN" altLang="en-US" sz="1800" dirty="0">
                <a:cs typeface="Arial" panose="020B0604020202020204" pitchFamily="34" charset="0"/>
              </a:rPr>
              <a:t>、</a:t>
            </a:r>
            <a:r>
              <a:rPr lang="en-US" altLang="zh-CN" sz="1800" dirty="0">
                <a:cs typeface="Arial" panose="020B0604020202020204" pitchFamily="34" charset="0"/>
              </a:rPr>
              <a:t>MCA-PI</a:t>
            </a:r>
            <a:r>
              <a:rPr lang="zh-CN" altLang="en-US" sz="1800" dirty="0">
                <a:cs typeface="Arial" panose="020B0604020202020204" pitchFamily="34" charset="0"/>
              </a:rPr>
              <a:t>和</a:t>
            </a:r>
            <a:r>
              <a:rPr lang="en-US" altLang="zh-CN" sz="1800" dirty="0">
                <a:cs typeface="Arial" panose="020B0604020202020204" pitchFamily="34" charset="0"/>
              </a:rPr>
              <a:t>CPR</a:t>
            </a:r>
            <a:r>
              <a:rPr lang="zh-CN" altLang="en-US" sz="1800" dirty="0">
                <a:cs typeface="Arial" panose="020B0604020202020204" pitchFamily="34" charset="0"/>
              </a:rPr>
              <a:t>低于未发生</a:t>
            </a:r>
            <a:r>
              <a:rPr lang="en-US" altLang="zh-CN" sz="1800" dirty="0">
                <a:cs typeface="Arial" panose="020B0604020202020204" pitchFamily="34" charset="0"/>
              </a:rPr>
              <a:t>CAPO</a:t>
            </a:r>
            <a:r>
              <a:rPr lang="zh-CN" altLang="en-US" sz="1800" dirty="0">
                <a:cs typeface="Arial" panose="020B0604020202020204" pitchFamily="34" charset="0"/>
              </a:rPr>
              <a:t>的孕妇。</a:t>
            </a:r>
            <a:endParaRPr lang="en-US" sz="1800" dirty="0">
              <a:cs typeface="Arial" panose="020B0604020202020204" pitchFamily="34" charset="0"/>
            </a:endParaRPr>
          </a:p>
          <a:p>
            <a:r>
              <a:rPr lang="zh-CN" altLang="en-US" sz="1800" dirty="0">
                <a:cs typeface="Arial" panose="020B0604020202020204" pitchFamily="34" charset="0"/>
              </a:rPr>
              <a:t>各研究组间</a:t>
            </a:r>
            <a:r>
              <a:rPr lang="en-US" altLang="zh-CN" sz="1800" dirty="0">
                <a:cs typeface="Arial" panose="020B0604020202020204" pitchFamily="34" charset="0"/>
              </a:rPr>
              <a:t>UA-PI</a:t>
            </a:r>
            <a:r>
              <a:rPr lang="zh-CN" altLang="en-US" sz="1800" dirty="0">
                <a:cs typeface="Arial" panose="020B0604020202020204" pitchFamily="34" charset="0"/>
              </a:rPr>
              <a:t>均值差异无统计学意义。</a:t>
            </a:r>
            <a:endParaRPr lang="en-US" sz="1800" dirty="0">
              <a:cs typeface="Arial" panose="020B0604020202020204" pitchFamily="34" charset="0"/>
            </a:endParaRPr>
          </a:p>
          <a:p>
            <a:r>
              <a:rPr lang="zh-CN" altLang="en-US" sz="1800" dirty="0">
                <a:cs typeface="Arial" panose="020B0604020202020204" pitchFamily="34" charset="0"/>
              </a:rPr>
              <a:t>多因素回归分析显示，平均子宫动脉</a:t>
            </a:r>
            <a:r>
              <a:rPr lang="en-US" altLang="zh-CN" sz="1800" dirty="0">
                <a:cs typeface="Arial" panose="020B0604020202020204" pitchFamily="34" charset="0"/>
              </a:rPr>
              <a:t>PI</a:t>
            </a:r>
            <a:r>
              <a:rPr lang="zh-CN" altLang="en-US" sz="1800" dirty="0">
                <a:cs typeface="Arial" panose="020B0604020202020204" pitchFamily="34" charset="0"/>
              </a:rPr>
              <a:t>、</a:t>
            </a:r>
            <a:r>
              <a:rPr lang="en-US" altLang="zh-CN" sz="1800" dirty="0">
                <a:cs typeface="Arial" panose="020B0604020202020204" pitchFamily="34" charset="0"/>
              </a:rPr>
              <a:t>CPR</a:t>
            </a:r>
            <a:r>
              <a:rPr lang="zh-CN" altLang="en-US" sz="1800" dirty="0">
                <a:cs typeface="Arial" panose="020B0604020202020204" pitchFamily="34" charset="0"/>
              </a:rPr>
              <a:t>、</a:t>
            </a:r>
            <a:r>
              <a:rPr lang="en-US" altLang="zh-CN" sz="1800" dirty="0">
                <a:cs typeface="Arial" panose="020B0604020202020204" pitchFamily="34" charset="0"/>
              </a:rPr>
              <a:t>UVBF/AC</a:t>
            </a:r>
            <a:r>
              <a:rPr lang="zh-CN" altLang="en-US" sz="1800" dirty="0">
                <a:cs typeface="Arial" panose="020B0604020202020204" pitchFamily="34" charset="0"/>
              </a:rPr>
              <a:t>与</a:t>
            </a:r>
            <a:r>
              <a:rPr lang="en-US" altLang="zh-CN" sz="1800" dirty="0">
                <a:cs typeface="Arial" panose="020B0604020202020204" pitchFamily="34" charset="0"/>
              </a:rPr>
              <a:t>CAPO</a:t>
            </a:r>
            <a:r>
              <a:rPr lang="zh-CN" altLang="en-US" sz="1800" dirty="0">
                <a:cs typeface="Arial" panose="020B0604020202020204" pitchFamily="34" charset="0"/>
              </a:rPr>
              <a:t>独立相关。</a:t>
            </a:r>
            <a:endParaRPr lang="en-US" sz="1800" dirty="0">
              <a:cs typeface="Arial" panose="020B0604020202020204" pitchFamily="34" charset="0"/>
            </a:endParaRPr>
          </a:p>
          <a:p>
            <a:r>
              <a:rPr lang="zh-CN" altLang="en-US" sz="1800" dirty="0">
                <a:cs typeface="Arial" panose="020B0604020202020204" pitchFamily="34" charset="0"/>
              </a:rPr>
              <a:t>仅</a:t>
            </a:r>
            <a:r>
              <a:rPr lang="en-US" altLang="zh-CN" sz="1800" dirty="0">
                <a:cs typeface="Arial" panose="020B0604020202020204" pitchFamily="34" charset="0"/>
              </a:rPr>
              <a:t>UVBF/AC</a:t>
            </a:r>
            <a:r>
              <a:rPr lang="zh-CN" altLang="en-US" sz="1800" dirty="0">
                <a:cs typeface="Arial" panose="020B0604020202020204" pitchFamily="34" charset="0"/>
              </a:rPr>
              <a:t>对</a:t>
            </a:r>
            <a:r>
              <a:rPr lang="en-US" altLang="zh-CN" sz="1800" dirty="0">
                <a:cs typeface="Arial" panose="020B0604020202020204" pitchFamily="34" charset="0"/>
              </a:rPr>
              <a:t>CAPO</a:t>
            </a:r>
            <a:r>
              <a:rPr lang="zh-CN" altLang="en-US" sz="1800" dirty="0">
                <a:cs typeface="Arial" panose="020B0604020202020204" pitchFamily="34" charset="0"/>
              </a:rPr>
              <a:t>的预测具有中等准确性，</a:t>
            </a:r>
            <a:r>
              <a:rPr lang="en-US" altLang="zh-CN" sz="1800" dirty="0">
                <a:cs typeface="Arial" panose="020B0604020202020204" pitchFamily="34" charset="0"/>
              </a:rPr>
              <a:t>CPR</a:t>
            </a:r>
            <a:r>
              <a:rPr lang="zh-CN" altLang="en-US" sz="1800" dirty="0">
                <a:cs typeface="Arial" panose="020B0604020202020204" pitchFamily="34" charset="0"/>
              </a:rPr>
              <a:t>和子宫动脉</a:t>
            </a:r>
            <a:r>
              <a:rPr lang="en-US" altLang="zh-CN" sz="1800" dirty="0">
                <a:cs typeface="Arial" panose="020B0604020202020204" pitchFamily="34" charset="0"/>
              </a:rPr>
              <a:t>PI</a:t>
            </a:r>
            <a:r>
              <a:rPr lang="zh-CN" altLang="en-US" sz="1800" dirty="0">
                <a:cs typeface="Arial" panose="020B0604020202020204" pitchFamily="34" charset="0"/>
              </a:rPr>
              <a:t>对</a:t>
            </a:r>
            <a:r>
              <a:rPr lang="en-US" altLang="zh-CN" sz="1800" dirty="0">
                <a:cs typeface="Arial" panose="020B0604020202020204" pitchFamily="34" charset="0"/>
              </a:rPr>
              <a:t>CAPO</a:t>
            </a:r>
            <a:r>
              <a:rPr lang="zh-CN" altLang="en-US" sz="1800" dirty="0">
                <a:cs typeface="Arial" panose="020B0604020202020204" pitchFamily="34" charset="0"/>
              </a:rPr>
              <a:t>的诊断效果较差。</a:t>
            </a:r>
            <a:endParaRPr lang="en-US" sz="1800" dirty="0">
              <a:cs typeface="Arial" panose="020B0604020202020204" pitchFamily="34" charset="0"/>
            </a:endParaRPr>
          </a:p>
        </p:txBody>
      </p:sp>
      <p:grpSp>
        <p:nvGrpSpPr>
          <p:cNvPr id="17" name="Group 2"/>
          <p:cNvGrpSpPr/>
          <p:nvPr/>
        </p:nvGrpSpPr>
        <p:grpSpPr bwMode="auto">
          <a:xfrm>
            <a:off x="0" y="0"/>
            <a:ext cx="9144000" cy="923925"/>
            <a:chOff x="0" y="3755"/>
            <a:chExt cx="5760" cy="582"/>
          </a:xfrm>
        </p:grpSpPr>
        <p:pic>
          <p:nvPicPr>
            <p:cNvPr id="18"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 Box 5"/>
          <p:cNvSpPr txBox="1">
            <a:spLocks noChangeArrowheads="1"/>
          </p:cNvSpPr>
          <p:nvPr/>
        </p:nvSpPr>
        <p:spPr bwMode="auto">
          <a:xfrm>
            <a:off x="0" y="957294"/>
            <a:ext cx="9144000" cy="738664"/>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Role of Doppler ultrasound at time of diagnosis of late-onset fetal growth restriction in predicting adverse perinatal outcome: prospective cohort study</a:t>
            </a:r>
          </a:p>
          <a:p>
            <a:pPr algn="ctr">
              <a:spcBef>
                <a:spcPct val="0"/>
              </a:spcBef>
              <a:buNone/>
            </a:pPr>
            <a:r>
              <a:rPr lang="en-US" sz="1400" i="1" dirty="0">
                <a:solidFill>
                  <a:schemeClr val="bg1"/>
                </a:solidFill>
              </a:rPr>
              <a:t>Rizzo </a:t>
            </a:r>
            <a:r>
              <a:rPr lang="it-IT" altLang="en-US" sz="1400" i="1" dirty="0">
                <a:solidFill>
                  <a:schemeClr val="bg1"/>
                </a:solidFill>
              </a:rPr>
              <a:t>et al., UOG 2020</a:t>
            </a:r>
            <a:endParaRPr lang="en-GB" altLang="it-IT" sz="1400" i="1" dirty="0">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
          <p:cNvSpPr>
            <a:spLocks noChangeArrowheads="1"/>
          </p:cNvSpPr>
          <p:nvPr/>
        </p:nvSpPr>
        <p:spPr bwMode="auto">
          <a:xfrm>
            <a:off x="68263" y="933627"/>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dirty="0">
              <a:solidFill>
                <a:srgbClr val="000000"/>
              </a:solidFill>
            </a:endParaRPr>
          </a:p>
        </p:txBody>
      </p:sp>
      <p:sp>
        <p:nvSpPr>
          <p:cNvPr id="14" name="Rectangle 8"/>
          <p:cNvSpPr>
            <a:spLocks noChangeArrowheads="1"/>
          </p:cNvSpPr>
          <p:nvPr/>
        </p:nvSpPr>
        <p:spPr bwMode="auto">
          <a:xfrm>
            <a:off x="0" y="1708150"/>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zh-CN" altLang="en-US" sz="2800" b="1" dirty="0">
                <a:solidFill>
                  <a:srgbClr val="000000"/>
                </a:solidFill>
                <a:effectLst>
                  <a:outerShdw blurRad="50800" dist="38100" dir="2700000" algn="tl" rotWithShape="0">
                    <a:prstClr val="black">
                      <a:alpha val="40000"/>
                    </a:prstClr>
                  </a:outerShdw>
                </a:effectLst>
              </a:rPr>
              <a:t>讨论</a:t>
            </a:r>
            <a:r>
              <a:rPr lang="en-GB" altLang="en-US" sz="2800" b="1" dirty="0">
                <a:solidFill>
                  <a:srgbClr val="000000"/>
                </a:solidFill>
                <a:effectLst>
                  <a:outerShdw blurRad="50800" dist="38100" dir="2700000" algn="tl" rotWithShape="0">
                    <a:prstClr val="black">
                      <a:alpha val="40000"/>
                    </a:prstClr>
                  </a:outerShdw>
                </a:effectLst>
              </a:rPr>
              <a:t> </a:t>
            </a:r>
            <a:endParaRPr lang="en-GB" altLang="en-US" sz="2800" dirty="0">
              <a:solidFill>
                <a:srgbClr val="000000"/>
              </a:solidFill>
              <a:effectLst>
                <a:outerShdw blurRad="50800" dist="38100" dir="2700000" algn="tl" rotWithShape="0">
                  <a:prstClr val="black">
                    <a:alpha val="40000"/>
                  </a:prstClr>
                </a:outerShdw>
              </a:effectLst>
            </a:endParaRPr>
          </a:p>
        </p:txBody>
      </p:sp>
      <p:sp>
        <p:nvSpPr>
          <p:cNvPr id="15" name="Segnaposto contenuto 2"/>
          <p:cNvSpPr txBox="1"/>
          <p:nvPr/>
        </p:nvSpPr>
        <p:spPr bwMode="auto">
          <a:xfrm>
            <a:off x="442913" y="2316915"/>
            <a:ext cx="9075736" cy="4619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buNone/>
            </a:pPr>
            <a:r>
              <a:rPr lang="zh-CN" altLang="en-US" sz="2000" b="1" dirty="0"/>
              <a:t>主要优势</a:t>
            </a:r>
            <a:endParaRPr lang="en-US" altLang="zh-CN" sz="2000" b="1" dirty="0"/>
          </a:p>
          <a:p>
            <a:pPr marL="0" indent="0">
              <a:buNone/>
            </a:pPr>
            <a:r>
              <a:rPr lang="en-US" altLang="zh-CN" sz="2000" b="1" dirty="0"/>
              <a:t>1. </a:t>
            </a:r>
            <a:r>
              <a:rPr lang="zh-CN" altLang="en-US" sz="2000" b="1" dirty="0"/>
              <a:t>样本量</a:t>
            </a:r>
            <a:endParaRPr lang="en-US" altLang="zh-CN" sz="2000" b="1" dirty="0"/>
          </a:p>
          <a:p>
            <a:pPr marL="0" indent="0">
              <a:buNone/>
            </a:pPr>
            <a:r>
              <a:rPr lang="zh-CN" altLang="en-US" sz="2000" b="1" dirty="0"/>
              <a:t>探讨胎儿胎盘多普勒在预测晚发型</a:t>
            </a:r>
            <a:r>
              <a:rPr lang="en-US" altLang="zh-CN" sz="2000" b="1" dirty="0"/>
              <a:t>FGR</a:t>
            </a:r>
            <a:r>
              <a:rPr lang="zh-CN" altLang="en-US" sz="2000" b="1" dirty="0"/>
              <a:t>妊娠结局的最大样本研究</a:t>
            </a:r>
            <a:endParaRPr lang="en-US" altLang="zh-CN" sz="2000" b="1" dirty="0"/>
          </a:p>
          <a:p>
            <a:pPr marL="0" indent="0">
              <a:buNone/>
            </a:pPr>
            <a:r>
              <a:rPr lang="en-US" altLang="zh-CN" sz="2000" b="1" dirty="0"/>
              <a:t>2.</a:t>
            </a:r>
            <a:r>
              <a:rPr lang="zh-CN" altLang="en-US" sz="2000" b="1" dirty="0"/>
              <a:t>设计：前瞻性研究</a:t>
            </a:r>
            <a:endParaRPr lang="en-US" altLang="zh-CN" sz="2000" b="1" dirty="0"/>
          </a:p>
          <a:p>
            <a:pPr marL="0" indent="0">
              <a:buNone/>
            </a:pPr>
            <a:r>
              <a:rPr lang="zh-CN" altLang="en-US" sz="2000" b="1" dirty="0"/>
              <a:t>仅对晚发型</a:t>
            </a:r>
            <a:r>
              <a:rPr lang="en-US" altLang="zh-CN" sz="2000" b="1" dirty="0"/>
              <a:t>FGR</a:t>
            </a:r>
            <a:r>
              <a:rPr lang="zh-CN" altLang="en-US" sz="2000" b="1" dirty="0"/>
              <a:t>病例，</a:t>
            </a:r>
            <a:endParaRPr lang="en-US" altLang="zh-CN" sz="2000" b="1" dirty="0"/>
          </a:p>
          <a:p>
            <a:pPr marL="0" indent="0">
              <a:buNone/>
            </a:pPr>
            <a:r>
              <a:rPr lang="zh-CN" altLang="en-US" sz="2000" b="1" dirty="0"/>
              <a:t>产科主治医师对多普勒数据为单盲</a:t>
            </a:r>
            <a:r>
              <a:rPr lang="en-US" altLang="zh-CN" sz="2000" b="1" dirty="0"/>
              <a:t>(UA</a:t>
            </a:r>
            <a:r>
              <a:rPr lang="zh-CN" altLang="en-US" sz="2000" b="1" dirty="0"/>
              <a:t>除外</a:t>
            </a:r>
            <a:r>
              <a:rPr lang="en-US" altLang="zh-CN" sz="2000" b="1" dirty="0"/>
              <a:t>)</a:t>
            </a:r>
            <a:endParaRPr lang="en-US" sz="2000" dirty="0"/>
          </a:p>
          <a:p>
            <a:pPr marL="0" indent="0">
              <a:buNone/>
            </a:pPr>
            <a:r>
              <a:rPr lang="zh-CN" altLang="en-US" sz="2000" b="1" dirty="0"/>
              <a:t>主要局限性</a:t>
            </a:r>
            <a:endParaRPr lang="en-US" altLang="zh-CN" sz="2000" b="1" dirty="0"/>
          </a:p>
          <a:p>
            <a:pPr marL="0" indent="0">
              <a:buNone/>
            </a:pPr>
            <a:r>
              <a:rPr lang="zh-CN" altLang="en-US" sz="2000" dirty="0"/>
              <a:t>横断面设计</a:t>
            </a:r>
            <a:endParaRPr lang="en-US" altLang="zh-CN" sz="2000" dirty="0"/>
          </a:p>
          <a:p>
            <a:pPr marL="0" indent="0">
              <a:buNone/>
            </a:pPr>
            <a:r>
              <a:rPr lang="zh-CN" altLang="en-US" sz="2000" dirty="0"/>
              <a:t>没有考虑多普勒指数随着妊娠从诊断到分娩的进展而发生的系列变化</a:t>
            </a:r>
            <a:endParaRPr lang="en-US" sz="2000" dirty="0"/>
          </a:p>
        </p:txBody>
      </p:sp>
      <p:grpSp>
        <p:nvGrpSpPr>
          <p:cNvPr id="17" name="Group 2"/>
          <p:cNvGrpSpPr/>
          <p:nvPr/>
        </p:nvGrpSpPr>
        <p:grpSpPr bwMode="auto">
          <a:xfrm>
            <a:off x="0" y="0"/>
            <a:ext cx="9144000" cy="923925"/>
            <a:chOff x="0" y="3755"/>
            <a:chExt cx="5760" cy="582"/>
          </a:xfrm>
        </p:grpSpPr>
        <p:pic>
          <p:nvPicPr>
            <p:cNvPr id="18"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 Box 5"/>
          <p:cNvSpPr txBox="1">
            <a:spLocks noChangeArrowheads="1"/>
          </p:cNvSpPr>
          <p:nvPr/>
        </p:nvSpPr>
        <p:spPr bwMode="auto">
          <a:xfrm>
            <a:off x="0" y="957294"/>
            <a:ext cx="9144000" cy="738664"/>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Role of Doppler ultrasound at time of diagnosis of late-onset fetal growth restriction in predicting adverse perinatal outcome: prospective cohort study</a:t>
            </a:r>
          </a:p>
          <a:p>
            <a:pPr algn="ctr">
              <a:spcBef>
                <a:spcPct val="0"/>
              </a:spcBef>
              <a:buNone/>
            </a:pPr>
            <a:r>
              <a:rPr lang="en-US" sz="1400" i="1" dirty="0">
                <a:solidFill>
                  <a:schemeClr val="bg1"/>
                </a:solidFill>
              </a:rPr>
              <a:t>Rizzo </a:t>
            </a:r>
            <a:r>
              <a:rPr lang="it-IT" altLang="en-US" sz="1400" i="1" dirty="0">
                <a:solidFill>
                  <a:schemeClr val="bg1"/>
                </a:solidFill>
              </a:rPr>
              <a:t>et al., UOG 2020</a:t>
            </a:r>
            <a:endParaRPr lang="en-GB" altLang="it-IT" sz="1400" i="1" dirty="0">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
          <p:cNvSpPr>
            <a:spLocks noChangeArrowheads="1"/>
          </p:cNvSpPr>
          <p:nvPr/>
        </p:nvSpPr>
        <p:spPr bwMode="auto">
          <a:xfrm>
            <a:off x="68263" y="933627"/>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dirty="0">
              <a:solidFill>
                <a:srgbClr val="000000"/>
              </a:solidFill>
            </a:endParaRPr>
          </a:p>
        </p:txBody>
      </p:sp>
      <p:sp>
        <p:nvSpPr>
          <p:cNvPr id="14" name="Rectangle 8"/>
          <p:cNvSpPr>
            <a:spLocks noChangeArrowheads="1"/>
          </p:cNvSpPr>
          <p:nvPr/>
        </p:nvSpPr>
        <p:spPr bwMode="auto">
          <a:xfrm>
            <a:off x="0" y="1708150"/>
            <a:ext cx="9144000" cy="521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None/>
            </a:pPr>
            <a:r>
              <a:rPr lang="zh-CN" altLang="en-GB" sz="2800" b="1" dirty="0">
                <a:solidFill>
                  <a:srgbClr val="000000"/>
                </a:solidFill>
                <a:effectLst>
                  <a:outerShdw blurRad="50800" dist="38100" dir="2700000" algn="tl" rotWithShape="0">
                    <a:prstClr val="black">
                      <a:alpha val="40000"/>
                    </a:prstClr>
                  </a:outerShdw>
                </a:effectLst>
                <a:ea typeface="宋体" panose="02010600030101010101" pitchFamily="2" charset="-122"/>
              </a:rPr>
              <a:t>临床实践应用</a:t>
            </a:r>
            <a:r>
              <a:rPr lang="en-GB" altLang="en-US" sz="2800" b="1" dirty="0">
                <a:solidFill>
                  <a:srgbClr val="000000"/>
                </a:solidFill>
                <a:effectLst>
                  <a:outerShdw blurRad="50800" dist="38100" dir="2700000" algn="tl" rotWithShape="0">
                    <a:prstClr val="black">
                      <a:alpha val="40000"/>
                    </a:prstClr>
                  </a:outerShdw>
                </a:effectLst>
              </a:rPr>
              <a:t> </a:t>
            </a:r>
            <a:endParaRPr lang="en-GB" altLang="en-US" sz="2800" dirty="0">
              <a:solidFill>
                <a:srgbClr val="000000"/>
              </a:solidFill>
              <a:effectLst>
                <a:outerShdw blurRad="50800" dist="38100" dir="2700000" algn="tl" rotWithShape="0">
                  <a:prstClr val="black">
                    <a:alpha val="40000"/>
                  </a:prstClr>
                </a:outerShdw>
              </a:effectLst>
            </a:endParaRPr>
          </a:p>
        </p:txBody>
      </p:sp>
      <p:sp>
        <p:nvSpPr>
          <p:cNvPr id="15" name="Segnaposto contenuto 2"/>
          <p:cNvSpPr txBox="1"/>
          <p:nvPr/>
        </p:nvSpPr>
        <p:spPr bwMode="auto">
          <a:xfrm>
            <a:off x="1" y="2349500"/>
            <a:ext cx="9144000" cy="450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zh-CN" altLang="en-US" sz="2000" dirty="0"/>
              <a:t>在诊断晚发型</a:t>
            </a:r>
            <a:r>
              <a:rPr lang="en-US" altLang="zh-CN" sz="2000" dirty="0"/>
              <a:t>FGR</a:t>
            </a:r>
            <a:r>
              <a:rPr lang="zh-CN" altLang="en-US" sz="2000" dirty="0"/>
              <a:t>时记录的</a:t>
            </a:r>
            <a:r>
              <a:rPr lang="en-US" altLang="zh-CN" sz="2000" dirty="0"/>
              <a:t>UVBF/AC</a:t>
            </a:r>
            <a:r>
              <a:rPr lang="zh-CN" altLang="en-US" sz="2000" dirty="0"/>
              <a:t>对不良围产儿结局有中等的预测准确性</a:t>
            </a:r>
            <a:endParaRPr lang="en-US" altLang="zh-CN" sz="2000" dirty="0"/>
          </a:p>
          <a:p>
            <a:r>
              <a:rPr lang="zh-CN" altLang="en-US" sz="2000" dirty="0"/>
              <a:t>尽管有这些结果，</a:t>
            </a:r>
            <a:r>
              <a:rPr lang="en-US" altLang="zh-CN" sz="2000" dirty="0"/>
              <a:t>UVBF</a:t>
            </a:r>
            <a:r>
              <a:rPr lang="zh-CN" altLang="en-US" sz="2000" dirty="0"/>
              <a:t>的临床作用值得进一步研究。</a:t>
            </a:r>
          </a:p>
          <a:p>
            <a:r>
              <a:rPr lang="en-US" altLang="zh-CN" sz="2000" dirty="0"/>
              <a:t>UVBF</a:t>
            </a:r>
            <a:r>
              <a:rPr lang="zh-CN" altLang="en-US" sz="2000" dirty="0"/>
              <a:t>可能很难取样，在已发表的文献中，该血管的观察者间（组间）和观察者自身（组内）测量的重复性尚未得到一致的报道。</a:t>
            </a:r>
            <a:endParaRPr lang="en-US" altLang="zh-CN" sz="2000" dirty="0"/>
          </a:p>
          <a:p>
            <a:r>
              <a:rPr lang="en-US" altLang="zh-CN" sz="2000" dirty="0"/>
              <a:t>UVBF</a:t>
            </a:r>
            <a:r>
              <a:rPr lang="zh-CN" altLang="en-US" sz="2000" dirty="0"/>
              <a:t>组间的小误差可能会导致绝对流量计算中的较大误差，特别是对于</a:t>
            </a:r>
            <a:r>
              <a:rPr lang="en-US" altLang="zh-CN" sz="2000" dirty="0"/>
              <a:t>UV</a:t>
            </a:r>
            <a:r>
              <a:rPr lang="zh-CN" altLang="en-US" sz="2000" dirty="0"/>
              <a:t>直径。</a:t>
            </a:r>
            <a:endParaRPr lang="en-US" altLang="zh-CN" sz="2000" dirty="0"/>
          </a:p>
          <a:p>
            <a:r>
              <a:rPr lang="zh-CN" altLang="en-US" sz="2000" dirty="0"/>
              <a:t>在这项研究中，</a:t>
            </a:r>
            <a:r>
              <a:rPr lang="en-US" altLang="zh-CN" sz="2000" dirty="0"/>
              <a:t>UV</a:t>
            </a:r>
            <a:r>
              <a:rPr lang="zh-CN" altLang="en-US" sz="2000" dirty="0"/>
              <a:t>流量是使用半自动测量</a:t>
            </a:r>
            <a:r>
              <a:rPr lang="en-US" altLang="zh-CN" sz="2000" dirty="0"/>
              <a:t>UV</a:t>
            </a:r>
            <a:r>
              <a:rPr lang="zh-CN" altLang="en-US" sz="2000" dirty="0"/>
              <a:t>直径的方法来评估的，这可能使其更容易在临床实践中应用。</a:t>
            </a:r>
            <a:endParaRPr lang="en-US" sz="2000" dirty="0"/>
          </a:p>
        </p:txBody>
      </p:sp>
      <p:grpSp>
        <p:nvGrpSpPr>
          <p:cNvPr id="17" name="Group 2"/>
          <p:cNvGrpSpPr/>
          <p:nvPr/>
        </p:nvGrpSpPr>
        <p:grpSpPr bwMode="auto">
          <a:xfrm>
            <a:off x="0" y="0"/>
            <a:ext cx="9144000" cy="923925"/>
            <a:chOff x="0" y="3755"/>
            <a:chExt cx="5760" cy="582"/>
          </a:xfrm>
        </p:grpSpPr>
        <p:pic>
          <p:nvPicPr>
            <p:cNvPr id="18"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 Box 5"/>
          <p:cNvSpPr txBox="1">
            <a:spLocks noChangeArrowheads="1"/>
          </p:cNvSpPr>
          <p:nvPr/>
        </p:nvSpPr>
        <p:spPr bwMode="auto">
          <a:xfrm>
            <a:off x="0" y="957294"/>
            <a:ext cx="9144000" cy="738664"/>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Role of Doppler ultrasound at time of diagnosis of late-onset fetal growth restriction in predicting adverse perinatal outcome: prospective cohort study</a:t>
            </a:r>
          </a:p>
          <a:p>
            <a:pPr algn="ctr">
              <a:spcBef>
                <a:spcPct val="0"/>
              </a:spcBef>
              <a:buNone/>
            </a:pPr>
            <a:r>
              <a:rPr lang="en-US" sz="1400" i="1" dirty="0">
                <a:solidFill>
                  <a:schemeClr val="bg1"/>
                </a:solidFill>
              </a:rPr>
              <a:t>Rizzo </a:t>
            </a:r>
            <a:r>
              <a:rPr lang="it-IT" altLang="en-US" sz="1400" i="1" dirty="0">
                <a:solidFill>
                  <a:schemeClr val="bg1"/>
                </a:solidFill>
              </a:rPr>
              <a:t>et al., UOG 2020</a:t>
            </a:r>
            <a:endParaRPr lang="en-GB" altLang="it-IT" sz="1400" i="1" dirty="0">
              <a:solidFill>
                <a:schemeClr val="bg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
          <p:cNvSpPr>
            <a:spLocks noChangeArrowheads="1"/>
          </p:cNvSpPr>
          <p:nvPr/>
        </p:nvSpPr>
        <p:spPr bwMode="auto">
          <a:xfrm>
            <a:off x="68263" y="933627"/>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dirty="0">
              <a:solidFill>
                <a:srgbClr val="000000"/>
              </a:solidFill>
            </a:endParaRPr>
          </a:p>
        </p:txBody>
      </p:sp>
      <p:sp>
        <p:nvSpPr>
          <p:cNvPr id="14" name="Rectangle 8"/>
          <p:cNvSpPr>
            <a:spLocks noChangeArrowheads="1"/>
          </p:cNvSpPr>
          <p:nvPr/>
        </p:nvSpPr>
        <p:spPr bwMode="auto">
          <a:xfrm>
            <a:off x="0" y="1719725"/>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zh-CN" altLang="en-US" sz="2800" b="1" dirty="0">
                <a:solidFill>
                  <a:srgbClr val="000000"/>
                </a:solidFill>
                <a:effectLst>
                  <a:outerShdw blurRad="50800" dist="38100" dir="2700000" algn="tl" rotWithShape="0">
                    <a:prstClr val="black">
                      <a:alpha val="40000"/>
                    </a:prstClr>
                  </a:outerShdw>
                </a:effectLst>
              </a:rPr>
              <a:t>结论</a:t>
            </a:r>
            <a:endParaRPr lang="en-GB" altLang="en-US" sz="2800" dirty="0">
              <a:solidFill>
                <a:srgbClr val="000000"/>
              </a:solidFill>
              <a:effectLst>
                <a:outerShdw blurRad="50800" dist="38100" dir="2700000" algn="tl" rotWithShape="0">
                  <a:prstClr val="black">
                    <a:alpha val="40000"/>
                  </a:prstClr>
                </a:outerShdw>
              </a:effectLst>
            </a:endParaRPr>
          </a:p>
        </p:txBody>
      </p:sp>
      <p:sp>
        <p:nvSpPr>
          <p:cNvPr id="15" name="Segnaposto contenuto 2"/>
          <p:cNvSpPr txBox="1"/>
          <p:nvPr/>
        </p:nvSpPr>
        <p:spPr bwMode="auto">
          <a:xfrm>
            <a:off x="0" y="2238568"/>
            <a:ext cx="9034272" cy="4619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zh-CN" altLang="en-US" sz="2000" dirty="0"/>
              <a:t>晚发型</a:t>
            </a:r>
            <a:r>
              <a:rPr lang="en-US" altLang="zh-CN" sz="2000" dirty="0"/>
              <a:t>FGR</a:t>
            </a:r>
            <a:r>
              <a:rPr lang="zh-CN" altLang="en-US" sz="2000" dirty="0"/>
              <a:t>的</a:t>
            </a:r>
            <a:r>
              <a:rPr lang="en-US" altLang="zh-CN" sz="2000" dirty="0"/>
              <a:t>CPR</a:t>
            </a:r>
            <a:r>
              <a:rPr lang="zh-CN" altLang="en-US" sz="2000" dirty="0"/>
              <a:t>、子宫动脉</a:t>
            </a:r>
            <a:r>
              <a:rPr lang="en-US" altLang="zh-CN" sz="2000" dirty="0"/>
              <a:t>PI</a:t>
            </a:r>
            <a:r>
              <a:rPr lang="zh-CN" altLang="en-US" sz="2000" dirty="0"/>
              <a:t>和</a:t>
            </a:r>
            <a:r>
              <a:rPr lang="en-US" altLang="zh-CN" sz="2000" dirty="0"/>
              <a:t>UVBF/AC</a:t>
            </a:r>
            <a:r>
              <a:rPr lang="zh-CN" altLang="en-US" sz="2000" dirty="0"/>
              <a:t>与</a:t>
            </a:r>
            <a:r>
              <a:rPr lang="en-US" altLang="zh-CN" sz="2000" dirty="0"/>
              <a:t>CAPO</a:t>
            </a:r>
            <a:r>
              <a:rPr lang="zh-CN" altLang="en-US" sz="2000" dirty="0"/>
              <a:t>独立相关。</a:t>
            </a:r>
          </a:p>
          <a:p>
            <a:r>
              <a:rPr lang="en-US" altLang="zh-CN" sz="2000" dirty="0"/>
              <a:t>UVBF/AC</a:t>
            </a:r>
            <a:r>
              <a:rPr lang="zh-CN" altLang="en-US" sz="2000" dirty="0"/>
              <a:t>对</a:t>
            </a:r>
            <a:r>
              <a:rPr lang="en-US" altLang="zh-CN" sz="2000" dirty="0"/>
              <a:t>CAPO</a:t>
            </a:r>
            <a:r>
              <a:rPr lang="zh-CN" altLang="en-US" sz="2000" dirty="0"/>
              <a:t>具有最好的诊断性能，尽管它作为不良妊娠结局的独立预测指标的实际有效性还需要进一步的证据。</a:t>
            </a:r>
          </a:p>
          <a:p>
            <a:r>
              <a:rPr lang="zh-CN" altLang="en-US" sz="2000" dirty="0"/>
              <a:t>为了建立一个综合</a:t>
            </a:r>
            <a:r>
              <a:rPr lang="en-US" altLang="zh-CN" sz="2000" dirty="0"/>
              <a:t>UVBF</a:t>
            </a:r>
            <a:r>
              <a:rPr lang="zh-CN" altLang="en-US" sz="2000" dirty="0"/>
              <a:t>、子宫动脉多普勒和其他妊娠特征的多参数预测模型，能够准确地识别晚发型</a:t>
            </a:r>
            <a:r>
              <a:rPr lang="en-US" altLang="zh-CN" sz="2000" dirty="0"/>
              <a:t>FGR</a:t>
            </a:r>
            <a:r>
              <a:rPr lang="zh-CN" altLang="en-US" sz="2000" dirty="0"/>
              <a:t>影响的妊娠，具有较高的短期和长期发病率，还需要进一步的研究。</a:t>
            </a:r>
            <a:endParaRPr lang="en-US" sz="2000" dirty="0"/>
          </a:p>
          <a:p>
            <a:pPr marL="0" indent="0">
              <a:buNone/>
            </a:pPr>
            <a:endParaRPr lang="en-US" sz="2000" dirty="0"/>
          </a:p>
          <a:p>
            <a:endParaRPr lang="en-US" sz="2000" dirty="0"/>
          </a:p>
          <a:p>
            <a:endParaRPr lang="en-US" sz="2000" dirty="0"/>
          </a:p>
        </p:txBody>
      </p:sp>
      <p:grpSp>
        <p:nvGrpSpPr>
          <p:cNvPr id="17" name="Group 2"/>
          <p:cNvGrpSpPr/>
          <p:nvPr/>
        </p:nvGrpSpPr>
        <p:grpSpPr bwMode="auto">
          <a:xfrm>
            <a:off x="0" y="0"/>
            <a:ext cx="9144000" cy="923925"/>
            <a:chOff x="0" y="3755"/>
            <a:chExt cx="5760" cy="582"/>
          </a:xfrm>
        </p:grpSpPr>
        <p:pic>
          <p:nvPicPr>
            <p:cNvPr id="18"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 Box 5"/>
          <p:cNvSpPr txBox="1">
            <a:spLocks noChangeArrowheads="1"/>
          </p:cNvSpPr>
          <p:nvPr/>
        </p:nvSpPr>
        <p:spPr bwMode="auto">
          <a:xfrm>
            <a:off x="0" y="957294"/>
            <a:ext cx="9144000" cy="738664"/>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Role of Doppler ultrasound at time of diagnosis of late-onset fetal growth restriction in predicting adverse perinatal outcome: prospective cohort study</a:t>
            </a:r>
          </a:p>
          <a:p>
            <a:pPr algn="ctr">
              <a:spcBef>
                <a:spcPct val="0"/>
              </a:spcBef>
              <a:buNone/>
            </a:pPr>
            <a:r>
              <a:rPr lang="en-US" sz="1400" i="1" dirty="0">
                <a:solidFill>
                  <a:schemeClr val="bg1"/>
                </a:solidFill>
              </a:rPr>
              <a:t>Rizzo </a:t>
            </a:r>
            <a:r>
              <a:rPr lang="it-IT" altLang="en-US" sz="1400" i="1" dirty="0">
                <a:solidFill>
                  <a:schemeClr val="bg1"/>
                </a:solidFill>
              </a:rPr>
              <a:t>et al., UOG 2020</a:t>
            </a:r>
            <a:endParaRPr lang="en-GB" altLang="it-IT" sz="1400" i="1" dirty="0">
              <a:solidFill>
                <a:schemeClr val="bg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
          <p:cNvSpPr>
            <a:spLocks noChangeArrowheads="1"/>
          </p:cNvSpPr>
          <p:nvPr/>
        </p:nvSpPr>
        <p:spPr bwMode="auto">
          <a:xfrm>
            <a:off x="68263" y="933627"/>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dirty="0">
              <a:solidFill>
                <a:srgbClr val="000000"/>
              </a:solidFill>
            </a:endParaRPr>
          </a:p>
        </p:txBody>
      </p:sp>
      <p:grpSp>
        <p:nvGrpSpPr>
          <p:cNvPr id="17" name="Group 2"/>
          <p:cNvGrpSpPr/>
          <p:nvPr/>
        </p:nvGrpSpPr>
        <p:grpSpPr bwMode="auto">
          <a:xfrm>
            <a:off x="0" y="0"/>
            <a:ext cx="9144000" cy="923925"/>
            <a:chOff x="0" y="3755"/>
            <a:chExt cx="5760" cy="582"/>
          </a:xfrm>
        </p:grpSpPr>
        <p:pic>
          <p:nvPicPr>
            <p:cNvPr id="18"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Rectangle 8"/>
          <p:cNvSpPr>
            <a:spLocks noChangeArrowheads="1"/>
          </p:cNvSpPr>
          <p:nvPr/>
        </p:nvSpPr>
        <p:spPr bwMode="auto">
          <a:xfrm>
            <a:off x="-3929" y="1698809"/>
            <a:ext cx="9144000" cy="521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None/>
            </a:pPr>
            <a:r>
              <a:rPr lang="zh-CN" altLang="en-GB" sz="2800" dirty="0">
                <a:solidFill>
                  <a:srgbClr val="000000"/>
                </a:solidFill>
                <a:effectLst>
                  <a:outerShdw blurRad="50800" dist="38100" dir="2700000" algn="tl" rotWithShape="0">
                    <a:prstClr val="black">
                      <a:alpha val="40000"/>
                    </a:prstClr>
                  </a:outerShdw>
                </a:effectLst>
                <a:ea typeface="宋体" panose="02010600030101010101" pitchFamily="2" charset="-122"/>
              </a:rPr>
              <a:t>讨论要点</a:t>
            </a:r>
          </a:p>
        </p:txBody>
      </p:sp>
      <p:sp>
        <p:nvSpPr>
          <p:cNvPr id="11" name="Segnaposto contenuto 2"/>
          <p:cNvSpPr txBox="1"/>
          <p:nvPr/>
        </p:nvSpPr>
        <p:spPr bwMode="auto">
          <a:xfrm>
            <a:off x="179388" y="2517966"/>
            <a:ext cx="8806116" cy="226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zh-CN" altLang="en-US" sz="2000" dirty="0"/>
              <a:t>产科主治医生参考多普勒指标会降低晚发型</a:t>
            </a:r>
            <a:r>
              <a:rPr lang="en-US" altLang="zh-CN" sz="2000" dirty="0"/>
              <a:t>FGR</a:t>
            </a:r>
            <a:r>
              <a:rPr lang="zh-CN" altLang="en-US" sz="2000" dirty="0"/>
              <a:t>胎儿的</a:t>
            </a:r>
            <a:r>
              <a:rPr lang="en-US" altLang="zh-CN" sz="2000" dirty="0"/>
              <a:t>CAPO</a:t>
            </a:r>
            <a:r>
              <a:rPr lang="zh-CN" altLang="en-US" sz="2000" dirty="0"/>
              <a:t>吗？</a:t>
            </a:r>
          </a:p>
          <a:p>
            <a:r>
              <a:rPr lang="en-US" altLang="zh-CN" sz="2000" dirty="0"/>
              <a:t>UVBF/AC</a:t>
            </a:r>
            <a:r>
              <a:rPr lang="zh-CN" altLang="en-US" sz="2000" dirty="0"/>
              <a:t>是预测晚发性</a:t>
            </a:r>
            <a:r>
              <a:rPr lang="en-US" altLang="zh-CN" sz="2000" dirty="0"/>
              <a:t>FGR</a:t>
            </a:r>
            <a:r>
              <a:rPr lang="zh-CN" altLang="en-US" sz="2000" dirty="0"/>
              <a:t>胎儿长期并发症的良好指标吗？</a:t>
            </a:r>
            <a:endParaRPr lang="en-US" sz="2000" dirty="0"/>
          </a:p>
          <a:p>
            <a:endParaRPr lang="en-US" sz="2000" dirty="0"/>
          </a:p>
          <a:p>
            <a:pPr marL="0" indent="0">
              <a:buNone/>
            </a:pPr>
            <a:endParaRPr lang="en-US" sz="2000" dirty="0">
              <a:cs typeface="Arial" panose="020B0604020202020204" pitchFamily="34" charset="0"/>
            </a:endParaRPr>
          </a:p>
          <a:p>
            <a:pPr marL="0" indent="0">
              <a:buNone/>
            </a:pPr>
            <a:endParaRPr lang="en-US" sz="2000" dirty="0">
              <a:cs typeface="Arial" panose="020B0604020202020204" pitchFamily="34" charset="0"/>
            </a:endParaRPr>
          </a:p>
          <a:p>
            <a:endParaRPr lang="en-US" sz="2000" dirty="0"/>
          </a:p>
          <a:p>
            <a:endParaRPr lang="en-US" sz="2000" dirty="0"/>
          </a:p>
          <a:p>
            <a:pPr marL="0" indent="0">
              <a:buNone/>
            </a:pPr>
            <a:endParaRPr lang="en-US" sz="2000" dirty="0"/>
          </a:p>
          <a:p>
            <a:pPr marL="0" indent="0">
              <a:buNone/>
            </a:pPr>
            <a:r>
              <a:rPr lang="en-US" sz="2000" dirty="0"/>
              <a:t> </a:t>
            </a:r>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b="1" dirty="0"/>
          </a:p>
          <a:p>
            <a:endParaRPr lang="en-US" sz="2000" dirty="0"/>
          </a:p>
          <a:p>
            <a:endParaRPr lang="en-US" sz="2000" dirty="0"/>
          </a:p>
          <a:p>
            <a:endParaRPr lang="en-US" sz="2000" dirty="0"/>
          </a:p>
          <a:p>
            <a:endParaRPr lang="en-US" sz="2000" dirty="0"/>
          </a:p>
        </p:txBody>
      </p:sp>
      <p:sp>
        <p:nvSpPr>
          <p:cNvPr id="16" name="Text Box 5"/>
          <p:cNvSpPr txBox="1">
            <a:spLocks noChangeArrowheads="1"/>
          </p:cNvSpPr>
          <p:nvPr/>
        </p:nvSpPr>
        <p:spPr bwMode="auto">
          <a:xfrm>
            <a:off x="0" y="957294"/>
            <a:ext cx="9144000" cy="738664"/>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Role of Doppler ultrasound at time of diagnosis of late-onset fetal growth restriction in predicting adverse perinatal outcome: prospective cohort study</a:t>
            </a:r>
          </a:p>
          <a:p>
            <a:pPr algn="ctr">
              <a:spcBef>
                <a:spcPct val="0"/>
              </a:spcBef>
              <a:buNone/>
            </a:pPr>
            <a:r>
              <a:rPr lang="en-US" sz="1400" i="1" dirty="0">
                <a:solidFill>
                  <a:schemeClr val="bg1"/>
                </a:solidFill>
              </a:rPr>
              <a:t>Rizzo </a:t>
            </a:r>
            <a:r>
              <a:rPr lang="it-IT" altLang="en-US" sz="1400" i="1" dirty="0">
                <a:solidFill>
                  <a:schemeClr val="bg1"/>
                </a:solidFill>
              </a:rPr>
              <a:t>et al., UOG 2020</a:t>
            </a:r>
            <a:endParaRPr lang="en-GB" altLang="it-IT" sz="1400" i="1"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ttangolo 1"/>
          <p:cNvSpPr>
            <a:spLocks noChangeArrowheads="1"/>
          </p:cNvSpPr>
          <p:nvPr/>
        </p:nvSpPr>
        <p:spPr bwMode="auto">
          <a:xfrm>
            <a:off x="68263" y="933627"/>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dirty="0">
              <a:solidFill>
                <a:srgbClr val="000000"/>
              </a:solidFill>
            </a:endParaRPr>
          </a:p>
        </p:txBody>
      </p:sp>
      <p:sp>
        <p:nvSpPr>
          <p:cNvPr id="14342" name="Text Box 5"/>
          <p:cNvSpPr txBox="1">
            <a:spLocks noChangeArrowheads="1"/>
          </p:cNvSpPr>
          <p:nvPr/>
        </p:nvSpPr>
        <p:spPr bwMode="auto">
          <a:xfrm>
            <a:off x="0" y="957294"/>
            <a:ext cx="9144000" cy="738664"/>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Role of Doppler ultrasound at time of diagnosis of late-onset fetal growth restriction in predicting adverse perinatal outcome: prospective cohort study</a:t>
            </a:r>
          </a:p>
          <a:p>
            <a:pPr algn="ctr">
              <a:spcBef>
                <a:spcPct val="0"/>
              </a:spcBef>
              <a:buNone/>
            </a:pPr>
            <a:r>
              <a:rPr lang="en-US" sz="1400" i="1" dirty="0">
                <a:solidFill>
                  <a:schemeClr val="bg1"/>
                </a:solidFill>
              </a:rPr>
              <a:t>Rizzo </a:t>
            </a:r>
            <a:r>
              <a:rPr lang="it-IT" altLang="en-US" sz="1400" i="1" dirty="0">
                <a:solidFill>
                  <a:schemeClr val="bg1"/>
                </a:solidFill>
              </a:rPr>
              <a:t>et al., UOG 2020</a:t>
            </a:r>
            <a:endParaRPr lang="en-GB" altLang="it-IT" sz="1400" i="1" dirty="0">
              <a:solidFill>
                <a:schemeClr val="bg1"/>
              </a:solidFill>
            </a:endParaRPr>
          </a:p>
        </p:txBody>
      </p:sp>
      <p:sp>
        <p:nvSpPr>
          <p:cNvPr id="14343" name="TextBox 1"/>
          <p:cNvSpPr txBox="1">
            <a:spLocks noChangeArrowheads="1"/>
          </p:cNvSpPr>
          <p:nvPr/>
        </p:nvSpPr>
        <p:spPr bwMode="auto">
          <a:xfrm>
            <a:off x="0" y="1711231"/>
            <a:ext cx="91440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None/>
            </a:pPr>
            <a:r>
              <a:rPr lang="zh-CN" altLang="en-US" sz="2800" b="1" dirty="0">
                <a:effectLst>
                  <a:outerShdw blurRad="50800" dist="38100" dir="2700000" algn="tl" rotWithShape="0">
                    <a:prstClr val="black">
                      <a:alpha val="40000"/>
                    </a:prstClr>
                  </a:outerShdw>
                </a:effectLst>
              </a:rPr>
              <a:t>前言</a:t>
            </a:r>
            <a:endParaRPr lang="en-GB" altLang="it-IT" sz="2800" b="1" dirty="0">
              <a:effectLst>
                <a:outerShdw blurRad="50800" dist="38100" dir="2700000" algn="tl" rotWithShape="0">
                  <a:prstClr val="black">
                    <a:alpha val="40000"/>
                  </a:prstClr>
                </a:outerShdw>
              </a:effectLst>
            </a:endParaRPr>
          </a:p>
        </p:txBody>
      </p:sp>
      <p:sp>
        <p:nvSpPr>
          <p:cNvPr id="23" name="Segnaposto contenuto 2"/>
          <p:cNvSpPr txBox="1"/>
          <p:nvPr/>
        </p:nvSpPr>
        <p:spPr bwMode="auto">
          <a:xfrm>
            <a:off x="179705" y="2320290"/>
            <a:ext cx="8686800" cy="4278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n-US" sz="2000" dirty="0"/>
              <a:t>32</a:t>
            </a:r>
            <a:r>
              <a:rPr lang="zh-CN" altLang="en-US" sz="2000" dirty="0"/>
              <a:t>周后诊断的胎儿生长未能达到其生长潜能的为晚发型</a:t>
            </a:r>
            <a:r>
              <a:rPr lang="en-US" altLang="zh-CN" sz="2000" dirty="0"/>
              <a:t>FGR</a:t>
            </a:r>
            <a:endParaRPr lang="en-US" sz="2000" dirty="0"/>
          </a:p>
          <a:p>
            <a:pPr marL="0" indent="0">
              <a:buNone/>
            </a:pPr>
            <a:endParaRPr lang="en-US" sz="1000" dirty="0"/>
          </a:p>
          <a:p>
            <a:r>
              <a:rPr lang="zh-CN" altLang="en-US" sz="2000" dirty="0"/>
              <a:t>与早发型</a:t>
            </a:r>
            <a:r>
              <a:rPr lang="en-US" altLang="zh-CN" sz="2000" dirty="0"/>
              <a:t>FGR</a:t>
            </a:r>
            <a:r>
              <a:rPr lang="zh-CN" altLang="en-US" sz="2000" dirty="0"/>
              <a:t>比较，晚发型</a:t>
            </a:r>
            <a:r>
              <a:rPr lang="en-US" altLang="zh-CN" sz="2000" dirty="0"/>
              <a:t>FGR</a:t>
            </a:r>
            <a:r>
              <a:rPr lang="zh-CN" altLang="en-US" sz="2000" dirty="0"/>
              <a:t>病变程度轻，但与正常胎儿相比，近远期不良妊娠结局发生风险均增高</a:t>
            </a:r>
            <a:endParaRPr lang="en-US" sz="2000" dirty="0"/>
          </a:p>
          <a:p>
            <a:endParaRPr lang="en-US" sz="1000" dirty="0"/>
          </a:p>
          <a:p>
            <a:r>
              <a:rPr lang="zh-CN" altLang="en-US" sz="2000" dirty="0"/>
              <a:t>识别围产期晚发型</a:t>
            </a:r>
            <a:r>
              <a:rPr lang="en-US" altLang="zh-CN" sz="2000" dirty="0"/>
              <a:t>FGR</a:t>
            </a:r>
            <a:r>
              <a:rPr lang="zh-CN" altLang="en-US" sz="2000" dirty="0"/>
              <a:t>高风险胎儿对于改善妊娠结局至关重要。</a:t>
            </a:r>
            <a:endParaRPr lang="en-US" sz="2000" dirty="0"/>
          </a:p>
          <a:p>
            <a:endParaRPr lang="en-US" sz="1000" dirty="0"/>
          </a:p>
          <a:p>
            <a:r>
              <a:rPr lang="zh-CN" altLang="en-US" sz="2000" dirty="0"/>
              <a:t>脐动脉血流</a:t>
            </a:r>
            <a:r>
              <a:rPr lang="en-US" altLang="zh-CN" sz="2000" dirty="0"/>
              <a:t>(UA)</a:t>
            </a:r>
            <a:r>
              <a:rPr lang="zh-CN" altLang="en-US" sz="2000" dirty="0"/>
              <a:t>是识别和处理早发型</a:t>
            </a:r>
            <a:r>
              <a:rPr lang="en-US" altLang="zh-CN" sz="2000" dirty="0"/>
              <a:t>FGR</a:t>
            </a:r>
            <a:r>
              <a:rPr lang="zh-CN" altLang="en-US" sz="2000" dirty="0"/>
              <a:t>的临床标准，但在多数晚发型</a:t>
            </a:r>
            <a:r>
              <a:rPr lang="en-US" altLang="zh-CN" sz="2000" dirty="0"/>
              <a:t>FGR</a:t>
            </a:r>
            <a:r>
              <a:rPr lang="zh-CN" altLang="en-US" sz="2000" dirty="0"/>
              <a:t>中</a:t>
            </a:r>
            <a:r>
              <a:rPr lang="en-US" altLang="zh-CN" sz="2000" dirty="0"/>
              <a:t>UA</a:t>
            </a:r>
            <a:r>
              <a:rPr lang="zh-CN" altLang="en-US" sz="2000" dirty="0"/>
              <a:t>血流频谱是正常的。</a:t>
            </a:r>
            <a:endParaRPr lang="en-US" sz="2000" dirty="0"/>
          </a:p>
          <a:p>
            <a:endParaRPr lang="en-US" sz="2000" dirty="0"/>
          </a:p>
          <a:p>
            <a:pPr marL="0" indent="0">
              <a:buNone/>
            </a:pPr>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pPr marL="0" indent="0">
              <a:buNone/>
              <a:defRPr/>
            </a:pPr>
            <a:r>
              <a:rPr lang="en-US" sz="2000" dirty="0"/>
              <a:t> </a:t>
            </a:r>
          </a:p>
        </p:txBody>
      </p:sp>
      <p:grpSp>
        <p:nvGrpSpPr>
          <p:cNvPr id="15" name="Group 2"/>
          <p:cNvGrpSpPr/>
          <p:nvPr/>
        </p:nvGrpSpPr>
        <p:grpSpPr bwMode="auto">
          <a:xfrm>
            <a:off x="0" y="0"/>
            <a:ext cx="9144000" cy="923925"/>
            <a:chOff x="0" y="3755"/>
            <a:chExt cx="5760" cy="582"/>
          </a:xfrm>
        </p:grpSpPr>
        <p:pic>
          <p:nvPicPr>
            <p:cNvPr id="16"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ttangolo 1"/>
          <p:cNvSpPr>
            <a:spLocks noChangeArrowheads="1"/>
          </p:cNvSpPr>
          <p:nvPr/>
        </p:nvSpPr>
        <p:spPr bwMode="auto">
          <a:xfrm>
            <a:off x="68263" y="933627"/>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dirty="0">
              <a:solidFill>
                <a:srgbClr val="000000"/>
              </a:solidFill>
            </a:endParaRPr>
          </a:p>
        </p:txBody>
      </p:sp>
      <p:sp>
        <p:nvSpPr>
          <p:cNvPr id="14342" name="Text Box 5"/>
          <p:cNvSpPr txBox="1">
            <a:spLocks noChangeArrowheads="1"/>
          </p:cNvSpPr>
          <p:nvPr/>
        </p:nvSpPr>
        <p:spPr bwMode="auto">
          <a:xfrm>
            <a:off x="0" y="957294"/>
            <a:ext cx="9144000" cy="738664"/>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Role of Doppler ultrasound at time of diagnosis of late-onset fetal growth restriction in predicting adverse perinatal outcome: prospective cohort study</a:t>
            </a:r>
          </a:p>
          <a:p>
            <a:pPr algn="ctr">
              <a:spcBef>
                <a:spcPct val="0"/>
              </a:spcBef>
              <a:buNone/>
            </a:pPr>
            <a:r>
              <a:rPr lang="en-US" sz="1400" i="1" dirty="0">
                <a:solidFill>
                  <a:schemeClr val="bg1"/>
                </a:solidFill>
              </a:rPr>
              <a:t>Rizzo </a:t>
            </a:r>
            <a:r>
              <a:rPr lang="it-IT" altLang="en-US" sz="1400" i="1" dirty="0">
                <a:solidFill>
                  <a:schemeClr val="bg1"/>
                </a:solidFill>
              </a:rPr>
              <a:t>et al., UOG 2020</a:t>
            </a:r>
            <a:endParaRPr lang="en-GB" altLang="it-IT" sz="1400" i="1" dirty="0">
              <a:solidFill>
                <a:schemeClr val="bg1"/>
              </a:solidFill>
            </a:endParaRPr>
          </a:p>
        </p:txBody>
      </p:sp>
      <p:sp>
        <p:nvSpPr>
          <p:cNvPr id="14343" name="TextBox 1"/>
          <p:cNvSpPr txBox="1">
            <a:spLocks noChangeArrowheads="1"/>
          </p:cNvSpPr>
          <p:nvPr/>
        </p:nvSpPr>
        <p:spPr bwMode="auto">
          <a:xfrm>
            <a:off x="-168755" y="1696277"/>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ctr">
              <a:spcBef>
                <a:spcPct val="0"/>
              </a:spcBef>
              <a:buNone/>
              <a:defRPr sz="2800" b="1">
                <a:effectLst>
                  <a:outerShdw blurRad="50800" dist="38100" dir="2700000" algn="tl" rotWithShape="0">
                    <a:prstClr val="black">
                      <a:alpha val="40000"/>
                    </a:prstClr>
                  </a:outerShdw>
                </a:effectLst>
                <a:latin typeface="Arial" panose="020B0604020202020204" pitchFamily="34" charset="0"/>
              </a:defRPr>
            </a:lvl1pPr>
            <a:lvl2pPr marL="742950" indent="-285750">
              <a:spcBef>
                <a:spcPct val="20000"/>
              </a:spcBef>
              <a:buChar char="–"/>
              <a:defRPr sz="2800">
                <a:latin typeface="Arial" panose="020B0604020202020204" pitchFamily="34" charset="0"/>
              </a:defRPr>
            </a:lvl2pPr>
            <a:lvl3pPr marL="1143000" indent="-228600">
              <a:spcBef>
                <a:spcPct val="20000"/>
              </a:spcBef>
              <a:buChar char="•"/>
              <a:defRPr sz="2400">
                <a:latin typeface="Arial" panose="020B0604020202020204" pitchFamily="34" charset="0"/>
              </a:defRPr>
            </a:lvl3pPr>
            <a:lvl4pPr marL="1600200" indent="-228600">
              <a:spcBef>
                <a:spcPct val="20000"/>
              </a:spcBef>
              <a:buChar char="–"/>
              <a:defRPr sz="2000">
                <a:latin typeface="Arial" panose="020B0604020202020204" pitchFamily="34" charset="0"/>
              </a:defRPr>
            </a:lvl4pPr>
            <a:lvl5pPr marL="2057400" indent="-228600">
              <a:spcBef>
                <a:spcPct val="20000"/>
              </a:spcBef>
              <a:buChar char="»"/>
              <a:defRPr sz="2000">
                <a:latin typeface="Arial" panose="020B0604020202020204" pitchFamily="34" charset="0"/>
              </a:defRPr>
            </a:lvl5pPr>
            <a:lvl6pPr marL="2514600" indent="-228600" eaLnBrk="0" fontAlgn="base" hangingPunct="0">
              <a:spcBef>
                <a:spcPct val="20000"/>
              </a:spcBef>
              <a:spcAft>
                <a:spcPct val="0"/>
              </a:spcAft>
              <a:buChar char="»"/>
              <a:defRPr sz="2000">
                <a:latin typeface="Arial" panose="020B0604020202020204" pitchFamily="34" charset="0"/>
              </a:defRPr>
            </a:lvl6pPr>
            <a:lvl7pPr marL="2971800" indent="-228600" eaLnBrk="0" fontAlgn="base" hangingPunct="0">
              <a:spcBef>
                <a:spcPct val="20000"/>
              </a:spcBef>
              <a:spcAft>
                <a:spcPct val="0"/>
              </a:spcAft>
              <a:buChar char="»"/>
              <a:defRPr sz="2000">
                <a:latin typeface="Arial" panose="020B0604020202020204" pitchFamily="34" charset="0"/>
              </a:defRPr>
            </a:lvl7pPr>
            <a:lvl8pPr marL="3429000" indent="-228600" eaLnBrk="0" fontAlgn="base" hangingPunct="0">
              <a:spcBef>
                <a:spcPct val="20000"/>
              </a:spcBef>
              <a:spcAft>
                <a:spcPct val="0"/>
              </a:spcAft>
              <a:buChar char="»"/>
              <a:defRPr sz="2000">
                <a:latin typeface="Arial" panose="020B0604020202020204" pitchFamily="34" charset="0"/>
              </a:defRPr>
            </a:lvl8pPr>
            <a:lvl9pPr marL="3886200" indent="-228600" eaLnBrk="0" fontAlgn="base" hangingPunct="0">
              <a:spcBef>
                <a:spcPct val="20000"/>
              </a:spcBef>
              <a:spcAft>
                <a:spcPct val="0"/>
              </a:spcAft>
              <a:buChar char="»"/>
              <a:defRPr sz="2000">
                <a:latin typeface="Arial" panose="020B0604020202020204" pitchFamily="34" charset="0"/>
              </a:defRPr>
            </a:lvl9pPr>
          </a:lstStyle>
          <a:p>
            <a:r>
              <a:rPr lang="zh-CN" altLang="en-US" dirty="0"/>
              <a:t>前言</a:t>
            </a:r>
            <a:endParaRPr lang="en-GB" altLang="it-IT" dirty="0"/>
          </a:p>
        </p:txBody>
      </p:sp>
      <p:sp>
        <p:nvSpPr>
          <p:cNvPr id="23" name="Segnaposto contenuto 2"/>
          <p:cNvSpPr txBox="1"/>
          <p:nvPr/>
        </p:nvSpPr>
        <p:spPr bwMode="auto">
          <a:xfrm>
            <a:off x="179705" y="2360930"/>
            <a:ext cx="8795385" cy="28873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zh-CN" altLang="en-US" sz="1800" dirty="0"/>
              <a:t>胎儿脑循环血流阻力降低，表现为大脑中动脉</a:t>
            </a:r>
            <a:r>
              <a:rPr lang="en-US" altLang="zh-CN" sz="1800" dirty="0"/>
              <a:t>(MCA)</a:t>
            </a:r>
            <a:r>
              <a:rPr lang="zh-CN" altLang="en-US" sz="1800" dirty="0"/>
              <a:t>搏动指数</a:t>
            </a:r>
            <a:r>
              <a:rPr lang="en-US" altLang="zh-CN" sz="1800" dirty="0"/>
              <a:t>(PI)</a:t>
            </a:r>
            <a:r>
              <a:rPr lang="zh-CN" altLang="en-US" sz="1800" dirty="0"/>
              <a:t>或脑胎盘比率</a:t>
            </a:r>
            <a:r>
              <a:rPr lang="en-US" altLang="zh-CN" sz="1800" dirty="0"/>
              <a:t>(CPR)</a:t>
            </a:r>
            <a:r>
              <a:rPr lang="zh-CN" altLang="en-US" sz="1800" dirty="0"/>
              <a:t>减低，与胎儿酸碱平衡异常以及新生儿进入 </a:t>
            </a:r>
            <a:r>
              <a:rPr lang="en-US" altLang="zh-CN" sz="1800" dirty="0"/>
              <a:t>NICU</a:t>
            </a:r>
            <a:r>
              <a:rPr lang="zh-CN" altLang="en-US" sz="1800" dirty="0"/>
              <a:t>有关。</a:t>
            </a:r>
            <a:endParaRPr lang="en-US" sz="1800" dirty="0"/>
          </a:p>
          <a:p>
            <a:r>
              <a:rPr lang="zh-CN" altLang="en-US" sz="1800" dirty="0"/>
              <a:t>子宫动脉阻力增加与剖宫产胎儿窘迫高风险有关。</a:t>
            </a:r>
            <a:endParaRPr lang="en-US" sz="1800" dirty="0"/>
          </a:p>
          <a:p>
            <a:r>
              <a:rPr lang="zh-CN" altLang="en-US" sz="1800" dirty="0"/>
              <a:t>评估晚发型</a:t>
            </a:r>
            <a:r>
              <a:rPr lang="en-US" altLang="zh-CN" sz="1800" dirty="0"/>
              <a:t>FGR</a:t>
            </a:r>
            <a:r>
              <a:rPr lang="zh-CN" altLang="en-US" sz="1800" dirty="0"/>
              <a:t>中脐静脉血流量</a:t>
            </a:r>
            <a:r>
              <a:rPr lang="en-US" altLang="zh-CN" sz="1800" dirty="0"/>
              <a:t>(UVBF)</a:t>
            </a:r>
            <a:r>
              <a:rPr lang="zh-CN" altLang="en-US" sz="1800" dirty="0"/>
              <a:t>，可以更好地识别围产期高风险胎儿。</a:t>
            </a:r>
            <a:endParaRPr lang="en-US" sz="1800" dirty="0"/>
          </a:p>
          <a:p>
            <a:r>
              <a:rPr lang="zh-CN" altLang="en-US" sz="1800" dirty="0"/>
              <a:t>当使用一个给定的参数或组合不同的多普勒指标时，几乎没有关于超声在预测不良妊娠结局方面的实际诊断性能的数据。</a:t>
            </a:r>
            <a:endParaRPr lang="en-US" sz="1800" dirty="0"/>
          </a:p>
          <a:p>
            <a:r>
              <a:rPr lang="zh-CN" altLang="en-US" sz="1800" dirty="0"/>
              <a:t>关于结合脐静脉血流多普勒评估，是否可以提高多普勒超声在识别晚发型</a:t>
            </a:r>
            <a:r>
              <a:rPr lang="en-US" altLang="zh-CN" sz="1800" dirty="0"/>
              <a:t>FGR</a:t>
            </a:r>
            <a:r>
              <a:rPr lang="zh-CN" altLang="en-US" sz="1800" dirty="0"/>
              <a:t>围产期高风险胎儿方面的预测准确性，证据仍然有限。</a:t>
            </a:r>
            <a:endParaRPr lang="en-US" sz="1800" dirty="0"/>
          </a:p>
          <a:p>
            <a:endParaRPr lang="en-US" sz="2000" dirty="0"/>
          </a:p>
          <a:p>
            <a:endParaRPr lang="en-US" sz="2000" dirty="0"/>
          </a:p>
          <a:p>
            <a:endParaRPr lang="en-US" sz="2000" dirty="0"/>
          </a:p>
          <a:p>
            <a:pPr marL="0" indent="0">
              <a:buNone/>
              <a:defRPr/>
            </a:pPr>
            <a:r>
              <a:rPr lang="en-US" sz="2000" dirty="0"/>
              <a:t> </a:t>
            </a:r>
          </a:p>
        </p:txBody>
      </p:sp>
      <p:grpSp>
        <p:nvGrpSpPr>
          <p:cNvPr id="15" name="Group 2"/>
          <p:cNvGrpSpPr/>
          <p:nvPr/>
        </p:nvGrpSpPr>
        <p:grpSpPr bwMode="auto">
          <a:xfrm>
            <a:off x="0" y="0"/>
            <a:ext cx="9144000" cy="923925"/>
            <a:chOff x="0" y="3755"/>
            <a:chExt cx="5760" cy="582"/>
          </a:xfrm>
        </p:grpSpPr>
        <p:pic>
          <p:nvPicPr>
            <p:cNvPr id="16"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dirty="0">
              <a:solidFill>
                <a:srgbClr val="000000"/>
              </a:solidFill>
            </a:endParaRPr>
          </a:p>
        </p:txBody>
      </p:sp>
      <p:sp>
        <p:nvSpPr>
          <p:cNvPr id="18" name="Content Placeholder 2"/>
          <p:cNvSpPr txBox="1"/>
          <p:nvPr/>
        </p:nvSpPr>
        <p:spPr>
          <a:xfrm>
            <a:off x="211613" y="2329605"/>
            <a:ext cx="8720773" cy="388831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zh-CN" altLang="en-US" sz="2000" b="1" dirty="0">
                <a:latin typeface="Arial" panose="020B0604020202020204" pitchFamily="34" charset="0"/>
                <a:cs typeface="Arial" panose="020B0604020202020204" pitchFamily="34" charset="0"/>
              </a:rPr>
              <a:t>目的一</a:t>
            </a:r>
            <a:r>
              <a:rPr lang="en-US" sz="2000" b="1" dirty="0">
                <a:latin typeface="Arial" panose="020B0604020202020204" pitchFamily="34" charset="0"/>
                <a:cs typeface="Arial" panose="020B0604020202020204" pitchFamily="34" charset="0"/>
              </a:rPr>
              <a:t> </a:t>
            </a:r>
          </a:p>
          <a:p>
            <a:r>
              <a:rPr lang="zh-CN" altLang="en-US" sz="2000" dirty="0">
                <a:latin typeface="Arial" panose="020B0604020202020204" pitchFamily="34" charset="0"/>
                <a:cs typeface="Arial" panose="020B0604020202020204" pitchFamily="34" charset="0"/>
              </a:rPr>
              <a:t>探讨胎儿胎盘多普勒指数与晚发性</a:t>
            </a:r>
            <a:r>
              <a:rPr lang="en-US" altLang="zh-CN" sz="2000" dirty="0">
                <a:latin typeface="Arial" panose="020B0604020202020204" pitchFamily="34" charset="0"/>
                <a:cs typeface="Arial" panose="020B0604020202020204" pitchFamily="34" charset="0"/>
              </a:rPr>
              <a:t>FGR</a:t>
            </a:r>
            <a:r>
              <a:rPr lang="zh-CN" altLang="en-US" sz="2000" dirty="0">
                <a:latin typeface="Arial" panose="020B0604020202020204" pitchFamily="34" charset="0"/>
                <a:cs typeface="Arial" panose="020B0604020202020204" pitchFamily="34" charset="0"/>
              </a:rPr>
              <a:t>不良围产儿结局之间的相关性，</a:t>
            </a:r>
            <a:endParaRPr lang="en-US" altLang="zh-CN" sz="2000" dirty="0">
              <a:latin typeface="Arial" panose="020B0604020202020204" pitchFamily="34" charset="0"/>
              <a:cs typeface="Arial" panose="020B0604020202020204" pitchFamily="34" charset="0"/>
            </a:endParaRPr>
          </a:p>
          <a:p>
            <a:pPr algn="l"/>
            <a:r>
              <a:rPr lang="zh-CN" altLang="en-US" sz="2000" dirty="0">
                <a:latin typeface="Arial" panose="020B0604020202020204" pitchFamily="34" charset="0"/>
                <a:cs typeface="Arial" panose="020B0604020202020204" pitchFamily="34" charset="0"/>
              </a:rPr>
              <a:t>并确定其预测准确性。</a:t>
            </a:r>
            <a:endParaRPr lang="en-US" sz="2000" dirty="0">
              <a:latin typeface="Arial" panose="020B0604020202020204" pitchFamily="34" charset="0"/>
              <a:cs typeface="Arial" panose="020B0604020202020204" pitchFamily="34" charset="0"/>
            </a:endParaRPr>
          </a:p>
          <a:p>
            <a:r>
              <a:rPr lang="zh-CN" altLang="en-US" sz="2000" b="1" dirty="0">
                <a:latin typeface="Arial" panose="020B0604020202020204" pitchFamily="34" charset="0"/>
                <a:cs typeface="Arial" panose="020B0604020202020204" pitchFamily="34" charset="0"/>
              </a:rPr>
              <a:t>目的二</a:t>
            </a:r>
            <a:endParaRPr lang="en-US" altLang="zh-CN" sz="2000" b="1" dirty="0">
              <a:latin typeface="Arial" panose="020B0604020202020204" pitchFamily="34" charset="0"/>
              <a:cs typeface="Arial" panose="020B0604020202020204" pitchFamily="34" charset="0"/>
            </a:endParaRPr>
          </a:p>
          <a:p>
            <a:r>
              <a:rPr lang="zh-CN" altLang="en-US" sz="2000" dirty="0">
                <a:latin typeface="Arial" panose="020B0604020202020204" pitchFamily="34" charset="0"/>
                <a:cs typeface="Arial" panose="020B0604020202020204" pitchFamily="34" charset="0"/>
              </a:rPr>
              <a:t>  分析包括胎儿</a:t>
            </a:r>
            <a:r>
              <a:rPr lang="en-US" altLang="zh-CN" sz="2000" dirty="0">
                <a:latin typeface="Arial" panose="020B0604020202020204" pitchFamily="34" charset="0"/>
                <a:cs typeface="Arial" panose="020B0604020202020204" pitchFamily="34" charset="0"/>
              </a:rPr>
              <a:t>-</a:t>
            </a:r>
            <a:r>
              <a:rPr lang="zh-CN" altLang="en-US" sz="2000" dirty="0">
                <a:latin typeface="Arial" panose="020B0604020202020204" pitchFamily="34" charset="0"/>
                <a:cs typeface="Arial" panose="020B0604020202020204" pitchFamily="34" charset="0"/>
              </a:rPr>
              <a:t>胎盘多普勒指标的多参数诊断模型是否能提高多普勒超声</a:t>
            </a:r>
            <a:endParaRPr lang="en-US" altLang="zh-CN" sz="2000" dirty="0">
              <a:latin typeface="Arial" panose="020B0604020202020204" pitchFamily="34" charset="0"/>
              <a:cs typeface="Arial" panose="020B0604020202020204" pitchFamily="34" charset="0"/>
            </a:endParaRPr>
          </a:p>
          <a:p>
            <a:pPr algn="l"/>
            <a:r>
              <a:rPr lang="zh-CN" altLang="en-US" sz="2000" dirty="0">
                <a:latin typeface="Arial" panose="020B0604020202020204" pitchFamily="34" charset="0"/>
                <a:cs typeface="Arial" panose="020B0604020202020204" pitchFamily="34" charset="0"/>
              </a:rPr>
              <a:t>在检测晚发型</a:t>
            </a:r>
            <a:r>
              <a:rPr lang="en-US" altLang="zh-CN" sz="2000" dirty="0">
                <a:latin typeface="Arial" panose="020B0604020202020204" pitchFamily="34" charset="0"/>
                <a:cs typeface="Arial" panose="020B0604020202020204" pitchFamily="34" charset="0"/>
              </a:rPr>
              <a:t>FGR</a:t>
            </a:r>
            <a:r>
              <a:rPr lang="zh-CN" altLang="en-US" sz="2000" dirty="0">
                <a:latin typeface="Arial" panose="020B0604020202020204" pitchFamily="34" charset="0"/>
                <a:cs typeface="Arial" panose="020B0604020202020204" pitchFamily="34" charset="0"/>
              </a:rPr>
              <a:t>不良围产儿结局方面的诊断性能。</a:t>
            </a:r>
            <a:endParaRPr lang="en-US" sz="2000" dirty="0">
              <a:latin typeface="Arial" panose="020B0604020202020204" pitchFamily="34" charset="0"/>
              <a:cs typeface="Arial" panose="020B0604020202020204" pitchFamily="34" charset="0"/>
            </a:endParaRPr>
          </a:p>
          <a:p>
            <a:endParaRPr lang="en-US" sz="2000" dirty="0"/>
          </a:p>
          <a:p>
            <a:endParaRPr lang="en-US" sz="2000" dirty="0">
              <a:latin typeface="Arial" panose="020B0604020202020204" pitchFamily="34" charset="0"/>
              <a:ea typeface="Arial" panose="020B0604020202020204" pitchFamily="34" charset="0"/>
              <a:cs typeface="Arial" panose="020B0604020202020204" pitchFamily="34" charset="0"/>
            </a:endParaRPr>
          </a:p>
        </p:txBody>
      </p:sp>
      <p:sp>
        <p:nvSpPr>
          <p:cNvPr id="19" name="Rectangle 8"/>
          <p:cNvSpPr>
            <a:spLocks noChangeArrowheads="1"/>
          </p:cNvSpPr>
          <p:nvPr/>
        </p:nvSpPr>
        <p:spPr bwMode="auto">
          <a:xfrm>
            <a:off x="0" y="1702403"/>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zh-CN" altLang="en-US" sz="2800" b="1" dirty="0">
                <a:solidFill>
                  <a:srgbClr val="000000"/>
                </a:solidFill>
                <a:effectLst>
                  <a:outerShdw blurRad="50800" dist="38100" dir="2700000" algn="tl" rotWithShape="0">
                    <a:prstClr val="black">
                      <a:alpha val="40000"/>
                    </a:prstClr>
                  </a:outerShdw>
                </a:effectLst>
              </a:rPr>
              <a:t>研究目的</a:t>
            </a:r>
            <a:endParaRPr lang="en-GB" altLang="en-US" sz="2800" b="1" dirty="0">
              <a:solidFill>
                <a:srgbClr val="000000"/>
              </a:solidFill>
              <a:effectLst>
                <a:outerShdw blurRad="50800" dist="38100" dir="2700000" algn="tl" rotWithShape="0">
                  <a:prstClr val="black">
                    <a:alpha val="40000"/>
                  </a:prstClr>
                </a:outerShdw>
              </a:effectLst>
            </a:endParaRPr>
          </a:p>
        </p:txBody>
      </p:sp>
      <p:grpSp>
        <p:nvGrpSpPr>
          <p:cNvPr id="16" name="Group 2"/>
          <p:cNvGrpSpPr/>
          <p:nvPr/>
        </p:nvGrpSpPr>
        <p:grpSpPr bwMode="auto">
          <a:xfrm>
            <a:off x="0" y="0"/>
            <a:ext cx="9144000" cy="923925"/>
            <a:chOff x="0" y="3755"/>
            <a:chExt cx="5760" cy="582"/>
          </a:xfrm>
        </p:grpSpPr>
        <p:pic>
          <p:nvPicPr>
            <p:cNvPr id="17"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 Box 5"/>
          <p:cNvSpPr txBox="1">
            <a:spLocks noChangeArrowheads="1"/>
          </p:cNvSpPr>
          <p:nvPr/>
        </p:nvSpPr>
        <p:spPr bwMode="auto">
          <a:xfrm>
            <a:off x="0" y="957294"/>
            <a:ext cx="9144000" cy="738664"/>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Role of Doppler ultrasound at time of diagnosis of late-onset fetal growth restriction in predicting adverse perinatal outcome: prospective cohort study</a:t>
            </a:r>
          </a:p>
          <a:p>
            <a:pPr algn="ctr">
              <a:spcBef>
                <a:spcPct val="0"/>
              </a:spcBef>
              <a:buNone/>
            </a:pPr>
            <a:r>
              <a:rPr lang="en-US" sz="1400" i="1" dirty="0">
                <a:solidFill>
                  <a:schemeClr val="bg1"/>
                </a:solidFill>
              </a:rPr>
              <a:t>Rizzo </a:t>
            </a:r>
            <a:r>
              <a:rPr lang="it-IT" altLang="en-US" sz="1400" i="1" dirty="0">
                <a:solidFill>
                  <a:schemeClr val="bg1"/>
                </a:solidFill>
              </a:rPr>
              <a:t>et al., UOG 2020</a:t>
            </a:r>
            <a:endParaRPr lang="en-GB" altLang="it-IT" sz="1400" i="1"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dirty="0">
              <a:solidFill>
                <a:srgbClr val="000000"/>
              </a:solidFill>
            </a:endParaRPr>
          </a:p>
        </p:txBody>
      </p:sp>
      <p:sp>
        <p:nvSpPr>
          <p:cNvPr id="27" name="Segnaposto contenuto 2"/>
          <p:cNvSpPr txBox="1"/>
          <p:nvPr/>
        </p:nvSpPr>
        <p:spPr bwMode="auto">
          <a:xfrm>
            <a:off x="228600" y="2397115"/>
            <a:ext cx="8807245" cy="400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defRPr/>
            </a:pPr>
            <a:endParaRPr lang="en-US" sz="1800" dirty="0"/>
          </a:p>
        </p:txBody>
      </p:sp>
      <p:sp>
        <p:nvSpPr>
          <p:cNvPr id="16" name="Rectangle 8"/>
          <p:cNvSpPr>
            <a:spLocks noChangeArrowheads="1"/>
          </p:cNvSpPr>
          <p:nvPr/>
        </p:nvSpPr>
        <p:spPr bwMode="auto">
          <a:xfrm>
            <a:off x="0" y="1704866"/>
            <a:ext cx="914399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None/>
            </a:pPr>
            <a:r>
              <a:rPr lang="zh-CN" altLang="en-US" sz="2800" b="1" dirty="0">
                <a:solidFill>
                  <a:srgbClr val="000000"/>
                </a:solidFill>
                <a:effectLst>
                  <a:outerShdw blurRad="50800" dist="38100" dir="2700000" algn="tl" rotWithShape="0">
                    <a:prstClr val="black">
                      <a:alpha val="40000"/>
                    </a:prstClr>
                  </a:outerShdw>
                </a:effectLst>
              </a:rPr>
              <a:t>方法</a:t>
            </a:r>
            <a:endParaRPr lang="en-GB" altLang="en-US" sz="2800" dirty="0">
              <a:solidFill>
                <a:srgbClr val="000000"/>
              </a:solidFill>
              <a:effectLst>
                <a:outerShdw blurRad="50800" dist="38100" dir="2700000" algn="tl" rotWithShape="0">
                  <a:prstClr val="black">
                    <a:alpha val="40000"/>
                  </a:prstClr>
                </a:outerShdw>
              </a:effectLst>
            </a:endParaRPr>
          </a:p>
        </p:txBody>
      </p:sp>
      <p:sp>
        <p:nvSpPr>
          <p:cNvPr id="17" name="Segnaposto contenuto 2"/>
          <p:cNvSpPr txBox="1"/>
          <p:nvPr/>
        </p:nvSpPr>
        <p:spPr bwMode="auto">
          <a:xfrm>
            <a:off x="0" y="2262453"/>
            <a:ext cx="9035845" cy="45843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zh-CN" altLang="en-US" sz="2000" dirty="0"/>
              <a:t>单机构前瞻性研究</a:t>
            </a:r>
            <a:endParaRPr lang="en-US" altLang="zh-CN" sz="2000" dirty="0"/>
          </a:p>
          <a:p>
            <a:endParaRPr lang="en-US" sz="2000" dirty="0"/>
          </a:p>
          <a:p>
            <a:r>
              <a:rPr lang="en-US" altLang="zh-CN" sz="2000" dirty="0"/>
              <a:t>2017</a:t>
            </a:r>
            <a:r>
              <a:rPr lang="zh-CN" altLang="en-US" sz="2000" dirty="0"/>
              <a:t>年</a:t>
            </a:r>
            <a:r>
              <a:rPr lang="en-US" altLang="zh-CN" sz="2000" dirty="0"/>
              <a:t>10</a:t>
            </a:r>
            <a:r>
              <a:rPr lang="zh-CN" altLang="en-US" sz="2000" dirty="0"/>
              <a:t>月至</a:t>
            </a:r>
            <a:r>
              <a:rPr lang="en-US" altLang="zh-CN" sz="2000" dirty="0"/>
              <a:t>2018</a:t>
            </a:r>
            <a:r>
              <a:rPr lang="zh-CN" altLang="en-US" sz="2000" dirty="0"/>
              <a:t>年</a:t>
            </a:r>
            <a:r>
              <a:rPr lang="en-US" altLang="zh-CN" sz="2000" dirty="0"/>
              <a:t>12</a:t>
            </a:r>
            <a:r>
              <a:rPr lang="zh-CN" altLang="en-US" sz="2000" dirty="0"/>
              <a:t>月期间诊断为晚发型</a:t>
            </a:r>
            <a:r>
              <a:rPr lang="en-US" altLang="zh-CN" sz="2000" dirty="0"/>
              <a:t>FGR</a:t>
            </a:r>
            <a:r>
              <a:rPr lang="zh-CN" altLang="en-US" sz="2000" dirty="0"/>
              <a:t>的单胎妊娠。</a:t>
            </a:r>
            <a:endParaRPr lang="en-US" sz="2000" dirty="0"/>
          </a:p>
          <a:p>
            <a:endParaRPr lang="en-US" sz="2000" dirty="0"/>
          </a:p>
          <a:p>
            <a:r>
              <a:rPr lang="zh-CN" altLang="en-US" sz="2000" dirty="0"/>
              <a:t>本研究</a:t>
            </a:r>
            <a:r>
              <a:rPr lang="en-US" sz="2000" dirty="0"/>
              <a:t>FGR </a:t>
            </a:r>
            <a:r>
              <a:rPr lang="zh-CN" altLang="en-US" sz="2000" dirty="0"/>
              <a:t>被定义为：</a:t>
            </a:r>
            <a:r>
              <a:rPr lang="en-US" sz="2000" dirty="0"/>
              <a:t>EFW</a:t>
            </a:r>
            <a:r>
              <a:rPr lang="zh-CN" altLang="en-US" sz="2000" dirty="0"/>
              <a:t>或</a:t>
            </a:r>
            <a:r>
              <a:rPr lang="en-US" sz="2000" dirty="0"/>
              <a:t>AC</a:t>
            </a:r>
            <a:r>
              <a:rPr lang="zh-CN" altLang="en-US" sz="2000" dirty="0"/>
              <a:t>小于当地正常胎儿第</a:t>
            </a:r>
            <a:r>
              <a:rPr lang="en-US" sz="2000" dirty="0"/>
              <a:t>3</a:t>
            </a:r>
            <a:r>
              <a:rPr lang="zh-CN" altLang="en-US" sz="2000" dirty="0"/>
              <a:t>百分位数；</a:t>
            </a:r>
            <a:r>
              <a:rPr lang="en-US" sz="2000" dirty="0"/>
              <a:t>EFW</a:t>
            </a:r>
            <a:r>
              <a:rPr lang="zh-CN" altLang="en-US" sz="2000" dirty="0"/>
              <a:t>或</a:t>
            </a:r>
            <a:r>
              <a:rPr lang="en-US" sz="2000" dirty="0"/>
              <a:t>AC</a:t>
            </a:r>
            <a:r>
              <a:rPr lang="zh-CN" altLang="en-US" sz="2000" dirty="0"/>
              <a:t>小于第</a:t>
            </a:r>
            <a:r>
              <a:rPr lang="en-US" sz="2000" dirty="0"/>
              <a:t>10</a:t>
            </a:r>
            <a:r>
              <a:rPr lang="zh-CN" altLang="en-US" sz="2000" dirty="0"/>
              <a:t>百分位数，合并</a:t>
            </a:r>
            <a:r>
              <a:rPr lang="en-US" sz="2000" dirty="0"/>
              <a:t>UA-PI </a:t>
            </a:r>
            <a:r>
              <a:rPr lang="zh-CN" altLang="en-US" sz="2000" dirty="0"/>
              <a:t>大于第</a:t>
            </a:r>
            <a:r>
              <a:rPr lang="en-US" sz="2000" dirty="0"/>
              <a:t>95</a:t>
            </a:r>
            <a:r>
              <a:rPr lang="zh-CN" altLang="en-US" sz="2000" dirty="0"/>
              <a:t>百分位数或</a:t>
            </a:r>
            <a:r>
              <a:rPr lang="en-US" sz="2000" dirty="0"/>
              <a:t>CPR</a:t>
            </a:r>
            <a:r>
              <a:rPr lang="zh-CN" altLang="en-US" sz="2000" dirty="0"/>
              <a:t>小于第</a:t>
            </a:r>
            <a:r>
              <a:rPr lang="en-US" altLang="zh-CN" sz="2000" dirty="0"/>
              <a:t>5</a:t>
            </a:r>
            <a:r>
              <a:rPr lang="zh-CN" altLang="en-US" sz="2000" dirty="0"/>
              <a:t>百分位数。</a:t>
            </a:r>
            <a:endParaRPr lang="en-US" sz="2000" dirty="0"/>
          </a:p>
          <a:p>
            <a:endParaRPr lang="en-US" sz="2000" dirty="0"/>
          </a:p>
          <a:p>
            <a:r>
              <a:rPr lang="zh-CN" altLang="en-US" sz="2000" dirty="0"/>
              <a:t>排除标准：</a:t>
            </a:r>
            <a:r>
              <a:rPr lang="en-US" altLang="zh-CN" sz="2000" dirty="0"/>
              <a:t>32</a:t>
            </a:r>
            <a:r>
              <a:rPr lang="zh-CN" altLang="en-US" sz="2000" dirty="0"/>
              <a:t>周前诊断为</a:t>
            </a:r>
            <a:r>
              <a:rPr lang="en-US" altLang="zh-CN" sz="2000" dirty="0"/>
              <a:t>FGR</a:t>
            </a:r>
            <a:r>
              <a:rPr lang="zh-CN" altLang="en-US" sz="2000" dirty="0"/>
              <a:t>者，先天性感染者，染色体或胎儿结构异常者。</a:t>
            </a:r>
            <a:endParaRPr lang="en-US" sz="2000" dirty="0"/>
          </a:p>
          <a:p>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r>
              <a:rPr lang="en-US" sz="2000" dirty="0"/>
              <a:t> </a:t>
            </a:r>
          </a:p>
          <a:p>
            <a:pPr marL="0" indent="0">
              <a:buNone/>
            </a:pPr>
            <a:endParaRPr lang="en-US" sz="2000" dirty="0"/>
          </a:p>
        </p:txBody>
      </p:sp>
      <p:grpSp>
        <p:nvGrpSpPr>
          <p:cNvPr id="18" name="Group 2"/>
          <p:cNvGrpSpPr/>
          <p:nvPr/>
        </p:nvGrpSpPr>
        <p:grpSpPr bwMode="auto">
          <a:xfrm>
            <a:off x="0" y="0"/>
            <a:ext cx="9144000" cy="923925"/>
            <a:chOff x="0" y="3755"/>
            <a:chExt cx="5760" cy="582"/>
          </a:xfrm>
        </p:grpSpPr>
        <p:pic>
          <p:nvPicPr>
            <p:cNvPr id="19"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 Box 5"/>
          <p:cNvSpPr txBox="1">
            <a:spLocks noChangeArrowheads="1"/>
          </p:cNvSpPr>
          <p:nvPr/>
        </p:nvSpPr>
        <p:spPr bwMode="auto">
          <a:xfrm>
            <a:off x="0" y="957294"/>
            <a:ext cx="9144000" cy="738664"/>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Role of Doppler ultrasound at time of diagnosis of late-onset fetal growth restriction in predicting adverse perinatal outcome: prospective cohort study</a:t>
            </a:r>
          </a:p>
          <a:p>
            <a:pPr algn="ctr">
              <a:spcBef>
                <a:spcPct val="0"/>
              </a:spcBef>
              <a:buNone/>
            </a:pPr>
            <a:r>
              <a:rPr lang="en-US" sz="1400" i="1" dirty="0">
                <a:solidFill>
                  <a:schemeClr val="bg1"/>
                </a:solidFill>
              </a:rPr>
              <a:t>Rizzo </a:t>
            </a:r>
            <a:r>
              <a:rPr lang="it-IT" altLang="en-US" sz="1400" i="1" dirty="0">
                <a:solidFill>
                  <a:schemeClr val="bg1"/>
                </a:solidFill>
              </a:rPr>
              <a:t>et al., UOG 2020</a:t>
            </a:r>
            <a:endParaRPr lang="en-GB" altLang="it-IT" sz="1400" i="1"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dirty="0">
              <a:solidFill>
                <a:srgbClr val="000000"/>
              </a:solidFill>
            </a:endParaRPr>
          </a:p>
        </p:txBody>
      </p:sp>
      <p:sp>
        <p:nvSpPr>
          <p:cNvPr id="27" name="Segnaposto contenuto 2"/>
          <p:cNvSpPr txBox="1"/>
          <p:nvPr/>
        </p:nvSpPr>
        <p:spPr bwMode="auto">
          <a:xfrm>
            <a:off x="228600" y="2397115"/>
            <a:ext cx="8807245" cy="400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defRPr/>
            </a:pPr>
            <a:endParaRPr lang="en-US" sz="1800" dirty="0"/>
          </a:p>
        </p:txBody>
      </p:sp>
      <p:sp>
        <p:nvSpPr>
          <p:cNvPr id="16" name="Rectangle 8"/>
          <p:cNvSpPr>
            <a:spLocks noChangeArrowheads="1"/>
          </p:cNvSpPr>
          <p:nvPr/>
        </p:nvSpPr>
        <p:spPr bwMode="auto">
          <a:xfrm>
            <a:off x="0" y="1721521"/>
            <a:ext cx="914399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None/>
            </a:pPr>
            <a:r>
              <a:rPr lang="zh-CN" altLang="en-US" sz="2800" b="1" dirty="0">
                <a:solidFill>
                  <a:srgbClr val="000000"/>
                </a:solidFill>
                <a:effectLst>
                  <a:outerShdw blurRad="50800" dist="38100" dir="2700000" algn="tl" rotWithShape="0">
                    <a:prstClr val="black">
                      <a:alpha val="40000"/>
                    </a:prstClr>
                  </a:outerShdw>
                </a:effectLst>
              </a:rPr>
              <a:t>方法</a:t>
            </a:r>
            <a:endParaRPr lang="en-GB" altLang="en-US" sz="2800" dirty="0">
              <a:solidFill>
                <a:srgbClr val="000000"/>
              </a:solidFill>
              <a:effectLst>
                <a:outerShdw blurRad="50800" dist="38100" dir="2700000" algn="tl" rotWithShape="0">
                  <a:prstClr val="black">
                    <a:alpha val="40000"/>
                  </a:prstClr>
                </a:outerShdw>
              </a:effectLst>
            </a:endParaRPr>
          </a:p>
        </p:txBody>
      </p:sp>
      <p:sp>
        <p:nvSpPr>
          <p:cNvPr id="17" name="Segnaposto contenuto 2"/>
          <p:cNvSpPr txBox="1"/>
          <p:nvPr/>
        </p:nvSpPr>
        <p:spPr bwMode="auto">
          <a:xfrm>
            <a:off x="0" y="2243796"/>
            <a:ext cx="9144000" cy="4467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zh-CN" altLang="en-US" sz="2000" dirty="0"/>
              <a:t>主要结局为综合的不良围产儿结局</a:t>
            </a:r>
            <a:r>
              <a:rPr lang="en-US" altLang="zh-CN" sz="2000" dirty="0"/>
              <a:t>(CAPO)</a:t>
            </a:r>
            <a:r>
              <a:rPr lang="zh-CN" altLang="en-US" sz="2000" dirty="0"/>
              <a:t>，包括至少以下并发症之一：</a:t>
            </a:r>
            <a:endParaRPr lang="en-US" altLang="zh-CN" sz="2000" dirty="0"/>
          </a:p>
          <a:p>
            <a:pPr marL="0" indent="0">
              <a:buNone/>
            </a:pPr>
            <a:r>
              <a:rPr lang="en-US" altLang="zh-CN" sz="2000" dirty="0"/>
              <a:t>    </a:t>
            </a:r>
            <a:r>
              <a:rPr lang="zh-CN" altLang="en-US" sz="2000" dirty="0"/>
              <a:t>胎儿窘迫导致的急诊</a:t>
            </a:r>
            <a:r>
              <a:rPr lang="en-US" altLang="zh-CN" sz="2000" dirty="0"/>
              <a:t>CS</a:t>
            </a:r>
            <a:r>
              <a:rPr lang="zh-CN" altLang="en-US" sz="2000" dirty="0"/>
              <a:t>，</a:t>
            </a:r>
            <a:r>
              <a:rPr lang="en-US" altLang="zh-CN" sz="2000" dirty="0"/>
              <a:t>5</a:t>
            </a:r>
            <a:r>
              <a:rPr lang="zh-CN" altLang="en-US" sz="2000" dirty="0"/>
              <a:t>分钟</a:t>
            </a:r>
            <a:r>
              <a:rPr lang="en-US" altLang="zh-CN" sz="2000" dirty="0"/>
              <a:t> Apgar</a:t>
            </a:r>
            <a:r>
              <a:rPr lang="zh-CN" altLang="en-US" sz="2000" dirty="0"/>
              <a:t>评分小于</a:t>
            </a:r>
            <a:r>
              <a:rPr lang="en-US" altLang="zh-CN" sz="2000" dirty="0"/>
              <a:t>7</a:t>
            </a:r>
            <a:r>
              <a:rPr lang="zh-CN" altLang="en-US" sz="2000" dirty="0"/>
              <a:t>，</a:t>
            </a:r>
            <a:r>
              <a:rPr lang="en-US" altLang="zh-CN" sz="2000" dirty="0"/>
              <a:t>UA-pH</a:t>
            </a:r>
            <a:r>
              <a:rPr lang="zh-CN" altLang="en-US" sz="2000" dirty="0"/>
              <a:t>值小于</a:t>
            </a:r>
            <a:r>
              <a:rPr lang="en-US" altLang="zh-CN" sz="2000" dirty="0"/>
              <a:t>7.10</a:t>
            </a:r>
            <a:r>
              <a:rPr lang="zh-CN" altLang="en-US" sz="2000" dirty="0"/>
              <a:t>，新生</a:t>
            </a:r>
            <a:endParaRPr lang="en-US" altLang="zh-CN" sz="2000" dirty="0"/>
          </a:p>
          <a:p>
            <a:pPr marL="0" indent="0">
              <a:buNone/>
            </a:pPr>
            <a:r>
              <a:rPr lang="zh-CN" altLang="en-US" sz="2000" dirty="0"/>
              <a:t>   儿进入</a:t>
            </a:r>
            <a:r>
              <a:rPr lang="en-US" altLang="zh-CN" sz="2000" dirty="0"/>
              <a:t>NICU</a:t>
            </a:r>
            <a:r>
              <a:rPr lang="zh-CN" altLang="en-US" sz="2000" dirty="0"/>
              <a:t>。</a:t>
            </a:r>
            <a:endParaRPr lang="en-US" sz="2000" dirty="0"/>
          </a:p>
          <a:p>
            <a:endParaRPr lang="en-US" sz="1000" dirty="0"/>
          </a:p>
          <a:p>
            <a:r>
              <a:rPr lang="zh-CN" altLang="en-US" sz="2000" dirty="0"/>
              <a:t>晚发型</a:t>
            </a:r>
            <a:r>
              <a:rPr lang="en-US" altLang="zh-CN" sz="2000" dirty="0"/>
              <a:t>FGR</a:t>
            </a:r>
            <a:r>
              <a:rPr lang="zh-CN" altLang="en-US" sz="2000" dirty="0"/>
              <a:t>被诊断后，由产科主治医生来处理妊娠过程，除了</a:t>
            </a:r>
            <a:r>
              <a:rPr lang="en-US" altLang="zh-CN" sz="2000" dirty="0"/>
              <a:t>UA-PI</a:t>
            </a:r>
            <a:r>
              <a:rPr lang="zh-CN" altLang="en-US" sz="2000" dirty="0"/>
              <a:t>外，他们不知道其它多普勒数据。</a:t>
            </a:r>
            <a:endParaRPr lang="en-US" sz="2000" dirty="0"/>
          </a:p>
          <a:p>
            <a:pPr marL="0" indent="0">
              <a:buNone/>
            </a:pPr>
            <a:endParaRPr lang="en-US" sz="1000" dirty="0"/>
          </a:p>
          <a:p>
            <a:r>
              <a:rPr lang="zh-CN" altLang="en-US" sz="2000" dirty="0"/>
              <a:t>每隔</a:t>
            </a:r>
            <a:r>
              <a:rPr lang="en-US" altLang="zh-CN" sz="2000" dirty="0"/>
              <a:t>2</a:t>
            </a:r>
            <a:r>
              <a:rPr lang="zh-CN" altLang="en-US" sz="2000" dirty="0"/>
              <a:t>周重新评估胎儿生长情况。</a:t>
            </a:r>
            <a:endParaRPr lang="en-US" sz="1000" dirty="0"/>
          </a:p>
          <a:p>
            <a:r>
              <a:rPr lang="zh-CN" altLang="en-US" sz="2000" dirty="0"/>
              <a:t>以下情况的病例，立即实施引产：母体并发症</a:t>
            </a:r>
            <a:r>
              <a:rPr lang="en-US" altLang="zh-CN" sz="2000" dirty="0"/>
              <a:t>(</a:t>
            </a:r>
            <a:r>
              <a:rPr lang="zh-CN" altLang="en-US" sz="2000" dirty="0"/>
              <a:t>先兆子痫或妊娠高血压综合征</a:t>
            </a:r>
            <a:r>
              <a:rPr lang="en-US" altLang="zh-CN" sz="2000" dirty="0"/>
              <a:t>)</a:t>
            </a:r>
            <a:r>
              <a:rPr lang="zh-CN" altLang="en-US" sz="2000" dirty="0"/>
              <a:t>出现，羊水量减少、超过</a:t>
            </a:r>
            <a:r>
              <a:rPr lang="en-US" altLang="zh-CN" sz="2000" dirty="0"/>
              <a:t>39</a:t>
            </a:r>
            <a:r>
              <a:rPr lang="zh-CN" altLang="en-US" sz="2000" dirty="0"/>
              <a:t>周胎动减少或胎儿生长受限者。</a:t>
            </a:r>
            <a:endParaRPr lang="en-US" sz="2000" dirty="0"/>
          </a:p>
          <a:p>
            <a:pPr marL="0" indent="0">
              <a:buNone/>
            </a:pPr>
            <a:endParaRPr lang="en-US" sz="2000" dirty="0"/>
          </a:p>
          <a:p>
            <a:endParaRPr lang="en-US" sz="2000" dirty="0"/>
          </a:p>
          <a:p>
            <a:endParaRPr lang="en-US" sz="2000" dirty="0"/>
          </a:p>
          <a:p>
            <a:endParaRPr lang="en-US" sz="2000" dirty="0"/>
          </a:p>
          <a:p>
            <a:endParaRPr lang="en-US" sz="2000" dirty="0"/>
          </a:p>
          <a:p>
            <a:pPr marL="0" indent="0">
              <a:buNone/>
            </a:pPr>
            <a:endParaRPr lang="en-US" sz="2000" dirty="0"/>
          </a:p>
          <a:p>
            <a:endParaRPr lang="en-US" sz="2000" dirty="0"/>
          </a:p>
          <a:p>
            <a:pPr marL="0" indent="0">
              <a:buNone/>
            </a:pPr>
            <a:endParaRPr lang="en-US" sz="2000" dirty="0"/>
          </a:p>
        </p:txBody>
      </p:sp>
      <p:grpSp>
        <p:nvGrpSpPr>
          <p:cNvPr id="18" name="Group 2"/>
          <p:cNvGrpSpPr/>
          <p:nvPr/>
        </p:nvGrpSpPr>
        <p:grpSpPr bwMode="auto">
          <a:xfrm>
            <a:off x="0" y="0"/>
            <a:ext cx="9144000" cy="923925"/>
            <a:chOff x="0" y="3755"/>
            <a:chExt cx="5760" cy="582"/>
          </a:xfrm>
        </p:grpSpPr>
        <p:pic>
          <p:nvPicPr>
            <p:cNvPr id="19"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 Box 5"/>
          <p:cNvSpPr txBox="1">
            <a:spLocks noChangeArrowheads="1"/>
          </p:cNvSpPr>
          <p:nvPr/>
        </p:nvSpPr>
        <p:spPr bwMode="auto">
          <a:xfrm>
            <a:off x="0" y="957294"/>
            <a:ext cx="9144000" cy="738664"/>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Role of Doppler ultrasound at time of diagnosis of late-onset fetal growth restriction in predicting adverse perinatal outcome: prospective cohort study</a:t>
            </a:r>
          </a:p>
          <a:p>
            <a:pPr algn="ctr">
              <a:spcBef>
                <a:spcPct val="0"/>
              </a:spcBef>
              <a:buNone/>
            </a:pPr>
            <a:r>
              <a:rPr lang="en-US" sz="1400" i="1" dirty="0">
                <a:solidFill>
                  <a:schemeClr val="bg1"/>
                </a:solidFill>
              </a:rPr>
              <a:t>Rizzo </a:t>
            </a:r>
            <a:r>
              <a:rPr lang="it-IT" altLang="en-US" sz="1400" i="1" dirty="0">
                <a:solidFill>
                  <a:schemeClr val="bg1"/>
                </a:solidFill>
              </a:rPr>
              <a:t>et al., UOG 2020</a:t>
            </a:r>
            <a:endParaRPr lang="en-GB" altLang="it-IT" sz="1400" i="1"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
          <p:cNvSpPr>
            <a:spLocks noChangeArrowheads="1"/>
          </p:cNvSpPr>
          <p:nvPr/>
        </p:nvSpPr>
        <p:spPr bwMode="auto">
          <a:xfrm>
            <a:off x="68263" y="933627"/>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dirty="0">
              <a:solidFill>
                <a:srgbClr val="000000"/>
              </a:solidFill>
            </a:endParaRPr>
          </a:p>
        </p:txBody>
      </p:sp>
      <p:sp>
        <p:nvSpPr>
          <p:cNvPr id="14" name="Rectangle 8"/>
          <p:cNvSpPr>
            <a:spLocks noChangeArrowheads="1"/>
          </p:cNvSpPr>
          <p:nvPr/>
        </p:nvSpPr>
        <p:spPr bwMode="auto">
          <a:xfrm>
            <a:off x="0" y="1706044"/>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None/>
            </a:pPr>
            <a:r>
              <a:rPr lang="zh-CN" altLang="en-US" sz="2800" b="1" dirty="0">
                <a:solidFill>
                  <a:srgbClr val="000000"/>
                </a:solidFill>
                <a:effectLst>
                  <a:outerShdw blurRad="50800" dist="38100" dir="2700000" algn="tl" rotWithShape="0">
                    <a:prstClr val="black">
                      <a:alpha val="40000"/>
                    </a:prstClr>
                  </a:outerShdw>
                </a:effectLst>
              </a:rPr>
              <a:t>结果</a:t>
            </a:r>
            <a:r>
              <a:rPr lang="en-GB" altLang="en-US" sz="2800" b="1" dirty="0">
                <a:solidFill>
                  <a:srgbClr val="000000"/>
                </a:solidFill>
                <a:effectLst>
                  <a:outerShdw blurRad="50800" dist="38100" dir="2700000" algn="tl" rotWithShape="0">
                    <a:prstClr val="black">
                      <a:alpha val="40000"/>
                    </a:prstClr>
                  </a:outerShdw>
                </a:effectLst>
              </a:rPr>
              <a:t> </a:t>
            </a:r>
            <a:endParaRPr lang="en-US" sz="2800" b="1" dirty="0">
              <a:solidFill>
                <a:srgbClr val="000000"/>
              </a:solidFill>
              <a:effectLst>
                <a:outerShdw blurRad="50800" dist="38100" dir="2700000" algn="tl" rotWithShape="0">
                  <a:prstClr val="black">
                    <a:alpha val="40000"/>
                  </a:prstClr>
                </a:outerShdw>
              </a:effectLst>
            </a:endParaRPr>
          </a:p>
        </p:txBody>
      </p:sp>
      <p:grpSp>
        <p:nvGrpSpPr>
          <p:cNvPr id="18" name="Group 2"/>
          <p:cNvGrpSpPr/>
          <p:nvPr/>
        </p:nvGrpSpPr>
        <p:grpSpPr bwMode="auto">
          <a:xfrm>
            <a:off x="0" y="0"/>
            <a:ext cx="9144000" cy="923925"/>
            <a:chOff x="0" y="3755"/>
            <a:chExt cx="5760" cy="582"/>
          </a:xfrm>
        </p:grpSpPr>
        <p:pic>
          <p:nvPicPr>
            <p:cNvPr id="19"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2" name="Text Box 5"/>
          <p:cNvSpPr txBox="1">
            <a:spLocks noChangeArrowheads="1"/>
          </p:cNvSpPr>
          <p:nvPr/>
        </p:nvSpPr>
        <p:spPr bwMode="auto">
          <a:xfrm>
            <a:off x="0" y="957294"/>
            <a:ext cx="9144000" cy="738664"/>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Role of Doppler ultrasound at time of diagnosis of late-onset fetal growth restriction in predicting adverse perinatal outcome: prospective cohort study</a:t>
            </a:r>
          </a:p>
          <a:p>
            <a:pPr algn="ctr">
              <a:spcBef>
                <a:spcPct val="0"/>
              </a:spcBef>
              <a:buNone/>
            </a:pPr>
            <a:r>
              <a:rPr lang="en-US" sz="1400" i="1" dirty="0">
                <a:solidFill>
                  <a:schemeClr val="bg1"/>
                </a:solidFill>
              </a:rPr>
              <a:t>Rizzo </a:t>
            </a:r>
            <a:r>
              <a:rPr lang="it-IT" altLang="en-US" sz="1400" i="1" dirty="0">
                <a:solidFill>
                  <a:schemeClr val="bg1"/>
                </a:solidFill>
              </a:rPr>
              <a:t>et al., UOG 2020</a:t>
            </a:r>
            <a:endParaRPr lang="en-GB" altLang="it-IT" sz="1400" i="1" dirty="0">
              <a:solidFill>
                <a:schemeClr val="bg1"/>
              </a:solidFill>
            </a:endParaRPr>
          </a:p>
        </p:txBody>
      </p:sp>
      <p:sp>
        <p:nvSpPr>
          <p:cNvPr id="3" name="TextBox 2"/>
          <p:cNvSpPr txBox="1"/>
          <p:nvPr/>
        </p:nvSpPr>
        <p:spPr>
          <a:xfrm>
            <a:off x="68262" y="2301414"/>
            <a:ext cx="8892857" cy="2554545"/>
          </a:xfrm>
          <a:prstGeom prst="rect">
            <a:avLst/>
          </a:prstGeom>
          <a:noFill/>
        </p:spPr>
        <p:txBody>
          <a:bodyPr wrap="square" rtlCol="0">
            <a:spAutoFit/>
          </a:bodyPr>
          <a:lstStyle/>
          <a:p>
            <a:pPr marL="285750" indent="-285750">
              <a:buFont typeface="Arial" panose="020B0604020202020204" pitchFamily="34" charset="0"/>
              <a:buChar char="•"/>
            </a:pPr>
            <a:r>
              <a:rPr lang="en-US" altLang="zh-CN" sz="2000" dirty="0">
                <a:latin typeface="Arial" panose="020B0604020202020204" pitchFamily="34" charset="0"/>
              </a:rPr>
              <a:t>261</a:t>
            </a:r>
            <a:r>
              <a:rPr lang="zh-CN" altLang="en-US" sz="2000" dirty="0">
                <a:latin typeface="Arial" panose="020B0604020202020204" pitchFamily="34" charset="0"/>
              </a:rPr>
              <a:t>名孕妇符合标准进入该研究。</a:t>
            </a:r>
            <a:r>
              <a:rPr lang="en-US" altLang="zh-CN" sz="2000" dirty="0">
                <a:latin typeface="Arial" panose="020B0604020202020204" pitchFamily="34" charset="0"/>
              </a:rPr>
              <a:t>18</a:t>
            </a:r>
            <a:r>
              <a:rPr lang="zh-CN" altLang="en-US" sz="2000" dirty="0">
                <a:latin typeface="Arial" panose="020B0604020202020204" pitchFamily="34" charset="0"/>
              </a:rPr>
              <a:t>例因数据缺失</a:t>
            </a:r>
            <a:r>
              <a:rPr lang="en-US" altLang="zh-CN" sz="2000" dirty="0">
                <a:latin typeface="Arial" panose="020B0604020202020204" pitchFamily="34" charset="0"/>
              </a:rPr>
              <a:t>(8</a:t>
            </a:r>
            <a:r>
              <a:rPr lang="zh-CN" altLang="en-US" sz="2000" dirty="0">
                <a:latin typeface="Arial" panose="020B0604020202020204" pitchFamily="34" charset="0"/>
              </a:rPr>
              <a:t>例</a:t>
            </a:r>
            <a:r>
              <a:rPr lang="en-US" altLang="zh-CN" sz="2000" dirty="0">
                <a:latin typeface="Arial" panose="020B0604020202020204" pitchFamily="34" charset="0"/>
              </a:rPr>
              <a:t>)</a:t>
            </a:r>
            <a:r>
              <a:rPr lang="zh-CN" altLang="en-US" sz="2000" dirty="0">
                <a:latin typeface="Arial" panose="020B0604020202020204" pitchFamily="34" charset="0"/>
              </a:rPr>
              <a:t>或失去随访</a:t>
            </a:r>
            <a:r>
              <a:rPr lang="en-US" altLang="zh-CN" sz="2000" dirty="0">
                <a:latin typeface="Arial" panose="020B0604020202020204" pitchFamily="34" charset="0"/>
              </a:rPr>
              <a:t>(10</a:t>
            </a:r>
            <a:r>
              <a:rPr lang="zh-CN" altLang="en-US" sz="2000" dirty="0">
                <a:latin typeface="Arial" panose="020B0604020202020204" pitchFamily="34" charset="0"/>
              </a:rPr>
              <a:t>例</a:t>
            </a:r>
            <a:r>
              <a:rPr lang="en-US" altLang="zh-CN" sz="2000" dirty="0">
                <a:latin typeface="Arial" panose="020B0604020202020204" pitchFamily="34" charset="0"/>
              </a:rPr>
              <a:t>)</a:t>
            </a:r>
            <a:r>
              <a:rPr lang="zh-CN" altLang="en-US" sz="2000" dirty="0">
                <a:latin typeface="Arial" panose="020B0604020202020204" pitchFamily="34" charset="0"/>
              </a:rPr>
              <a:t>被排除，剩下共</a:t>
            </a:r>
            <a:r>
              <a:rPr lang="en-US" altLang="zh-CN" sz="2000" dirty="0">
                <a:latin typeface="Arial" panose="020B0604020202020204" pitchFamily="34" charset="0"/>
              </a:rPr>
              <a:t>243</a:t>
            </a:r>
            <a:r>
              <a:rPr lang="zh-CN" altLang="en-US" sz="2000" dirty="0">
                <a:latin typeface="Arial" panose="020B0604020202020204" pitchFamily="34" charset="0"/>
              </a:rPr>
              <a:t>例进行数据分析。</a:t>
            </a:r>
            <a:endParaRPr lang="en-US" sz="2000" dirty="0">
              <a:latin typeface="Arial" panose="020B0604020202020204" pitchFamily="34" charset="0"/>
            </a:endParaRPr>
          </a:p>
          <a:p>
            <a:endParaRPr lang="en-US" sz="2000" dirty="0">
              <a:latin typeface="Arial" panose="020B0604020202020204" pitchFamily="34" charset="0"/>
            </a:endParaRPr>
          </a:p>
          <a:p>
            <a:pPr marL="285750" indent="-285750">
              <a:buFont typeface="Arial" panose="020B0604020202020204" pitchFamily="34" charset="0"/>
              <a:buChar char="•"/>
            </a:pPr>
            <a:r>
              <a:rPr lang="en-US" altLang="zh-CN" sz="2000" dirty="0">
                <a:latin typeface="Arial" panose="020B0604020202020204" pitchFamily="34" charset="0"/>
              </a:rPr>
              <a:t>32.5%(95%CI</a:t>
            </a:r>
            <a:r>
              <a:rPr lang="zh-CN" altLang="en-US" sz="2000" dirty="0">
                <a:latin typeface="Arial" panose="020B0604020202020204" pitchFamily="34" charset="0"/>
              </a:rPr>
              <a:t>，</a:t>
            </a:r>
            <a:r>
              <a:rPr lang="en-US" altLang="zh-CN" sz="2000" dirty="0">
                <a:latin typeface="Arial" panose="020B0604020202020204" pitchFamily="34" charset="0"/>
              </a:rPr>
              <a:t>26.7-38.8%)</a:t>
            </a:r>
            <a:r>
              <a:rPr lang="zh-CN" altLang="en-US" sz="2000" dirty="0">
                <a:latin typeface="Arial" panose="020B0604020202020204" pitchFamily="34" charset="0"/>
              </a:rPr>
              <a:t>的病例发生</a:t>
            </a:r>
            <a:r>
              <a:rPr lang="en-US" altLang="zh-CN" sz="2000" dirty="0">
                <a:latin typeface="Arial" panose="020B0604020202020204" pitchFamily="34" charset="0"/>
              </a:rPr>
              <a:t>CAPO</a:t>
            </a:r>
            <a:r>
              <a:rPr lang="zh-CN" altLang="en-US" sz="2000" dirty="0">
                <a:latin typeface="Arial" panose="020B0604020202020204" pitchFamily="34" charset="0"/>
              </a:rPr>
              <a:t>。胎儿窘迫导致的急诊</a:t>
            </a:r>
            <a:r>
              <a:rPr lang="en-US" altLang="zh-CN" sz="2000" dirty="0">
                <a:latin typeface="Arial" panose="020B0604020202020204" pitchFamily="34" charset="0"/>
              </a:rPr>
              <a:t>CS</a:t>
            </a:r>
            <a:r>
              <a:rPr lang="zh-CN" altLang="en-US" sz="2000" dirty="0">
                <a:latin typeface="Arial" panose="020B0604020202020204" pitchFamily="34" charset="0"/>
              </a:rPr>
              <a:t>、脐动脉</a:t>
            </a:r>
            <a:r>
              <a:rPr lang="en-US" altLang="zh-CN" sz="2000" dirty="0">
                <a:latin typeface="Arial" panose="020B0604020202020204" pitchFamily="34" charset="0"/>
              </a:rPr>
              <a:t>pH</a:t>
            </a:r>
            <a:r>
              <a:rPr lang="zh-CN" altLang="en-US" sz="2000" dirty="0">
                <a:latin typeface="Arial" panose="020B0604020202020204" pitchFamily="34" charset="0"/>
              </a:rPr>
              <a:t>值小于</a:t>
            </a:r>
            <a:r>
              <a:rPr lang="en-US" altLang="zh-CN" sz="2000" dirty="0">
                <a:latin typeface="Arial" panose="020B0604020202020204" pitchFamily="34" charset="0"/>
              </a:rPr>
              <a:t>7.10</a:t>
            </a:r>
            <a:r>
              <a:rPr lang="zh-CN" altLang="en-US" sz="2000" dirty="0">
                <a:latin typeface="Arial" panose="020B0604020202020204" pitchFamily="34" charset="0"/>
              </a:rPr>
              <a:t>和新生儿</a:t>
            </a:r>
            <a:r>
              <a:rPr lang="en-US" altLang="zh-CN" sz="2000" dirty="0">
                <a:latin typeface="Arial" panose="020B0604020202020204" pitchFamily="34" charset="0"/>
              </a:rPr>
              <a:t>NICU</a:t>
            </a:r>
            <a:r>
              <a:rPr lang="zh-CN" altLang="en-US" sz="2000" dirty="0">
                <a:latin typeface="Arial" panose="020B0604020202020204" pitchFamily="34" charset="0"/>
              </a:rPr>
              <a:t>发生率分别为</a:t>
            </a:r>
            <a:r>
              <a:rPr lang="en-US" altLang="zh-CN" sz="2000" dirty="0">
                <a:latin typeface="Arial" panose="020B0604020202020204" pitchFamily="34" charset="0"/>
              </a:rPr>
              <a:t>74.5%</a:t>
            </a:r>
            <a:r>
              <a:rPr lang="zh-CN" altLang="en-US" sz="2000" dirty="0">
                <a:latin typeface="Arial" panose="020B0604020202020204" pitchFamily="34" charset="0"/>
              </a:rPr>
              <a:t>、</a:t>
            </a:r>
            <a:r>
              <a:rPr lang="en-US" altLang="zh-CN" sz="2000" dirty="0">
                <a:latin typeface="Arial" panose="020B0604020202020204" pitchFamily="34" charset="0"/>
              </a:rPr>
              <a:t>25.1%</a:t>
            </a:r>
            <a:r>
              <a:rPr lang="zh-CN" altLang="en-US" sz="2000" dirty="0">
                <a:latin typeface="Arial" panose="020B0604020202020204" pitchFamily="34" charset="0"/>
              </a:rPr>
              <a:t>和</a:t>
            </a:r>
            <a:r>
              <a:rPr lang="en-US" altLang="zh-CN" sz="2000" dirty="0">
                <a:latin typeface="Arial" panose="020B0604020202020204" pitchFamily="34" charset="0"/>
              </a:rPr>
              <a:t>15.2%</a:t>
            </a:r>
            <a:r>
              <a:rPr lang="zh-CN" altLang="en-US" sz="2000" dirty="0">
                <a:latin typeface="Arial" panose="020B0604020202020204" pitchFamily="34" charset="0"/>
              </a:rPr>
              <a:t>。</a:t>
            </a:r>
            <a:endParaRPr lang="en-US" altLang="zh-CN" sz="2000" dirty="0">
              <a:latin typeface="Arial" panose="020B0604020202020204" pitchFamily="34" charset="0"/>
            </a:endParaRPr>
          </a:p>
          <a:p>
            <a:pPr marL="285750" indent="-285750">
              <a:buFont typeface="Arial" panose="020B0604020202020204" pitchFamily="34" charset="0"/>
              <a:buChar char="•"/>
            </a:pPr>
            <a:endParaRPr lang="en-US" sz="2000" dirty="0">
              <a:latin typeface="Arial" panose="020B0604020202020204" pitchFamily="34" charset="0"/>
            </a:endParaRPr>
          </a:p>
          <a:p>
            <a:pPr marL="285750" indent="-285750">
              <a:buFont typeface="Arial" panose="020B0604020202020204" pitchFamily="34" charset="0"/>
              <a:buChar char="•"/>
            </a:pPr>
            <a:r>
              <a:rPr lang="zh-CN" altLang="en-US" sz="2000" dirty="0"/>
              <a:t>两组孕妇的年龄、体重指数、吸烟状况、种族或高血压疾病的发生情况没有差异；发生</a:t>
            </a:r>
            <a:r>
              <a:rPr lang="en-US" altLang="zh-CN" sz="2000" dirty="0"/>
              <a:t>CAPO</a:t>
            </a:r>
            <a:r>
              <a:rPr lang="zh-CN" altLang="en-US" sz="2000" dirty="0"/>
              <a:t>的孕妇分娩时的胎龄和出生体重低于没有</a:t>
            </a:r>
            <a:r>
              <a:rPr lang="en-US" altLang="zh-CN" sz="2000" dirty="0"/>
              <a:t>CAPO</a:t>
            </a:r>
            <a:r>
              <a:rPr lang="zh-CN" altLang="en-US" sz="2000" dirty="0"/>
              <a:t>者。</a:t>
            </a:r>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
          <p:cNvSpPr>
            <a:spLocks noChangeArrowheads="1"/>
          </p:cNvSpPr>
          <p:nvPr/>
        </p:nvSpPr>
        <p:spPr bwMode="auto">
          <a:xfrm>
            <a:off x="68263" y="933627"/>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dirty="0">
              <a:solidFill>
                <a:srgbClr val="000000"/>
              </a:solidFill>
            </a:endParaRPr>
          </a:p>
        </p:txBody>
      </p:sp>
      <p:grpSp>
        <p:nvGrpSpPr>
          <p:cNvPr id="19" name="Group 2"/>
          <p:cNvGrpSpPr/>
          <p:nvPr/>
        </p:nvGrpSpPr>
        <p:grpSpPr bwMode="auto">
          <a:xfrm>
            <a:off x="0" y="0"/>
            <a:ext cx="9144000" cy="923925"/>
            <a:chOff x="0" y="3755"/>
            <a:chExt cx="5760" cy="582"/>
          </a:xfrm>
        </p:grpSpPr>
        <p:pic>
          <p:nvPicPr>
            <p:cNvPr id="20"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 name="Text Box 5"/>
          <p:cNvSpPr txBox="1">
            <a:spLocks noChangeArrowheads="1"/>
          </p:cNvSpPr>
          <p:nvPr/>
        </p:nvSpPr>
        <p:spPr bwMode="auto">
          <a:xfrm>
            <a:off x="0" y="957294"/>
            <a:ext cx="9144000" cy="738664"/>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Role of Doppler ultrasound at time of diagnosis of late-onset fetal growth restriction in predicting adverse perinatal outcome: prospective cohort study</a:t>
            </a:r>
          </a:p>
          <a:p>
            <a:pPr algn="ctr">
              <a:spcBef>
                <a:spcPct val="0"/>
              </a:spcBef>
              <a:buNone/>
            </a:pPr>
            <a:r>
              <a:rPr lang="en-US" sz="1400" i="1" dirty="0">
                <a:solidFill>
                  <a:schemeClr val="bg1"/>
                </a:solidFill>
              </a:rPr>
              <a:t>Rizzo </a:t>
            </a:r>
            <a:r>
              <a:rPr lang="it-IT" altLang="en-US" sz="1400" i="1" dirty="0">
                <a:solidFill>
                  <a:schemeClr val="bg1"/>
                </a:solidFill>
              </a:rPr>
              <a:t>et al., UOG 2020</a:t>
            </a:r>
            <a:endParaRPr lang="en-GB" altLang="it-IT" sz="1400" i="1" dirty="0">
              <a:solidFill>
                <a:schemeClr val="bg1"/>
              </a:solidFill>
            </a:endParaRPr>
          </a:p>
        </p:txBody>
      </p:sp>
      <p:sp>
        <p:nvSpPr>
          <p:cNvPr id="18" name="Rectangle 8"/>
          <p:cNvSpPr>
            <a:spLocks noChangeArrowheads="1"/>
          </p:cNvSpPr>
          <p:nvPr/>
        </p:nvSpPr>
        <p:spPr bwMode="auto">
          <a:xfrm>
            <a:off x="0" y="1641876"/>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None/>
            </a:pPr>
            <a:r>
              <a:rPr lang="zh-CN" altLang="en-US" sz="2800" b="1" dirty="0">
                <a:solidFill>
                  <a:srgbClr val="000000"/>
                </a:solidFill>
                <a:effectLst>
                  <a:outerShdw blurRad="50800" dist="38100" dir="2700000" algn="tl" rotWithShape="0">
                    <a:prstClr val="black">
                      <a:alpha val="40000"/>
                    </a:prstClr>
                  </a:outerShdw>
                </a:effectLst>
              </a:rPr>
              <a:t>结果</a:t>
            </a:r>
            <a:r>
              <a:rPr lang="en-GB" altLang="en-US" sz="2800" b="1" dirty="0">
                <a:solidFill>
                  <a:srgbClr val="000000"/>
                </a:solidFill>
                <a:effectLst>
                  <a:outerShdw blurRad="50800" dist="38100" dir="2700000" algn="tl" rotWithShape="0">
                    <a:prstClr val="black">
                      <a:alpha val="40000"/>
                    </a:prstClr>
                  </a:outerShdw>
                </a:effectLst>
              </a:rPr>
              <a:t> </a:t>
            </a:r>
            <a:endParaRPr lang="en-US" sz="2800" b="1" dirty="0">
              <a:solidFill>
                <a:srgbClr val="000000"/>
              </a:solidFill>
              <a:effectLst>
                <a:outerShdw blurRad="50800" dist="38100" dir="2700000" algn="tl" rotWithShape="0">
                  <a:prstClr val="black">
                    <a:alpha val="40000"/>
                  </a:prstClr>
                </a:outerShdw>
              </a:effectLst>
            </a:endParaRPr>
          </a:p>
        </p:txBody>
      </p:sp>
      <p:grpSp>
        <p:nvGrpSpPr>
          <p:cNvPr id="7" name="Group 6"/>
          <p:cNvGrpSpPr/>
          <p:nvPr/>
        </p:nvGrpSpPr>
        <p:grpSpPr>
          <a:xfrm>
            <a:off x="140963" y="2116932"/>
            <a:ext cx="6049403" cy="3421692"/>
            <a:chOff x="140962" y="2301414"/>
            <a:chExt cx="6873419" cy="4039513"/>
          </a:xfrm>
        </p:grpSpPr>
        <p:pic>
          <p:nvPicPr>
            <p:cNvPr id="5" name="Picture 4"/>
            <p:cNvPicPr>
              <a:picLocks noChangeAspect="1"/>
            </p:cNvPicPr>
            <p:nvPr/>
          </p:nvPicPr>
          <p:blipFill>
            <a:blip r:embed="rId4"/>
            <a:stretch>
              <a:fillRect/>
            </a:stretch>
          </p:blipFill>
          <p:spPr>
            <a:xfrm>
              <a:off x="179388" y="2301414"/>
              <a:ext cx="6785326" cy="4039513"/>
            </a:xfrm>
            <a:prstGeom prst="rect">
              <a:avLst/>
            </a:prstGeom>
          </p:spPr>
        </p:pic>
        <p:sp>
          <p:nvSpPr>
            <p:cNvPr id="6" name="Rectangle 5"/>
            <p:cNvSpPr/>
            <p:nvPr/>
          </p:nvSpPr>
          <p:spPr>
            <a:xfrm>
              <a:off x="140962" y="4293705"/>
              <a:ext cx="6873419" cy="278296"/>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p:cNvSpPr/>
            <p:nvPr/>
          </p:nvSpPr>
          <p:spPr>
            <a:xfrm>
              <a:off x="140962" y="5257213"/>
              <a:ext cx="6873419" cy="133841"/>
            </a:xfrm>
            <a:prstGeom prst="rect">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p:cNvSpPr/>
            <p:nvPr/>
          </p:nvSpPr>
          <p:spPr>
            <a:xfrm>
              <a:off x="140962" y="5527484"/>
              <a:ext cx="6873419" cy="420091"/>
            </a:xfrm>
            <a:prstGeom prst="rect">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9" name="Group 28"/>
          <p:cNvGrpSpPr/>
          <p:nvPr/>
        </p:nvGrpSpPr>
        <p:grpSpPr>
          <a:xfrm>
            <a:off x="6117214" y="5257327"/>
            <a:ext cx="2953634" cy="1504427"/>
            <a:chOff x="6296526" y="4440815"/>
            <a:chExt cx="2671700" cy="1337243"/>
          </a:xfrm>
        </p:grpSpPr>
        <p:pic>
          <p:nvPicPr>
            <p:cNvPr id="10" name="Picture 9"/>
            <p:cNvPicPr>
              <a:picLocks noChangeAspect="1"/>
            </p:cNvPicPr>
            <p:nvPr/>
          </p:nvPicPr>
          <p:blipFill>
            <a:blip r:embed="rId5"/>
            <a:stretch>
              <a:fillRect/>
            </a:stretch>
          </p:blipFill>
          <p:spPr>
            <a:xfrm>
              <a:off x="6372827" y="4440815"/>
              <a:ext cx="2586688" cy="1337243"/>
            </a:xfrm>
            <a:prstGeom prst="rect">
              <a:avLst/>
            </a:prstGeom>
          </p:spPr>
        </p:pic>
        <p:sp>
          <p:nvSpPr>
            <p:cNvPr id="25" name="Rectangle 24"/>
            <p:cNvSpPr/>
            <p:nvPr/>
          </p:nvSpPr>
          <p:spPr>
            <a:xfrm>
              <a:off x="6296526" y="4698804"/>
              <a:ext cx="2662990" cy="126010"/>
            </a:xfrm>
            <a:prstGeom prst="rect">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p:cNvSpPr/>
            <p:nvPr/>
          </p:nvSpPr>
          <p:spPr>
            <a:xfrm>
              <a:off x="6305236" y="4917820"/>
              <a:ext cx="2662990" cy="229609"/>
            </a:xfrm>
            <a:prstGeom prst="rect">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8" name="TextBox 27"/>
          <p:cNvSpPr txBox="1"/>
          <p:nvPr/>
        </p:nvSpPr>
        <p:spPr>
          <a:xfrm>
            <a:off x="6461135" y="3253348"/>
            <a:ext cx="2508083" cy="1169551"/>
          </a:xfrm>
          <a:prstGeom prst="rect">
            <a:avLst/>
          </a:prstGeom>
          <a:noFill/>
          <a:ln>
            <a:solidFill>
              <a:schemeClr val="tx1"/>
            </a:solidFill>
          </a:ln>
        </p:spPr>
        <p:txBody>
          <a:bodyPr wrap="square" rtlCol="0">
            <a:spAutoFit/>
          </a:bodyPr>
          <a:lstStyle/>
          <a:p>
            <a:r>
              <a:rPr lang="zh-CN" altLang="en-US" sz="1400" dirty="0">
                <a:latin typeface="Arial" panose="020B0604020202020204" pitchFamily="34" charset="0"/>
                <a:cs typeface="Arial" panose="020B0604020202020204" pitchFamily="34" charset="0"/>
              </a:rPr>
              <a:t>有</a:t>
            </a:r>
            <a:r>
              <a:rPr lang="en-US" altLang="zh-CN" sz="1400" dirty="0">
                <a:latin typeface="Arial" panose="020B0604020202020204" pitchFamily="34" charset="0"/>
                <a:cs typeface="Arial" panose="020B0604020202020204" pitchFamily="34" charset="0"/>
              </a:rPr>
              <a:t>CAPO</a:t>
            </a:r>
            <a:r>
              <a:rPr lang="zh-CN" altLang="en-US" sz="1400" dirty="0">
                <a:latin typeface="Arial" panose="020B0604020202020204" pitchFamily="34" charset="0"/>
                <a:cs typeface="Arial" panose="020B0604020202020204" pitchFamily="34" charset="0"/>
              </a:rPr>
              <a:t>的孕妇诊断时平均</a:t>
            </a:r>
            <a:r>
              <a:rPr lang="en-US" altLang="zh-CN" sz="1400" dirty="0">
                <a:latin typeface="Arial" panose="020B0604020202020204" pitchFamily="34" charset="0"/>
                <a:cs typeface="Arial" panose="020B0604020202020204" pitchFamily="34" charset="0"/>
              </a:rPr>
              <a:t>MCA-PI</a:t>
            </a:r>
            <a:r>
              <a:rPr lang="zh-CN" altLang="en-US" sz="1400" dirty="0">
                <a:latin typeface="Arial" panose="020B0604020202020204" pitchFamily="34" charset="0"/>
                <a:cs typeface="Arial" panose="020B0604020202020204" pitchFamily="34" charset="0"/>
              </a:rPr>
              <a:t>、</a:t>
            </a:r>
            <a:r>
              <a:rPr lang="en-US" altLang="zh-CN" sz="1400" dirty="0">
                <a:latin typeface="Arial" panose="020B0604020202020204" pitchFamily="34" charset="0"/>
                <a:cs typeface="Arial" panose="020B0604020202020204" pitchFamily="34" charset="0"/>
              </a:rPr>
              <a:t>UVBF/AC</a:t>
            </a:r>
            <a:r>
              <a:rPr lang="zh-CN" altLang="en-US" sz="1400" dirty="0">
                <a:latin typeface="Arial" panose="020B0604020202020204" pitchFamily="34" charset="0"/>
                <a:cs typeface="Arial" panose="020B0604020202020204" pitchFamily="34" charset="0"/>
              </a:rPr>
              <a:t>和</a:t>
            </a:r>
            <a:r>
              <a:rPr lang="en-US" altLang="zh-CN" sz="1400" dirty="0">
                <a:latin typeface="Arial" panose="020B0604020202020204" pitchFamily="34" charset="0"/>
                <a:cs typeface="Arial" panose="020B0604020202020204" pitchFamily="34" charset="0"/>
              </a:rPr>
              <a:t>CPR</a:t>
            </a:r>
            <a:r>
              <a:rPr lang="zh-CN" altLang="en-US" sz="1400" dirty="0">
                <a:latin typeface="Arial" panose="020B0604020202020204" pitchFamily="34" charset="0"/>
                <a:cs typeface="Arial" panose="020B0604020202020204" pitchFamily="34" charset="0"/>
              </a:rPr>
              <a:t>的</a:t>
            </a:r>
            <a:r>
              <a:rPr lang="en-US" altLang="zh-CN" sz="1400" dirty="0">
                <a:latin typeface="Arial" panose="020B0604020202020204" pitchFamily="34" charset="0"/>
                <a:cs typeface="Arial" panose="020B0604020202020204" pitchFamily="34" charset="0"/>
              </a:rPr>
              <a:t>Z</a:t>
            </a:r>
            <a:r>
              <a:rPr lang="zh-CN" altLang="en-US" sz="1400" dirty="0">
                <a:latin typeface="Arial" panose="020B0604020202020204" pitchFamily="34" charset="0"/>
                <a:cs typeface="Arial" panose="020B0604020202020204" pitchFamily="34" charset="0"/>
              </a:rPr>
              <a:t>评分低于无</a:t>
            </a:r>
            <a:r>
              <a:rPr lang="en-US" altLang="zh-CN" sz="1400" dirty="0">
                <a:latin typeface="Arial" panose="020B0604020202020204" pitchFamily="34" charset="0"/>
                <a:cs typeface="Arial" panose="020B0604020202020204" pitchFamily="34" charset="0"/>
              </a:rPr>
              <a:t>CAO</a:t>
            </a:r>
            <a:r>
              <a:rPr lang="zh-CN" altLang="en-US" sz="1400" dirty="0">
                <a:latin typeface="Arial" panose="020B0604020202020204" pitchFamily="34" charset="0"/>
                <a:cs typeface="Arial" panose="020B0604020202020204" pitchFamily="34" charset="0"/>
              </a:rPr>
              <a:t>的孕妇，而子宫动脉</a:t>
            </a:r>
            <a:r>
              <a:rPr lang="en-US" altLang="zh-CN" sz="1400" dirty="0">
                <a:latin typeface="Arial" panose="020B0604020202020204" pitchFamily="34" charset="0"/>
                <a:cs typeface="Arial" panose="020B0604020202020204" pitchFamily="34" charset="0"/>
              </a:rPr>
              <a:t>PI</a:t>
            </a:r>
            <a:r>
              <a:rPr lang="zh-CN" altLang="en-US" sz="1400" dirty="0">
                <a:latin typeface="Arial" panose="020B0604020202020204" pitchFamily="34" charset="0"/>
                <a:cs typeface="Arial" panose="020B0604020202020204" pitchFamily="34" charset="0"/>
              </a:rPr>
              <a:t>的</a:t>
            </a:r>
            <a:r>
              <a:rPr lang="en-US" altLang="zh-CN" sz="1400" dirty="0">
                <a:latin typeface="Arial" panose="020B0604020202020204" pitchFamily="34" charset="0"/>
                <a:cs typeface="Arial" panose="020B0604020202020204" pitchFamily="34" charset="0"/>
              </a:rPr>
              <a:t>Z</a:t>
            </a:r>
            <a:r>
              <a:rPr lang="zh-CN" altLang="en-US" sz="1400" dirty="0">
                <a:latin typeface="Arial" panose="020B0604020202020204" pitchFamily="34" charset="0"/>
                <a:cs typeface="Arial" panose="020B0604020202020204" pitchFamily="34" charset="0"/>
              </a:rPr>
              <a:t>评分高于无</a:t>
            </a:r>
            <a:r>
              <a:rPr lang="en-US" altLang="zh-CN" sz="1400" dirty="0">
                <a:latin typeface="Arial" panose="020B0604020202020204" pitchFamily="34" charset="0"/>
                <a:cs typeface="Arial" panose="020B0604020202020204" pitchFamily="34" charset="0"/>
              </a:rPr>
              <a:t>CAPO</a:t>
            </a:r>
            <a:r>
              <a:rPr lang="zh-CN" altLang="en-US" sz="1400" dirty="0">
                <a:latin typeface="Arial" panose="020B0604020202020204" pitchFamily="34" charset="0"/>
                <a:cs typeface="Arial" panose="020B0604020202020204" pitchFamily="34" charset="0"/>
              </a:rPr>
              <a:t>的孕妇。</a:t>
            </a:r>
            <a:endParaRPr lang="en-US" sz="1400" dirty="0">
              <a:latin typeface="Arial" panose="020B0604020202020204" pitchFamily="34" charset="0"/>
              <a:cs typeface="Arial" panose="020B0604020202020204" pitchFamily="34" charset="0"/>
            </a:endParaRPr>
          </a:p>
        </p:txBody>
      </p:sp>
      <p:sp>
        <p:nvSpPr>
          <p:cNvPr id="30" name="TextBox 29"/>
          <p:cNvSpPr txBox="1"/>
          <p:nvPr/>
        </p:nvSpPr>
        <p:spPr>
          <a:xfrm>
            <a:off x="372933" y="5882759"/>
            <a:ext cx="4463762" cy="523220"/>
          </a:xfrm>
          <a:prstGeom prst="rect">
            <a:avLst/>
          </a:prstGeom>
          <a:noFill/>
          <a:ln>
            <a:solidFill>
              <a:schemeClr val="tx1"/>
            </a:solidFill>
          </a:ln>
        </p:spPr>
        <p:txBody>
          <a:bodyPr wrap="square" rtlCol="0">
            <a:spAutoFit/>
          </a:bodyPr>
          <a:lstStyle/>
          <a:p>
            <a:r>
              <a:rPr lang="zh-CN" altLang="en-US" sz="1400" dirty="0">
                <a:latin typeface="Arial" panose="020B0604020202020204" pitchFamily="34" charset="0"/>
                <a:cs typeface="Arial" panose="020B0604020202020204" pitchFamily="34" charset="0"/>
              </a:rPr>
              <a:t>多因素</a:t>
            </a:r>
            <a:r>
              <a:rPr lang="en-US" altLang="zh-CN" sz="1400" dirty="0">
                <a:latin typeface="Arial" panose="020B0604020202020204" pitchFamily="34" charset="0"/>
                <a:cs typeface="Arial" panose="020B0604020202020204" pitchFamily="34" charset="0"/>
              </a:rPr>
              <a:t>Logistic</a:t>
            </a:r>
            <a:r>
              <a:rPr lang="zh-CN" altLang="en-US" sz="1400" dirty="0">
                <a:latin typeface="Arial" panose="020B0604020202020204" pitchFamily="34" charset="0"/>
                <a:cs typeface="Arial" panose="020B0604020202020204" pitchFamily="34" charset="0"/>
              </a:rPr>
              <a:t>回归分析显示，平均子宫动脉</a:t>
            </a:r>
            <a:r>
              <a:rPr lang="en-US" altLang="zh-CN" sz="1400" dirty="0">
                <a:latin typeface="Arial" panose="020B0604020202020204" pitchFamily="34" charset="0"/>
                <a:cs typeface="Arial" panose="020B0604020202020204" pitchFamily="34" charset="0"/>
              </a:rPr>
              <a:t>PI</a:t>
            </a:r>
            <a:r>
              <a:rPr lang="zh-CN" altLang="en-US" sz="1400" dirty="0">
                <a:latin typeface="Arial" panose="020B0604020202020204" pitchFamily="34" charset="0"/>
                <a:cs typeface="Arial" panose="020B0604020202020204" pitchFamily="34" charset="0"/>
              </a:rPr>
              <a:t>、</a:t>
            </a:r>
            <a:r>
              <a:rPr lang="en-US" altLang="zh-CN" sz="1400" dirty="0">
                <a:latin typeface="Arial" panose="020B0604020202020204" pitchFamily="34" charset="0"/>
                <a:cs typeface="Arial" panose="020B0604020202020204" pitchFamily="34" charset="0"/>
              </a:rPr>
              <a:t>CPR</a:t>
            </a:r>
            <a:r>
              <a:rPr lang="zh-CN" altLang="en-US" sz="1400" dirty="0">
                <a:latin typeface="Arial" panose="020B0604020202020204" pitchFamily="34" charset="0"/>
                <a:cs typeface="Arial" panose="020B0604020202020204" pitchFamily="34" charset="0"/>
              </a:rPr>
              <a:t>、</a:t>
            </a:r>
            <a:r>
              <a:rPr lang="en-US" altLang="zh-CN" sz="1400" dirty="0">
                <a:latin typeface="Arial" panose="020B0604020202020204" pitchFamily="34" charset="0"/>
                <a:cs typeface="Arial" panose="020B0604020202020204" pitchFamily="34" charset="0"/>
              </a:rPr>
              <a:t>UVBF/AC</a:t>
            </a:r>
            <a:r>
              <a:rPr lang="zh-CN" altLang="en-US" sz="1400" dirty="0">
                <a:latin typeface="Arial" panose="020B0604020202020204" pitchFamily="34" charset="0"/>
                <a:cs typeface="Arial" panose="020B0604020202020204" pitchFamily="34" charset="0"/>
              </a:rPr>
              <a:t>的</a:t>
            </a:r>
            <a:r>
              <a:rPr lang="en-US" altLang="zh-CN" sz="1400" dirty="0">
                <a:latin typeface="Arial" panose="020B0604020202020204" pitchFamily="34" charset="0"/>
                <a:cs typeface="Arial" panose="020B0604020202020204" pitchFamily="34" charset="0"/>
              </a:rPr>
              <a:t>Z</a:t>
            </a:r>
            <a:r>
              <a:rPr lang="zh-CN" altLang="en-US" sz="1400" dirty="0">
                <a:latin typeface="Arial" panose="020B0604020202020204" pitchFamily="34" charset="0"/>
                <a:cs typeface="Arial" panose="020B0604020202020204" pitchFamily="34" charset="0"/>
              </a:rPr>
              <a:t>评分与</a:t>
            </a:r>
            <a:r>
              <a:rPr lang="en-US" altLang="zh-CN" sz="1400" dirty="0">
                <a:latin typeface="Arial" panose="020B0604020202020204" pitchFamily="34" charset="0"/>
                <a:cs typeface="Arial" panose="020B0604020202020204" pitchFamily="34" charset="0"/>
              </a:rPr>
              <a:t>CAPO</a:t>
            </a:r>
            <a:r>
              <a:rPr lang="zh-CN" altLang="en-US" sz="1400" dirty="0">
                <a:latin typeface="Arial" panose="020B0604020202020204" pitchFamily="34" charset="0"/>
                <a:cs typeface="Arial" panose="020B0604020202020204" pitchFamily="34" charset="0"/>
              </a:rPr>
              <a:t>独立相关。</a:t>
            </a:r>
            <a:endParaRPr lang="en-US" sz="1300" dirty="0">
              <a:latin typeface="Arial" panose="020B0604020202020204" pitchFamily="34" charset="0"/>
              <a:cs typeface="Arial" panose="020B0604020202020204" pitchFamily="34" charset="0"/>
            </a:endParaRPr>
          </a:p>
        </p:txBody>
      </p:sp>
      <p:cxnSp>
        <p:nvCxnSpPr>
          <p:cNvPr id="32" name="Straight Arrow Connector 31"/>
          <p:cNvCxnSpPr/>
          <p:nvPr/>
        </p:nvCxnSpPr>
        <p:spPr>
          <a:xfrm flipH="1">
            <a:off x="6190366" y="4422899"/>
            <a:ext cx="1245484" cy="560733"/>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endCxn id="26" idx="1"/>
          </p:cNvCxnSpPr>
          <p:nvPr/>
        </p:nvCxnSpPr>
        <p:spPr>
          <a:xfrm flipV="1">
            <a:off x="4841040" y="5923126"/>
            <a:ext cx="1285803" cy="24034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
          <p:cNvSpPr>
            <a:spLocks noChangeArrowheads="1"/>
          </p:cNvSpPr>
          <p:nvPr/>
        </p:nvSpPr>
        <p:spPr bwMode="auto">
          <a:xfrm>
            <a:off x="68263" y="933627"/>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dirty="0">
              <a:solidFill>
                <a:srgbClr val="000000"/>
              </a:solidFill>
            </a:endParaRPr>
          </a:p>
        </p:txBody>
      </p:sp>
      <p:sp>
        <p:nvSpPr>
          <p:cNvPr id="14" name="Rectangle 8"/>
          <p:cNvSpPr>
            <a:spLocks noChangeArrowheads="1"/>
          </p:cNvSpPr>
          <p:nvPr/>
        </p:nvSpPr>
        <p:spPr bwMode="auto">
          <a:xfrm>
            <a:off x="1" y="1693585"/>
            <a:ext cx="914399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None/>
            </a:pPr>
            <a:r>
              <a:rPr lang="zh-CN" altLang="en-US" sz="2800" b="1" dirty="0">
                <a:solidFill>
                  <a:srgbClr val="000000"/>
                </a:solidFill>
                <a:effectLst>
                  <a:outerShdw blurRad="50800" dist="38100" dir="2700000" algn="tl" rotWithShape="0">
                    <a:prstClr val="black">
                      <a:alpha val="40000"/>
                    </a:prstClr>
                  </a:outerShdw>
                </a:effectLst>
              </a:rPr>
              <a:t>结果</a:t>
            </a:r>
            <a:r>
              <a:rPr lang="en-US" sz="2800" b="1" dirty="0">
                <a:solidFill>
                  <a:srgbClr val="000000"/>
                </a:solidFill>
                <a:effectLst>
                  <a:outerShdw blurRad="50800" dist="38100" dir="2700000" algn="tl" rotWithShape="0">
                    <a:prstClr val="black">
                      <a:alpha val="40000"/>
                    </a:prstClr>
                  </a:outerShdw>
                </a:effectLst>
              </a:rPr>
              <a:t> </a:t>
            </a:r>
          </a:p>
        </p:txBody>
      </p:sp>
      <p:grpSp>
        <p:nvGrpSpPr>
          <p:cNvPr id="19" name="Group 2"/>
          <p:cNvGrpSpPr/>
          <p:nvPr/>
        </p:nvGrpSpPr>
        <p:grpSpPr bwMode="auto">
          <a:xfrm>
            <a:off x="0" y="0"/>
            <a:ext cx="9144000" cy="923925"/>
            <a:chOff x="0" y="3755"/>
            <a:chExt cx="5760" cy="582"/>
          </a:xfrm>
        </p:grpSpPr>
        <p:pic>
          <p:nvPicPr>
            <p:cNvPr id="20"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5" name="Text Box 5"/>
          <p:cNvSpPr txBox="1">
            <a:spLocks noChangeArrowheads="1"/>
          </p:cNvSpPr>
          <p:nvPr/>
        </p:nvSpPr>
        <p:spPr bwMode="auto">
          <a:xfrm>
            <a:off x="0" y="957294"/>
            <a:ext cx="9144000" cy="738664"/>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Role of Doppler ultrasound at time of diagnosis of late-onset fetal growth restriction in predicting adverse perinatal outcome: prospective cohort study</a:t>
            </a:r>
          </a:p>
          <a:p>
            <a:pPr algn="ctr">
              <a:spcBef>
                <a:spcPct val="0"/>
              </a:spcBef>
              <a:buNone/>
            </a:pPr>
            <a:r>
              <a:rPr lang="en-US" sz="1400" i="1" dirty="0">
                <a:solidFill>
                  <a:schemeClr val="bg1"/>
                </a:solidFill>
              </a:rPr>
              <a:t>Rizzo </a:t>
            </a:r>
            <a:r>
              <a:rPr lang="it-IT" altLang="en-US" sz="1400" i="1" dirty="0">
                <a:solidFill>
                  <a:schemeClr val="bg1"/>
                </a:solidFill>
              </a:rPr>
              <a:t>et al., UOG 2020</a:t>
            </a:r>
            <a:endParaRPr lang="en-GB" altLang="it-IT" sz="1400" i="1" dirty="0">
              <a:solidFill>
                <a:schemeClr val="bg1"/>
              </a:solidFill>
            </a:endParaRPr>
          </a:p>
        </p:txBody>
      </p:sp>
      <p:sp>
        <p:nvSpPr>
          <p:cNvPr id="11" name="Segnaposto contenuto 2"/>
          <p:cNvSpPr txBox="1"/>
          <p:nvPr/>
        </p:nvSpPr>
        <p:spPr bwMode="auto">
          <a:xfrm>
            <a:off x="1965" y="2270266"/>
            <a:ext cx="9144000" cy="8405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buNone/>
            </a:pPr>
            <a:r>
              <a:rPr lang="zh-CN" altLang="en-US" sz="2000" b="1" dirty="0"/>
              <a:t>多普勒参数在预测晚发型</a:t>
            </a:r>
            <a:r>
              <a:rPr lang="en-US" altLang="zh-CN" sz="2000" b="1" dirty="0"/>
              <a:t>FGR</a:t>
            </a:r>
            <a:r>
              <a:rPr lang="zh-CN" altLang="en-US" sz="2000" b="1" dirty="0"/>
              <a:t>孕妇</a:t>
            </a:r>
            <a:r>
              <a:rPr lang="en-US" altLang="zh-CN" sz="2000" b="1" dirty="0"/>
              <a:t>CAPO</a:t>
            </a:r>
            <a:r>
              <a:rPr lang="zh-CN" altLang="en-US" sz="2000" b="1" dirty="0"/>
              <a:t>中的诊断价值</a:t>
            </a: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r>
              <a:rPr lang="en-US" sz="2000" dirty="0"/>
              <a:t> </a:t>
            </a:r>
          </a:p>
          <a:p>
            <a:pPr marL="0" indent="0">
              <a:buNone/>
            </a:pPr>
            <a:endParaRPr lang="en-US" sz="2000" dirty="0"/>
          </a:p>
        </p:txBody>
      </p:sp>
      <p:pic>
        <p:nvPicPr>
          <p:cNvPr id="4" name="Picture 3"/>
          <p:cNvPicPr>
            <a:picLocks noChangeAspect="1"/>
          </p:cNvPicPr>
          <p:nvPr/>
        </p:nvPicPr>
        <p:blipFill>
          <a:blip r:embed="rId4"/>
          <a:stretch>
            <a:fillRect/>
          </a:stretch>
        </p:blipFill>
        <p:spPr>
          <a:xfrm>
            <a:off x="157040" y="3110767"/>
            <a:ext cx="3741320" cy="1476574"/>
          </a:xfrm>
          <a:prstGeom prst="rect">
            <a:avLst/>
          </a:prstGeom>
        </p:spPr>
      </p:pic>
      <p:sp>
        <p:nvSpPr>
          <p:cNvPr id="5" name="Rectangle 4"/>
          <p:cNvSpPr/>
          <p:nvPr/>
        </p:nvSpPr>
        <p:spPr>
          <a:xfrm>
            <a:off x="129746" y="3785800"/>
            <a:ext cx="3741320" cy="34947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47856" y="4715544"/>
            <a:ext cx="2900058" cy="1477328"/>
          </a:xfrm>
          <a:prstGeom prst="rect">
            <a:avLst/>
          </a:prstGeom>
          <a:noFill/>
        </p:spPr>
        <p:txBody>
          <a:bodyPr wrap="square" rtlCol="0">
            <a:spAutoFit/>
          </a:bodyPr>
          <a:lstStyle/>
          <a:p>
            <a:r>
              <a:rPr lang="en-US" altLang="zh-CN" dirty="0">
                <a:latin typeface="Arial" panose="020B0604020202020204" pitchFamily="34" charset="0"/>
                <a:cs typeface="Arial" panose="020B0604020202020204" pitchFamily="34" charset="0"/>
              </a:rPr>
              <a:t>UVBF/AC</a:t>
            </a:r>
            <a:r>
              <a:rPr lang="zh-CN" altLang="en-US" dirty="0">
                <a:latin typeface="Arial" panose="020B0604020202020204" pitchFamily="34" charset="0"/>
                <a:cs typeface="Arial" panose="020B0604020202020204" pitchFamily="34" charset="0"/>
              </a:rPr>
              <a:t>的</a:t>
            </a:r>
            <a:r>
              <a:rPr lang="en-US" altLang="zh-CN" dirty="0">
                <a:latin typeface="Arial" panose="020B0604020202020204" pitchFamily="34" charset="0"/>
                <a:cs typeface="Arial" panose="020B0604020202020204" pitchFamily="34" charset="0"/>
              </a:rPr>
              <a:t>Z</a:t>
            </a:r>
            <a:r>
              <a:rPr lang="zh-CN" altLang="en-US" dirty="0">
                <a:latin typeface="Arial" panose="020B0604020202020204" pitchFamily="34" charset="0"/>
                <a:cs typeface="Arial" panose="020B0604020202020204" pitchFamily="34" charset="0"/>
              </a:rPr>
              <a:t>评分对</a:t>
            </a:r>
            <a:r>
              <a:rPr lang="en-US" altLang="zh-CN" dirty="0">
                <a:latin typeface="Arial" panose="020B0604020202020204" pitchFamily="34" charset="0"/>
                <a:cs typeface="Arial" panose="020B0604020202020204" pitchFamily="34" charset="0"/>
              </a:rPr>
              <a:t>CAPO</a:t>
            </a:r>
            <a:r>
              <a:rPr lang="zh-CN" altLang="en-US" dirty="0">
                <a:latin typeface="Arial" panose="020B0604020202020204" pitchFamily="34" charset="0"/>
                <a:cs typeface="Arial" panose="020B0604020202020204" pitchFamily="34" charset="0"/>
              </a:rPr>
              <a:t>的</a:t>
            </a:r>
            <a:r>
              <a:rPr lang="en-US" altLang="zh-CN" dirty="0">
                <a:latin typeface="Arial" panose="020B0604020202020204" pitchFamily="34" charset="0"/>
                <a:cs typeface="Arial" panose="020B0604020202020204" pitchFamily="34" charset="0"/>
              </a:rPr>
              <a:t>AUC</a:t>
            </a:r>
            <a:r>
              <a:rPr lang="zh-CN" altLang="en-US" dirty="0">
                <a:latin typeface="Arial" panose="020B0604020202020204" pitchFamily="34" charset="0"/>
                <a:cs typeface="Arial" panose="020B0604020202020204" pitchFamily="34" charset="0"/>
              </a:rPr>
              <a:t>值为</a:t>
            </a:r>
            <a:r>
              <a:rPr lang="en-US" altLang="zh-CN" dirty="0">
                <a:latin typeface="Arial" panose="020B0604020202020204" pitchFamily="34" charset="0"/>
                <a:cs typeface="Arial" panose="020B0604020202020204" pitchFamily="34" charset="0"/>
              </a:rPr>
              <a:t>0.723</a:t>
            </a:r>
            <a:r>
              <a:rPr lang="zh-CN" altLang="en-US" dirty="0">
                <a:latin typeface="Arial" panose="020B0604020202020204" pitchFamily="34" charset="0"/>
                <a:cs typeface="Arial" panose="020B0604020202020204" pitchFamily="34" charset="0"/>
              </a:rPr>
              <a:t>，较子宫动脉平均</a:t>
            </a:r>
            <a:r>
              <a:rPr lang="en-US" altLang="zh-CN" dirty="0">
                <a:latin typeface="Arial" panose="020B0604020202020204" pitchFamily="34" charset="0"/>
                <a:cs typeface="Arial" panose="020B0604020202020204" pitchFamily="34" charset="0"/>
              </a:rPr>
              <a:t>PI</a:t>
            </a:r>
            <a:r>
              <a:rPr lang="zh-CN" altLang="en-US" dirty="0">
                <a:latin typeface="Arial" panose="020B0604020202020204" pitchFamily="34" charset="0"/>
                <a:cs typeface="Arial" panose="020B0604020202020204" pitchFamily="34" charset="0"/>
              </a:rPr>
              <a:t>的</a:t>
            </a:r>
            <a:r>
              <a:rPr lang="en-US" altLang="zh-CN" dirty="0">
                <a:latin typeface="Arial" panose="020B0604020202020204" pitchFamily="34" charset="0"/>
                <a:cs typeface="Arial" panose="020B0604020202020204" pitchFamily="34" charset="0"/>
              </a:rPr>
              <a:t> Z</a:t>
            </a:r>
            <a:r>
              <a:rPr lang="zh-CN" altLang="en-US" dirty="0">
                <a:latin typeface="Arial" panose="020B0604020202020204" pitchFamily="34" charset="0"/>
                <a:cs typeface="Arial" panose="020B0604020202020204" pitchFamily="34" charset="0"/>
              </a:rPr>
              <a:t>评分和</a:t>
            </a:r>
            <a:r>
              <a:rPr lang="en-US" altLang="zh-CN" dirty="0">
                <a:latin typeface="Arial" panose="020B0604020202020204" pitchFamily="34" charset="0"/>
                <a:cs typeface="Arial" panose="020B0604020202020204" pitchFamily="34" charset="0"/>
              </a:rPr>
              <a:t>CPR</a:t>
            </a:r>
            <a:r>
              <a:rPr lang="zh-CN" altLang="en-US" dirty="0">
                <a:latin typeface="Arial" panose="020B0604020202020204" pitchFamily="34" charset="0"/>
                <a:cs typeface="Arial" panose="020B0604020202020204" pitchFamily="34" charset="0"/>
              </a:rPr>
              <a:t>的</a:t>
            </a:r>
            <a:r>
              <a:rPr lang="en-US" altLang="zh-CN" dirty="0">
                <a:latin typeface="Arial" panose="020B0604020202020204" pitchFamily="34" charset="0"/>
                <a:cs typeface="Arial" panose="020B0604020202020204" pitchFamily="34" charset="0"/>
              </a:rPr>
              <a:t> Z</a:t>
            </a:r>
            <a:r>
              <a:rPr lang="zh-CN" altLang="en-US" dirty="0">
                <a:latin typeface="Arial" panose="020B0604020202020204" pitchFamily="34" charset="0"/>
                <a:cs typeface="Arial" panose="020B0604020202020204" pitchFamily="34" charset="0"/>
              </a:rPr>
              <a:t>评分具有更高的准确性。</a:t>
            </a:r>
            <a:endParaRPr lang="en-US" dirty="0">
              <a:latin typeface="Arial" panose="020B0604020202020204" pitchFamily="34" charset="0"/>
              <a:cs typeface="Arial" panose="020B0604020202020204" pitchFamily="34" charset="0"/>
            </a:endParaRPr>
          </a:p>
        </p:txBody>
      </p:sp>
      <p:sp>
        <p:nvSpPr>
          <p:cNvPr id="7" name="TextBox 6"/>
          <p:cNvSpPr txBox="1"/>
          <p:nvPr/>
        </p:nvSpPr>
        <p:spPr>
          <a:xfrm>
            <a:off x="6930097" y="3940498"/>
            <a:ext cx="2286286" cy="1754326"/>
          </a:xfrm>
          <a:prstGeom prst="rect">
            <a:avLst/>
          </a:prstGeom>
          <a:noFill/>
        </p:spPr>
        <p:txBody>
          <a:bodyPr wrap="square" rtlCol="0">
            <a:spAutoFit/>
          </a:bodyPr>
          <a:lstStyle/>
          <a:p>
            <a:r>
              <a:rPr lang="en-US" altLang="zh-CN" dirty="0">
                <a:latin typeface="Arial" panose="020B0604020202020204" pitchFamily="34" charset="0"/>
                <a:cs typeface="Arial" panose="020B0604020202020204" pitchFamily="34" charset="0"/>
              </a:rPr>
              <a:t>UVBF/ACZ</a:t>
            </a:r>
            <a:r>
              <a:rPr lang="zh-CN" altLang="en-US" dirty="0">
                <a:latin typeface="Arial" panose="020B0604020202020204" pitchFamily="34" charset="0"/>
                <a:cs typeface="Arial" panose="020B0604020202020204" pitchFamily="34" charset="0"/>
              </a:rPr>
              <a:t>评分对</a:t>
            </a:r>
            <a:r>
              <a:rPr lang="en-US" altLang="zh-CN" dirty="0">
                <a:latin typeface="Arial" panose="020B0604020202020204" pitchFamily="34" charset="0"/>
                <a:cs typeface="Arial" panose="020B0604020202020204" pitchFamily="34" charset="0"/>
              </a:rPr>
              <a:t>CAPO</a:t>
            </a:r>
            <a:r>
              <a:rPr lang="zh-CN" altLang="en-US" dirty="0">
                <a:latin typeface="Arial" panose="020B0604020202020204" pitchFamily="34" charset="0"/>
                <a:cs typeface="Arial" panose="020B0604020202020204" pitchFamily="34" charset="0"/>
              </a:rPr>
              <a:t>的</a:t>
            </a:r>
            <a:r>
              <a:rPr lang="en-US" altLang="zh-CN" dirty="0">
                <a:latin typeface="Arial" panose="020B0604020202020204" pitchFamily="34" charset="0"/>
                <a:cs typeface="Arial" panose="020B0604020202020204" pitchFamily="34" charset="0"/>
              </a:rPr>
              <a:t>AUC</a:t>
            </a:r>
            <a:r>
              <a:rPr lang="zh-CN" altLang="en-US" dirty="0">
                <a:latin typeface="Arial" panose="020B0604020202020204" pitchFamily="34" charset="0"/>
                <a:cs typeface="Arial" panose="020B0604020202020204" pitchFamily="34" charset="0"/>
              </a:rPr>
              <a:t>值为</a:t>
            </a:r>
            <a:r>
              <a:rPr lang="en-US" altLang="zh-CN" dirty="0">
                <a:latin typeface="Arial" panose="020B0604020202020204" pitchFamily="34" charset="0"/>
                <a:cs typeface="Arial" panose="020B0604020202020204" pitchFamily="34" charset="0"/>
              </a:rPr>
              <a:t>0.723</a:t>
            </a:r>
            <a:r>
              <a:rPr lang="zh-CN" altLang="en-US" dirty="0">
                <a:latin typeface="Arial" panose="020B0604020202020204" pitchFamily="34" charset="0"/>
                <a:cs typeface="Arial" panose="020B0604020202020204" pitchFamily="34" charset="0"/>
              </a:rPr>
              <a:t>，较子宫动脉平均</a:t>
            </a:r>
            <a:r>
              <a:rPr lang="en-US" altLang="zh-CN" dirty="0">
                <a:latin typeface="Arial" panose="020B0604020202020204" pitchFamily="34" charset="0"/>
                <a:cs typeface="Arial" panose="020B0604020202020204" pitchFamily="34" charset="0"/>
              </a:rPr>
              <a:t>PI Z</a:t>
            </a:r>
            <a:r>
              <a:rPr lang="zh-CN" altLang="en-US" dirty="0">
                <a:latin typeface="Arial" panose="020B0604020202020204" pitchFamily="34" charset="0"/>
                <a:cs typeface="Arial" panose="020B0604020202020204" pitchFamily="34" charset="0"/>
              </a:rPr>
              <a:t>评分和</a:t>
            </a:r>
            <a:r>
              <a:rPr lang="en-US" altLang="zh-CN" dirty="0">
                <a:latin typeface="Arial" panose="020B0604020202020204" pitchFamily="34" charset="0"/>
                <a:cs typeface="Arial" panose="020B0604020202020204" pitchFamily="34" charset="0"/>
              </a:rPr>
              <a:t>CPR Z</a:t>
            </a:r>
            <a:r>
              <a:rPr lang="zh-CN" altLang="en-US" dirty="0">
                <a:latin typeface="Arial" panose="020B0604020202020204" pitchFamily="34" charset="0"/>
                <a:cs typeface="Arial" panose="020B0604020202020204" pitchFamily="34" charset="0"/>
              </a:rPr>
              <a:t>评分具有更高的准确性。</a:t>
            </a:r>
            <a:endParaRPr lang="en-US" altLang="zh-CN"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3984148" y="2985545"/>
            <a:ext cx="2980357" cy="3793181"/>
          </a:xfrm>
          <a:prstGeom prst="rect">
            <a:avLst/>
          </a:prstGeom>
        </p:spPr>
      </p:pic>
      <p:cxnSp>
        <p:nvCxnSpPr>
          <p:cNvPr id="16" name="Elbow Connector 15"/>
          <p:cNvCxnSpPr/>
          <p:nvPr/>
        </p:nvCxnSpPr>
        <p:spPr>
          <a:xfrm rot="5400000" flipH="1" flipV="1">
            <a:off x="2875024" y="4840823"/>
            <a:ext cx="696035" cy="445476"/>
          </a:xfrm>
          <a:prstGeom prst="bentConnector3">
            <a:avLst>
              <a:gd name="adj1" fmla="val 980"/>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Elbow Connector 24"/>
          <p:cNvCxnSpPr/>
          <p:nvPr/>
        </p:nvCxnSpPr>
        <p:spPr>
          <a:xfrm rot="5400000">
            <a:off x="7490298" y="5842471"/>
            <a:ext cx="737833" cy="515302"/>
          </a:xfrm>
          <a:prstGeom prst="bentConnector3">
            <a:avLst>
              <a:gd name="adj1" fmla="val 99572"/>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TotalTime>
  <Words>2268</Words>
  <Application>Microsoft Office PowerPoint</Application>
  <PresentationFormat>On-screen Show (4:3)</PresentationFormat>
  <Paragraphs>172</Paragraphs>
  <Slides>14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MS PGothic</vt:lpstr>
      <vt:lpstr>宋体</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Hana Shiref</cp:lastModifiedBy>
  <cp:revision>354</cp:revision>
  <dcterms:created xsi:type="dcterms:W3CDTF">2018-05-11T23:46:00Z</dcterms:created>
  <dcterms:modified xsi:type="dcterms:W3CDTF">2020-06-23T08:47:10Z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2052-10.1.0.7565</vt:lpwstr>
  </property>
</Properties>
</file>