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8" r:id="rId2"/>
    <p:sldId id="259" r:id="rId3"/>
    <p:sldId id="301" r:id="rId4"/>
    <p:sldId id="260" r:id="rId5"/>
    <p:sldId id="308" r:id="rId6"/>
    <p:sldId id="302" r:id="rId7"/>
    <p:sldId id="279" r:id="rId8"/>
    <p:sldId id="304" r:id="rId9"/>
    <p:sldId id="297" r:id="rId10"/>
    <p:sldId id="268" r:id="rId11"/>
    <p:sldId id="305" r:id="rId12"/>
    <p:sldId id="309" r:id="rId13"/>
    <p:sldId id="306" r:id="rId14"/>
    <p:sldId id="28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6341" autoAdjust="0"/>
  </p:normalViewPr>
  <p:slideViewPr>
    <p:cSldViewPr snapToGrid="0" snapToObjects="1">
      <p:cViewPr varScale="1">
        <p:scale>
          <a:sx n="111" d="100"/>
          <a:sy n="111" d="100"/>
        </p:scale>
        <p:origin x="990" y="108"/>
      </p:cViewPr>
      <p:guideLst>
        <p:guide orient="horz" pos="1992"/>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2EE9A-9182-8E4D-A249-974FABE59AC9}" type="datetimeFigureOut">
              <a:rPr lang="en-US" smtClean="0"/>
              <a:t>6/23/2020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282C0-B187-C147-AA0E-6EEE63739975}"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A282C0-B187-C147-AA0E-6EEE63739975}" type="slidenum">
              <a:rPr lang="en-US" smtClean="0"/>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hasCustomPrompt="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16B9AC-B1BF-134D-941C-C41134F8FB10}" type="datetimeFigureOut">
              <a:rPr lang="en-US" smtClean="0"/>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09E509-1C91-DB4A-B99D-32040C87BC6D}"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6B9AC-B1BF-134D-941C-C41134F8FB10}" type="datetimeFigureOut">
              <a:rPr lang="en-US" smtClean="0"/>
              <a:t>6/23/2020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9E509-1C91-DB4A-B99D-32040C87BC6D}"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5"/>
          <p:cNvSpPr txBox="1">
            <a:spLocks noChangeArrowheads="1"/>
          </p:cNvSpPr>
          <p:nvPr/>
        </p:nvSpPr>
        <p:spPr bwMode="auto">
          <a:xfrm>
            <a:off x="228600" y="1244600"/>
            <a:ext cx="8748713"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b="1" dirty="0">
                <a:solidFill>
                  <a:srgbClr val="000000"/>
                </a:solidFill>
                <a:ea typeface="Arial" panose="020B0604020202020204" pitchFamily="34" charset="0"/>
                <a:cs typeface="Arial" panose="020B0604020202020204" pitchFamily="34" charset="0"/>
              </a:rPr>
              <a:t>UOG </a:t>
            </a:r>
            <a:r>
              <a:rPr lang="zh-CN" altLang="en-US" b="1" dirty="0">
                <a:solidFill>
                  <a:srgbClr val="000000"/>
                </a:solidFill>
                <a:ea typeface="Arial" panose="020B0604020202020204" pitchFamily="34" charset="0"/>
                <a:cs typeface="Arial" panose="020B0604020202020204" pitchFamily="34" charset="0"/>
              </a:rPr>
              <a:t>期刊俱乐部</a:t>
            </a:r>
            <a:r>
              <a:rPr lang="en-GB" altLang="it-IT" b="1" dirty="0">
                <a:solidFill>
                  <a:srgbClr val="000000"/>
                </a:solidFill>
                <a:ea typeface="Arial" panose="020B0604020202020204" pitchFamily="34" charset="0"/>
                <a:cs typeface="Arial" panose="020B0604020202020204" pitchFamily="34" charset="0"/>
              </a:rPr>
              <a:t>:  2020</a:t>
            </a:r>
            <a:r>
              <a:rPr lang="zh-CN" altLang="en-GB" b="1" dirty="0">
                <a:solidFill>
                  <a:srgbClr val="000000"/>
                </a:solidFill>
                <a:ea typeface="宋体" panose="02010600030101010101" pitchFamily="2" charset="-122"/>
                <a:cs typeface="Arial" panose="020B0604020202020204" pitchFamily="34" charset="0"/>
              </a:rPr>
              <a:t>年</a:t>
            </a:r>
            <a:r>
              <a:rPr lang="en-US" altLang="zh-CN" b="1" dirty="0">
                <a:solidFill>
                  <a:srgbClr val="000000"/>
                </a:solidFill>
                <a:ea typeface="Arial" panose="020B0604020202020204" pitchFamily="34" charset="0"/>
                <a:cs typeface="Arial" panose="020B0604020202020204" pitchFamily="34" charset="0"/>
              </a:rPr>
              <a:t>6</a:t>
            </a:r>
            <a:r>
              <a:rPr lang="zh-CN" altLang="en-US" b="1" dirty="0">
                <a:solidFill>
                  <a:srgbClr val="000000"/>
                </a:solidFill>
                <a:ea typeface="Arial" panose="020B0604020202020204" pitchFamily="34" charset="0"/>
                <a:cs typeface="Arial" panose="020B0604020202020204" pitchFamily="34" charset="0"/>
              </a:rPr>
              <a:t>月</a:t>
            </a:r>
            <a:endParaRPr lang="en-GB" altLang="it-IT" b="1" dirty="0">
              <a:solidFill>
                <a:srgbClr val="000000"/>
              </a:solidFill>
              <a:ea typeface="Arial" panose="020B0604020202020204" pitchFamily="34" charset="0"/>
              <a:cs typeface="Arial" panose="020B0604020202020204" pitchFamily="34" charset="0"/>
            </a:endParaRPr>
          </a:p>
        </p:txBody>
      </p:sp>
      <p:sp>
        <p:nvSpPr>
          <p:cNvPr id="13317" name="TextBox 1"/>
          <p:cNvSpPr txBox="1">
            <a:spLocks noChangeArrowheads="1"/>
          </p:cNvSpPr>
          <p:nvPr/>
        </p:nvSpPr>
        <p:spPr bwMode="auto">
          <a:xfrm>
            <a:off x="600123" y="2054944"/>
            <a:ext cx="8005665" cy="2548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zh-CN" altLang="en-US" sz="2400" b="1" dirty="0"/>
              <a:t>多普勒超声在诊断晚发型胎儿生长受限时预测不良围产儿结局中的作用：前瞻性队列研究</a:t>
            </a:r>
            <a:endParaRPr lang="en-US" altLang="zh-CN" sz="2400" b="1" dirty="0"/>
          </a:p>
          <a:p>
            <a:pPr algn="ctr">
              <a:buNone/>
            </a:pPr>
            <a:endParaRPr lang="en-US" sz="2000" b="1" dirty="0"/>
          </a:p>
          <a:p>
            <a:pPr algn="ctr">
              <a:buNone/>
            </a:pPr>
            <a:r>
              <a:rPr lang="en-US" sz="2000" dirty="0"/>
              <a:t>G. RIZZO, I. MAPPA, V. BITSADZE, M. SŁODKI, J. KHIZROEVA,</a:t>
            </a:r>
          </a:p>
          <a:p>
            <a:pPr algn="ctr">
              <a:buNone/>
            </a:pPr>
            <a:r>
              <a:rPr lang="en-US" sz="2000" dirty="0"/>
              <a:t>A. MAKATSARIYA and F. D’ANTONIO</a:t>
            </a:r>
          </a:p>
          <a:p>
            <a:pPr algn="ctr">
              <a:buNone/>
            </a:pPr>
            <a:endParaRPr lang="sv-SE" altLang="en-US" sz="1800" dirty="0"/>
          </a:p>
          <a:p>
            <a:pPr algn="ctr">
              <a:spcBef>
                <a:spcPct val="0"/>
              </a:spcBef>
              <a:spcAft>
                <a:spcPts val="600"/>
              </a:spcAft>
              <a:buNone/>
            </a:pPr>
            <a:r>
              <a:rPr lang="it-IT" altLang="en-US" sz="1800" i="1" dirty="0"/>
              <a:t>Volume 55, Issue 6, Pages 793–798  </a:t>
            </a:r>
            <a:endParaRPr lang="en-GB" altLang="en-US" sz="1800" b="1" dirty="0"/>
          </a:p>
        </p:txBody>
      </p:sp>
      <p:sp>
        <p:nvSpPr>
          <p:cNvPr id="13318" name="TextBox 2"/>
          <p:cNvSpPr txBox="1">
            <a:spLocks noChangeArrowheads="1"/>
          </p:cNvSpPr>
          <p:nvPr/>
        </p:nvSpPr>
        <p:spPr bwMode="auto">
          <a:xfrm>
            <a:off x="2352040" y="5306060"/>
            <a:ext cx="5758815" cy="675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1900" dirty="0">
                <a:solidFill>
                  <a:srgbClr val="000000"/>
                </a:solidFill>
                <a:ea typeface="Arial" panose="020B0604020202020204" pitchFamily="34" charset="0"/>
                <a:cs typeface="Arial" panose="020B0604020202020204" pitchFamily="34" charset="0"/>
              </a:rPr>
              <a:t>本幻灯由</a:t>
            </a:r>
            <a:r>
              <a:rPr lang="en-GB" altLang="it-IT" sz="1900" dirty="0">
                <a:solidFill>
                  <a:srgbClr val="000000"/>
                </a:solidFill>
                <a:ea typeface="Arial" panose="020B0604020202020204" pitchFamily="34" charset="0"/>
                <a:cs typeface="Arial" panose="020B0604020202020204" pitchFamily="34" charset="0"/>
              </a:rPr>
              <a:t>Yael Raz</a:t>
            </a:r>
            <a:r>
              <a:rPr lang="zh-CN" altLang="en-US" sz="1900" dirty="0">
                <a:solidFill>
                  <a:srgbClr val="000000"/>
                </a:solidFill>
                <a:ea typeface="Arial" panose="020B0604020202020204" pitchFamily="34" charset="0"/>
                <a:cs typeface="Arial" panose="020B0604020202020204" pitchFamily="34" charset="0"/>
              </a:rPr>
              <a:t>医生提供</a:t>
            </a:r>
            <a:r>
              <a:rPr lang="en-GB" altLang="it-IT" sz="1900" dirty="0">
                <a:solidFill>
                  <a:srgbClr val="000000"/>
                </a:solidFill>
                <a:ea typeface="Arial" panose="020B0604020202020204" pitchFamily="34" charset="0"/>
                <a:cs typeface="Arial" panose="020B0604020202020204" pitchFamily="34" charset="0"/>
              </a:rPr>
              <a:t>(UOG </a:t>
            </a:r>
            <a:r>
              <a:rPr lang="zh-CN" altLang="en-US" sz="1900" dirty="0">
                <a:solidFill>
                  <a:srgbClr val="000000"/>
                </a:solidFill>
                <a:ea typeface="Arial" panose="020B0604020202020204" pitchFamily="34" charset="0"/>
                <a:cs typeface="Arial" panose="020B0604020202020204" pitchFamily="34" charset="0"/>
              </a:rPr>
              <a:t>实习编辑整理</a:t>
            </a:r>
            <a:r>
              <a:rPr lang="en-GB" altLang="it-IT" sz="1900" dirty="0">
                <a:solidFill>
                  <a:srgbClr val="000000"/>
                </a:solidFill>
                <a:ea typeface="Arial" panose="020B0604020202020204" pitchFamily="34" charset="0"/>
                <a:cs typeface="Arial" panose="020B0604020202020204" pitchFamily="34" charset="0"/>
              </a:rPr>
              <a:t>)</a:t>
            </a:r>
          </a:p>
          <a:p>
            <a:pPr algn="ctr" eaLnBrk="1" hangingPunct="1">
              <a:spcBef>
                <a:spcPct val="0"/>
              </a:spcBef>
              <a:buFontTx/>
              <a:buNone/>
            </a:pPr>
            <a:r>
              <a:rPr lang="zh-CN" altLang="en-GB" sz="1900" dirty="0">
                <a:solidFill>
                  <a:srgbClr val="000000"/>
                </a:solidFill>
                <a:ea typeface="宋体" panose="02010600030101010101" pitchFamily="2" charset="-122"/>
                <a:cs typeface="Arial" panose="020B0604020202020204" pitchFamily="34" charset="0"/>
              </a:rPr>
              <a:t>翻译：张丽娜，吴青青</a:t>
            </a:r>
          </a:p>
        </p:txBody>
      </p:sp>
      <p:grpSp>
        <p:nvGrpSpPr>
          <p:cNvPr id="12" name="Group 2"/>
          <p:cNvGrpSpPr/>
          <p:nvPr/>
        </p:nvGrpSpPr>
        <p:grpSpPr bwMode="auto">
          <a:xfrm>
            <a:off x="0" y="0"/>
            <a:ext cx="9144000" cy="923925"/>
            <a:chOff x="0" y="3755"/>
            <a:chExt cx="5760" cy="582"/>
          </a:xfrm>
        </p:grpSpPr>
        <p:pic>
          <p:nvPicPr>
            <p:cNvPr id="1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51" descr="\\ISUOG-DC01\users\ostirrup\Desktop\Journal Club logo.tif"/>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7825" y="5080000"/>
            <a:ext cx="1576388"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66185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zh-CN" altLang="en-US" sz="2800" b="1" dirty="0">
                <a:solidFill>
                  <a:srgbClr val="000000"/>
                </a:solidFill>
                <a:effectLst>
                  <a:outerShdw blurRad="50800" dist="38100" dir="2700000" algn="tl" rotWithShape="0">
                    <a:prstClr val="black">
                      <a:alpha val="40000"/>
                    </a:prstClr>
                  </a:outerShdw>
                </a:effectLst>
              </a:rPr>
              <a:t>讨论</a:t>
            </a:r>
            <a:r>
              <a:rPr lang="en-US" altLang="zh-CN" sz="2800" b="1" dirty="0">
                <a:solidFill>
                  <a:srgbClr val="000000"/>
                </a:solidFill>
                <a:effectLst>
                  <a:outerShdw blurRad="50800" dist="38100" dir="2700000" algn="tl" rotWithShape="0">
                    <a:prstClr val="black">
                      <a:alpha val="40000"/>
                    </a:prstClr>
                  </a:outerShdw>
                </a:effectLst>
              </a:rPr>
              <a:t>—</a:t>
            </a:r>
            <a:r>
              <a:rPr lang="zh-CN" altLang="en-US" sz="2800" b="1" dirty="0">
                <a:solidFill>
                  <a:srgbClr val="000000"/>
                </a:solidFill>
                <a:effectLst>
                  <a:outerShdw blurRad="50800" dist="38100" dir="2700000" algn="tl" rotWithShape="0">
                    <a:prstClr val="black">
                      <a:alpha val="40000"/>
                    </a:prstClr>
                  </a:outerShdw>
                </a:effectLst>
              </a:rPr>
              <a:t>主要发现</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68263" y="2213971"/>
            <a:ext cx="9075737" cy="4317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dirty="0">
                <a:cs typeface="Arial" panose="020B0604020202020204" pitchFamily="34" charset="0"/>
              </a:rPr>
              <a:t>大约三分之一的晚发型</a:t>
            </a:r>
            <a:r>
              <a:rPr lang="en-US" altLang="zh-CN" sz="1800" dirty="0">
                <a:cs typeface="Arial" panose="020B0604020202020204" pitchFamily="34" charset="0"/>
              </a:rPr>
              <a:t>FGR</a:t>
            </a:r>
            <a:r>
              <a:rPr lang="zh-CN" altLang="en-US" sz="1800" dirty="0">
                <a:cs typeface="Arial" panose="020B0604020202020204" pitchFamily="34" charset="0"/>
              </a:rPr>
              <a:t>会发生围产期不良结局。</a:t>
            </a:r>
            <a:endParaRPr lang="en-US" sz="1800" dirty="0">
              <a:cs typeface="Arial" panose="020B0604020202020204" pitchFamily="34" charset="0"/>
            </a:endParaRPr>
          </a:p>
          <a:p>
            <a:pPr marL="0" indent="0">
              <a:buNone/>
            </a:pPr>
            <a:r>
              <a:rPr lang="en-US" sz="1800" dirty="0">
                <a:cs typeface="Arial" panose="020B0604020202020204" pitchFamily="34" charset="0"/>
              </a:rPr>
              <a:t> </a:t>
            </a:r>
          </a:p>
          <a:p>
            <a:r>
              <a:rPr lang="zh-CN" altLang="en-US" sz="1800" dirty="0">
                <a:cs typeface="Arial" panose="020B0604020202020204" pitchFamily="34" charset="0"/>
              </a:rPr>
              <a:t>发生</a:t>
            </a:r>
            <a:r>
              <a:rPr lang="en-US" altLang="zh-CN" sz="1800" dirty="0">
                <a:cs typeface="Arial" panose="020B0604020202020204" pitchFamily="34" charset="0"/>
              </a:rPr>
              <a:t>CAPO</a:t>
            </a:r>
            <a:r>
              <a:rPr lang="zh-CN" altLang="en-US" sz="1800" dirty="0">
                <a:cs typeface="Arial" panose="020B0604020202020204" pitchFamily="34" charset="0"/>
              </a:rPr>
              <a:t>的孕妇平均子宫动脉</a:t>
            </a:r>
            <a:r>
              <a:rPr lang="en-US" altLang="zh-CN" sz="1800" dirty="0">
                <a:cs typeface="Arial" panose="020B0604020202020204" pitchFamily="34" charset="0"/>
              </a:rPr>
              <a:t>PI</a:t>
            </a:r>
            <a:r>
              <a:rPr lang="zh-CN" altLang="en-US" sz="1800" dirty="0">
                <a:cs typeface="Arial" panose="020B0604020202020204" pitchFamily="34" charset="0"/>
              </a:rPr>
              <a:t>高于未发生</a:t>
            </a:r>
            <a:r>
              <a:rPr lang="en-US" altLang="zh-CN" sz="1800" dirty="0">
                <a:cs typeface="Arial" panose="020B0604020202020204" pitchFamily="34" charset="0"/>
              </a:rPr>
              <a:t>CAPO</a:t>
            </a:r>
            <a:r>
              <a:rPr lang="zh-CN" altLang="en-US" sz="1800" dirty="0">
                <a:cs typeface="Arial" panose="020B0604020202020204" pitchFamily="34" charset="0"/>
              </a:rPr>
              <a:t>的孕妇，而</a:t>
            </a:r>
            <a:r>
              <a:rPr lang="en-US" altLang="zh-CN" sz="1800" dirty="0">
                <a:cs typeface="Arial" panose="020B0604020202020204" pitchFamily="34" charset="0"/>
              </a:rPr>
              <a:t>UVBF/AC</a:t>
            </a:r>
            <a:r>
              <a:rPr lang="zh-CN" altLang="en-US" sz="1800" dirty="0">
                <a:cs typeface="Arial" panose="020B0604020202020204" pitchFamily="34" charset="0"/>
              </a:rPr>
              <a:t>、</a:t>
            </a:r>
            <a:r>
              <a:rPr lang="en-US" altLang="zh-CN" sz="1800" dirty="0">
                <a:cs typeface="Arial" panose="020B0604020202020204" pitchFamily="34" charset="0"/>
              </a:rPr>
              <a:t>MCA-PI</a:t>
            </a:r>
            <a:r>
              <a:rPr lang="zh-CN" altLang="en-US" sz="1800" dirty="0">
                <a:cs typeface="Arial" panose="020B0604020202020204" pitchFamily="34" charset="0"/>
              </a:rPr>
              <a:t>和</a:t>
            </a:r>
            <a:r>
              <a:rPr lang="en-US" altLang="zh-CN" sz="1800" dirty="0">
                <a:cs typeface="Arial" panose="020B0604020202020204" pitchFamily="34" charset="0"/>
              </a:rPr>
              <a:t>CPR</a:t>
            </a:r>
            <a:r>
              <a:rPr lang="zh-CN" altLang="en-US" sz="1800" dirty="0">
                <a:cs typeface="Arial" panose="020B0604020202020204" pitchFamily="34" charset="0"/>
              </a:rPr>
              <a:t>低于未发生</a:t>
            </a:r>
            <a:r>
              <a:rPr lang="en-US" altLang="zh-CN" sz="1800" dirty="0">
                <a:cs typeface="Arial" panose="020B0604020202020204" pitchFamily="34" charset="0"/>
              </a:rPr>
              <a:t>CAPO</a:t>
            </a:r>
            <a:r>
              <a:rPr lang="zh-CN" altLang="en-US" sz="1800" dirty="0">
                <a:cs typeface="Arial" panose="020B0604020202020204" pitchFamily="34" charset="0"/>
              </a:rPr>
              <a:t>的孕妇。</a:t>
            </a:r>
            <a:endParaRPr lang="en-US" sz="1800" dirty="0">
              <a:cs typeface="Arial" panose="020B0604020202020204" pitchFamily="34" charset="0"/>
            </a:endParaRPr>
          </a:p>
          <a:p>
            <a:r>
              <a:rPr lang="zh-CN" altLang="en-US" sz="1800" dirty="0">
                <a:cs typeface="Arial" panose="020B0604020202020204" pitchFamily="34" charset="0"/>
              </a:rPr>
              <a:t>各研究组间</a:t>
            </a:r>
            <a:r>
              <a:rPr lang="en-US" altLang="zh-CN" sz="1800" dirty="0">
                <a:cs typeface="Arial" panose="020B0604020202020204" pitchFamily="34" charset="0"/>
              </a:rPr>
              <a:t>UA-PI</a:t>
            </a:r>
            <a:r>
              <a:rPr lang="zh-CN" altLang="en-US" sz="1800" dirty="0">
                <a:cs typeface="Arial" panose="020B0604020202020204" pitchFamily="34" charset="0"/>
              </a:rPr>
              <a:t>均值差异无统计学意义。</a:t>
            </a:r>
            <a:endParaRPr lang="en-US" sz="1800" dirty="0">
              <a:cs typeface="Arial" panose="020B0604020202020204" pitchFamily="34" charset="0"/>
            </a:endParaRPr>
          </a:p>
          <a:p>
            <a:r>
              <a:rPr lang="zh-CN" altLang="en-US" sz="1800" dirty="0">
                <a:cs typeface="Arial" panose="020B0604020202020204" pitchFamily="34" charset="0"/>
              </a:rPr>
              <a:t>多因素回归分析显示，平均子宫动脉</a:t>
            </a:r>
            <a:r>
              <a:rPr lang="en-US" altLang="zh-CN" sz="1800" dirty="0">
                <a:cs typeface="Arial" panose="020B0604020202020204" pitchFamily="34" charset="0"/>
              </a:rPr>
              <a:t>PI</a:t>
            </a:r>
            <a:r>
              <a:rPr lang="zh-CN" altLang="en-US" sz="1800" dirty="0">
                <a:cs typeface="Arial" panose="020B0604020202020204" pitchFamily="34" charset="0"/>
              </a:rPr>
              <a:t>、</a:t>
            </a:r>
            <a:r>
              <a:rPr lang="en-US" altLang="zh-CN" sz="1800" dirty="0">
                <a:cs typeface="Arial" panose="020B0604020202020204" pitchFamily="34" charset="0"/>
              </a:rPr>
              <a:t>CPR</a:t>
            </a:r>
            <a:r>
              <a:rPr lang="zh-CN" altLang="en-US" sz="1800" dirty="0">
                <a:cs typeface="Arial" panose="020B0604020202020204" pitchFamily="34" charset="0"/>
              </a:rPr>
              <a:t>、</a:t>
            </a:r>
            <a:r>
              <a:rPr lang="en-US" altLang="zh-CN" sz="1800" dirty="0">
                <a:cs typeface="Arial" panose="020B0604020202020204" pitchFamily="34" charset="0"/>
              </a:rPr>
              <a:t>UVBF/AC</a:t>
            </a:r>
            <a:r>
              <a:rPr lang="zh-CN" altLang="en-US" sz="1800" dirty="0">
                <a:cs typeface="Arial" panose="020B0604020202020204" pitchFamily="34" charset="0"/>
              </a:rPr>
              <a:t>与</a:t>
            </a:r>
            <a:r>
              <a:rPr lang="en-US" altLang="zh-CN" sz="1800" dirty="0">
                <a:cs typeface="Arial" panose="020B0604020202020204" pitchFamily="34" charset="0"/>
              </a:rPr>
              <a:t>CAPO</a:t>
            </a:r>
            <a:r>
              <a:rPr lang="zh-CN" altLang="en-US" sz="1800" dirty="0">
                <a:cs typeface="Arial" panose="020B0604020202020204" pitchFamily="34" charset="0"/>
              </a:rPr>
              <a:t>独立相关。</a:t>
            </a:r>
            <a:endParaRPr lang="en-US" sz="1800" dirty="0">
              <a:cs typeface="Arial" panose="020B0604020202020204" pitchFamily="34" charset="0"/>
            </a:endParaRPr>
          </a:p>
          <a:p>
            <a:r>
              <a:rPr lang="zh-CN" altLang="en-US" sz="1800" dirty="0">
                <a:cs typeface="Arial" panose="020B0604020202020204" pitchFamily="34" charset="0"/>
              </a:rPr>
              <a:t>仅</a:t>
            </a:r>
            <a:r>
              <a:rPr lang="en-US" altLang="zh-CN" sz="1800" dirty="0">
                <a:cs typeface="Arial" panose="020B0604020202020204" pitchFamily="34" charset="0"/>
              </a:rPr>
              <a:t>UVBF/AC</a:t>
            </a:r>
            <a:r>
              <a:rPr lang="zh-CN" altLang="en-US" sz="1800" dirty="0">
                <a:cs typeface="Arial" panose="020B0604020202020204" pitchFamily="34" charset="0"/>
              </a:rPr>
              <a:t>对</a:t>
            </a:r>
            <a:r>
              <a:rPr lang="en-US" altLang="zh-CN" sz="1800" dirty="0">
                <a:cs typeface="Arial" panose="020B0604020202020204" pitchFamily="34" charset="0"/>
              </a:rPr>
              <a:t>CAPO</a:t>
            </a:r>
            <a:r>
              <a:rPr lang="zh-CN" altLang="en-US" sz="1800" dirty="0">
                <a:cs typeface="Arial" panose="020B0604020202020204" pitchFamily="34" charset="0"/>
              </a:rPr>
              <a:t>的预测具有中等准确性，</a:t>
            </a:r>
            <a:r>
              <a:rPr lang="en-US" altLang="zh-CN" sz="1800" dirty="0">
                <a:cs typeface="Arial" panose="020B0604020202020204" pitchFamily="34" charset="0"/>
              </a:rPr>
              <a:t>CPR</a:t>
            </a:r>
            <a:r>
              <a:rPr lang="zh-CN" altLang="en-US" sz="1800" dirty="0">
                <a:cs typeface="Arial" panose="020B0604020202020204" pitchFamily="34" charset="0"/>
              </a:rPr>
              <a:t>和子宫动脉</a:t>
            </a:r>
            <a:r>
              <a:rPr lang="en-US" altLang="zh-CN" sz="1800" dirty="0">
                <a:cs typeface="Arial" panose="020B0604020202020204" pitchFamily="34" charset="0"/>
              </a:rPr>
              <a:t>PI</a:t>
            </a:r>
            <a:r>
              <a:rPr lang="zh-CN" altLang="en-US" sz="1800" dirty="0">
                <a:cs typeface="Arial" panose="020B0604020202020204" pitchFamily="34" charset="0"/>
              </a:rPr>
              <a:t>对</a:t>
            </a:r>
            <a:r>
              <a:rPr lang="en-US" altLang="zh-CN" sz="1800" dirty="0">
                <a:cs typeface="Arial" panose="020B0604020202020204" pitchFamily="34" charset="0"/>
              </a:rPr>
              <a:t>CAPO</a:t>
            </a:r>
            <a:r>
              <a:rPr lang="zh-CN" altLang="en-US" sz="1800" dirty="0">
                <a:cs typeface="Arial" panose="020B0604020202020204" pitchFamily="34" charset="0"/>
              </a:rPr>
              <a:t>的诊断效果较差。</a:t>
            </a:r>
            <a:endParaRPr lang="en-US" sz="1800" dirty="0">
              <a:cs typeface="Arial" panose="020B0604020202020204" pitchFamily="34" charset="0"/>
            </a:endParaRPr>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815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zh-CN" altLang="en-US" sz="2800" b="1" dirty="0">
                <a:solidFill>
                  <a:srgbClr val="000000"/>
                </a:solidFill>
                <a:effectLst>
                  <a:outerShdw blurRad="50800" dist="38100" dir="2700000" algn="tl" rotWithShape="0">
                    <a:prstClr val="black">
                      <a:alpha val="40000"/>
                    </a:prstClr>
                  </a:outerShdw>
                </a:effectLst>
              </a:rPr>
              <a:t>讨论</a:t>
            </a: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442913" y="2316915"/>
            <a:ext cx="9075736" cy="4619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zh-CN" altLang="en-US" sz="2000" b="1" dirty="0"/>
              <a:t>主要优势</a:t>
            </a:r>
            <a:endParaRPr lang="en-US" altLang="zh-CN" sz="2000" b="1" dirty="0"/>
          </a:p>
          <a:p>
            <a:pPr marL="0" indent="0">
              <a:buNone/>
            </a:pPr>
            <a:r>
              <a:rPr lang="en-US" altLang="zh-CN" sz="2000" b="1" dirty="0"/>
              <a:t>1. </a:t>
            </a:r>
            <a:r>
              <a:rPr lang="zh-CN" altLang="en-US" sz="2000" b="1" dirty="0"/>
              <a:t>样本量</a:t>
            </a:r>
            <a:endParaRPr lang="en-US" altLang="zh-CN" sz="2000" b="1" dirty="0"/>
          </a:p>
          <a:p>
            <a:pPr marL="0" indent="0">
              <a:buNone/>
            </a:pPr>
            <a:r>
              <a:rPr lang="zh-CN" altLang="en-US" sz="2000" b="1" dirty="0"/>
              <a:t>探讨胎儿胎盘多普勒在预测晚发型</a:t>
            </a:r>
            <a:r>
              <a:rPr lang="en-US" altLang="zh-CN" sz="2000" b="1" dirty="0"/>
              <a:t>FGR</a:t>
            </a:r>
            <a:r>
              <a:rPr lang="zh-CN" altLang="en-US" sz="2000" b="1" dirty="0"/>
              <a:t>妊娠结局的最大样本研究</a:t>
            </a:r>
            <a:endParaRPr lang="en-US" altLang="zh-CN" sz="2000" b="1" dirty="0"/>
          </a:p>
          <a:p>
            <a:pPr marL="0" indent="0">
              <a:buNone/>
            </a:pPr>
            <a:r>
              <a:rPr lang="en-US" altLang="zh-CN" sz="2000" b="1" dirty="0"/>
              <a:t>2.</a:t>
            </a:r>
            <a:r>
              <a:rPr lang="zh-CN" altLang="en-US" sz="2000" b="1" dirty="0"/>
              <a:t>设计：前瞻性研究</a:t>
            </a:r>
            <a:endParaRPr lang="en-US" altLang="zh-CN" sz="2000" b="1" dirty="0"/>
          </a:p>
          <a:p>
            <a:pPr marL="0" indent="0">
              <a:buNone/>
            </a:pPr>
            <a:r>
              <a:rPr lang="zh-CN" altLang="en-US" sz="2000" b="1" dirty="0"/>
              <a:t>仅对晚发型</a:t>
            </a:r>
            <a:r>
              <a:rPr lang="en-US" altLang="zh-CN" sz="2000" b="1" dirty="0"/>
              <a:t>FGR</a:t>
            </a:r>
            <a:r>
              <a:rPr lang="zh-CN" altLang="en-US" sz="2000" b="1" dirty="0"/>
              <a:t>病例，</a:t>
            </a:r>
            <a:endParaRPr lang="en-US" altLang="zh-CN" sz="2000" b="1" dirty="0"/>
          </a:p>
          <a:p>
            <a:pPr marL="0" indent="0">
              <a:buNone/>
            </a:pPr>
            <a:r>
              <a:rPr lang="zh-CN" altLang="en-US" sz="2000" b="1" dirty="0"/>
              <a:t>产科主治医师对多普勒数据为单盲</a:t>
            </a:r>
            <a:r>
              <a:rPr lang="en-US" altLang="zh-CN" sz="2000" b="1" dirty="0"/>
              <a:t>(UA</a:t>
            </a:r>
            <a:r>
              <a:rPr lang="zh-CN" altLang="en-US" sz="2000" b="1" dirty="0"/>
              <a:t>除外</a:t>
            </a:r>
            <a:r>
              <a:rPr lang="en-US" altLang="zh-CN" sz="2000" b="1" dirty="0"/>
              <a:t>)</a:t>
            </a:r>
            <a:endParaRPr lang="en-US" sz="2000" dirty="0"/>
          </a:p>
          <a:p>
            <a:pPr marL="0" indent="0">
              <a:buNone/>
            </a:pPr>
            <a:r>
              <a:rPr lang="zh-CN" altLang="en-US" sz="2000" b="1" dirty="0"/>
              <a:t>主要局限性</a:t>
            </a:r>
            <a:endParaRPr lang="en-US" altLang="zh-CN" sz="2000" b="1" dirty="0"/>
          </a:p>
          <a:p>
            <a:pPr marL="0" indent="0">
              <a:buNone/>
            </a:pPr>
            <a:r>
              <a:rPr lang="zh-CN" altLang="en-US" sz="2000" dirty="0"/>
              <a:t>横断面设计</a:t>
            </a:r>
            <a:endParaRPr lang="en-US" altLang="zh-CN" sz="2000" dirty="0"/>
          </a:p>
          <a:p>
            <a:pPr marL="0" indent="0">
              <a:buNone/>
            </a:pPr>
            <a:r>
              <a:rPr lang="zh-CN" altLang="en-US" sz="2000" dirty="0"/>
              <a:t>没有考虑多普勒指数随着妊娠从诊断到分娩的进展而发生的系列变化</a:t>
            </a:r>
            <a:endParaRPr lang="en-US" sz="20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8150"/>
            <a:ext cx="91440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GB" sz="2800" b="1" dirty="0">
                <a:solidFill>
                  <a:srgbClr val="000000"/>
                </a:solidFill>
                <a:effectLst>
                  <a:outerShdw blurRad="50800" dist="38100" dir="2700000" algn="tl" rotWithShape="0">
                    <a:prstClr val="black">
                      <a:alpha val="40000"/>
                    </a:prstClr>
                  </a:outerShdw>
                </a:effectLst>
                <a:ea typeface="宋体" panose="02010600030101010101" pitchFamily="2" charset="-122"/>
              </a:rPr>
              <a:t>临床实践应用</a:t>
            </a:r>
            <a:r>
              <a:rPr lang="en-GB" altLang="en-US" sz="2800" b="1" dirty="0">
                <a:solidFill>
                  <a:srgbClr val="000000"/>
                </a:solidFill>
                <a:effectLst>
                  <a:outerShdw blurRad="50800" dist="38100" dir="2700000" algn="tl" rotWithShape="0">
                    <a:prstClr val="black">
                      <a:alpha val="40000"/>
                    </a:prstClr>
                  </a:outerShdw>
                </a:effectLst>
              </a:rPr>
              <a:t> </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1" y="2349500"/>
            <a:ext cx="9144000"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dirty="0"/>
              <a:t>在诊断晚发型</a:t>
            </a:r>
            <a:r>
              <a:rPr lang="en-US" altLang="zh-CN" sz="2000" dirty="0"/>
              <a:t>FGR</a:t>
            </a:r>
            <a:r>
              <a:rPr lang="zh-CN" altLang="en-US" sz="2000" dirty="0"/>
              <a:t>时记录的</a:t>
            </a:r>
            <a:r>
              <a:rPr lang="en-US" altLang="zh-CN" sz="2000" dirty="0"/>
              <a:t>UVBF/AC</a:t>
            </a:r>
            <a:r>
              <a:rPr lang="zh-CN" altLang="en-US" sz="2000" dirty="0"/>
              <a:t>对不良围产儿结局有中等的预测准确性</a:t>
            </a:r>
            <a:endParaRPr lang="en-US" altLang="zh-CN" sz="2000" dirty="0"/>
          </a:p>
          <a:p>
            <a:r>
              <a:rPr lang="zh-CN" altLang="en-US" sz="2000" dirty="0"/>
              <a:t>尽管有这些结果，</a:t>
            </a:r>
            <a:r>
              <a:rPr lang="en-US" altLang="zh-CN" sz="2000" dirty="0"/>
              <a:t>UVBF</a:t>
            </a:r>
            <a:r>
              <a:rPr lang="zh-CN" altLang="en-US" sz="2000" dirty="0"/>
              <a:t>的临床作用值得进一步研究。</a:t>
            </a:r>
          </a:p>
          <a:p>
            <a:r>
              <a:rPr lang="en-US" altLang="zh-CN" sz="2000" dirty="0"/>
              <a:t>UVBF</a:t>
            </a:r>
            <a:r>
              <a:rPr lang="zh-CN" altLang="en-US" sz="2000" dirty="0"/>
              <a:t>可能很难取样，在已发表的文献中，该血管的观察者间（组间）和观察者自身（组内）测量的重复性尚未得到一致的报道。</a:t>
            </a:r>
            <a:endParaRPr lang="en-US" altLang="zh-CN" sz="2000" dirty="0"/>
          </a:p>
          <a:p>
            <a:r>
              <a:rPr lang="en-US" altLang="zh-CN" sz="2000" dirty="0"/>
              <a:t>UVBF</a:t>
            </a:r>
            <a:r>
              <a:rPr lang="zh-CN" altLang="en-US" sz="2000" dirty="0"/>
              <a:t>组间的小误差可能会导致绝对流量计算中的较大误差，特别是对于</a:t>
            </a:r>
            <a:r>
              <a:rPr lang="en-US" altLang="zh-CN" sz="2000" dirty="0"/>
              <a:t>UV</a:t>
            </a:r>
            <a:r>
              <a:rPr lang="zh-CN" altLang="en-US" sz="2000" dirty="0"/>
              <a:t>直径。</a:t>
            </a:r>
            <a:endParaRPr lang="en-US" altLang="zh-CN" sz="2000" dirty="0"/>
          </a:p>
          <a:p>
            <a:r>
              <a:rPr lang="zh-CN" altLang="en-US" sz="2000" dirty="0"/>
              <a:t>在这项研究中，</a:t>
            </a:r>
            <a:r>
              <a:rPr lang="en-US" altLang="zh-CN" sz="2000" dirty="0"/>
              <a:t>UV</a:t>
            </a:r>
            <a:r>
              <a:rPr lang="zh-CN" altLang="en-US" sz="2000" dirty="0"/>
              <a:t>流量是使用半自动测量</a:t>
            </a:r>
            <a:r>
              <a:rPr lang="en-US" altLang="zh-CN" sz="2000" dirty="0"/>
              <a:t>UV</a:t>
            </a:r>
            <a:r>
              <a:rPr lang="zh-CN" altLang="en-US" sz="2000" dirty="0"/>
              <a:t>直径的方法来评估的，这可能使其更容易在临床实践中应用。</a:t>
            </a:r>
            <a:endParaRPr lang="en-US" sz="20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19725"/>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zh-CN" altLang="en-US" sz="2800" b="1" dirty="0">
                <a:solidFill>
                  <a:srgbClr val="000000"/>
                </a:solidFill>
                <a:effectLst>
                  <a:outerShdw blurRad="50800" dist="38100" dir="2700000" algn="tl" rotWithShape="0">
                    <a:prstClr val="black">
                      <a:alpha val="40000"/>
                    </a:prstClr>
                  </a:outerShdw>
                </a:effectLst>
              </a:rPr>
              <a:t>结论</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5" name="Segnaposto contenuto 2"/>
          <p:cNvSpPr txBox="1"/>
          <p:nvPr/>
        </p:nvSpPr>
        <p:spPr bwMode="auto">
          <a:xfrm>
            <a:off x="0" y="2238568"/>
            <a:ext cx="9034272" cy="4619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dirty="0"/>
              <a:t>晚发型</a:t>
            </a:r>
            <a:r>
              <a:rPr lang="en-US" altLang="zh-CN" sz="2000" dirty="0"/>
              <a:t>FGR</a:t>
            </a:r>
            <a:r>
              <a:rPr lang="zh-CN" altLang="en-US" sz="2000" dirty="0"/>
              <a:t>的</a:t>
            </a:r>
            <a:r>
              <a:rPr lang="en-US" altLang="zh-CN" sz="2000" dirty="0"/>
              <a:t>CPR</a:t>
            </a:r>
            <a:r>
              <a:rPr lang="zh-CN" altLang="en-US" sz="2000" dirty="0"/>
              <a:t>、子宫动脉</a:t>
            </a:r>
            <a:r>
              <a:rPr lang="en-US" altLang="zh-CN" sz="2000" dirty="0"/>
              <a:t>PI</a:t>
            </a:r>
            <a:r>
              <a:rPr lang="zh-CN" altLang="en-US" sz="2000" dirty="0"/>
              <a:t>和</a:t>
            </a:r>
            <a:r>
              <a:rPr lang="en-US" altLang="zh-CN" sz="2000" dirty="0"/>
              <a:t>UVBF/AC</a:t>
            </a:r>
            <a:r>
              <a:rPr lang="zh-CN" altLang="en-US" sz="2000" dirty="0"/>
              <a:t>与</a:t>
            </a:r>
            <a:r>
              <a:rPr lang="en-US" altLang="zh-CN" sz="2000" dirty="0"/>
              <a:t>CAPO</a:t>
            </a:r>
            <a:r>
              <a:rPr lang="zh-CN" altLang="en-US" sz="2000" dirty="0"/>
              <a:t>独立相关。</a:t>
            </a:r>
          </a:p>
          <a:p>
            <a:r>
              <a:rPr lang="en-US" altLang="zh-CN" sz="2000" dirty="0"/>
              <a:t>UVBF/AC</a:t>
            </a:r>
            <a:r>
              <a:rPr lang="zh-CN" altLang="en-US" sz="2000" dirty="0"/>
              <a:t>对</a:t>
            </a:r>
            <a:r>
              <a:rPr lang="en-US" altLang="zh-CN" sz="2000" dirty="0"/>
              <a:t>CAPO</a:t>
            </a:r>
            <a:r>
              <a:rPr lang="zh-CN" altLang="en-US" sz="2000" dirty="0"/>
              <a:t>具有最好的诊断性能，尽管它作为不良妊娠结局的独立预测指标的实际有效性还需要进一步的证据。</a:t>
            </a:r>
          </a:p>
          <a:p>
            <a:r>
              <a:rPr lang="zh-CN" altLang="en-US" sz="2000" dirty="0"/>
              <a:t>为了建立一个综合</a:t>
            </a:r>
            <a:r>
              <a:rPr lang="en-US" altLang="zh-CN" sz="2000" dirty="0"/>
              <a:t>UVBF</a:t>
            </a:r>
            <a:r>
              <a:rPr lang="zh-CN" altLang="en-US" sz="2000" dirty="0"/>
              <a:t>、子宫动脉多普勒和其他妊娠特征的多参数预测模型，能够准确地识别晚发型</a:t>
            </a:r>
            <a:r>
              <a:rPr lang="en-US" altLang="zh-CN" sz="2000" dirty="0"/>
              <a:t>FGR</a:t>
            </a:r>
            <a:r>
              <a:rPr lang="zh-CN" altLang="en-US" sz="2000" dirty="0"/>
              <a:t>影响的妊娠，具有较高的短期和长期发病率，还需要进一步的研究。</a:t>
            </a:r>
            <a:endParaRPr lang="en-US" sz="2000" dirty="0"/>
          </a:p>
          <a:p>
            <a:pPr marL="0" indent="0">
              <a:buNone/>
            </a:pPr>
            <a:endParaRPr lang="en-US" sz="2000" dirty="0"/>
          </a:p>
          <a:p>
            <a:endParaRPr lang="en-US" sz="2000" dirty="0"/>
          </a:p>
          <a:p>
            <a:endParaRPr lang="en-US" sz="2000" dirty="0"/>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grpSp>
        <p:nvGrpSpPr>
          <p:cNvPr id="17" name="Group 2"/>
          <p:cNvGrpSpPr/>
          <p:nvPr/>
        </p:nvGrpSpPr>
        <p:grpSpPr bwMode="auto">
          <a:xfrm>
            <a:off x="0" y="0"/>
            <a:ext cx="9144000" cy="923925"/>
            <a:chOff x="0" y="3755"/>
            <a:chExt cx="5760" cy="582"/>
          </a:xfrm>
        </p:grpSpPr>
        <p:pic>
          <p:nvPicPr>
            <p:cNvPr id="18"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8"/>
          <p:cNvSpPr>
            <a:spLocks noChangeArrowheads="1"/>
          </p:cNvSpPr>
          <p:nvPr/>
        </p:nvSpPr>
        <p:spPr bwMode="auto">
          <a:xfrm>
            <a:off x="-3929" y="1698809"/>
            <a:ext cx="91440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GB" sz="2800" dirty="0">
                <a:solidFill>
                  <a:srgbClr val="000000"/>
                </a:solidFill>
                <a:effectLst>
                  <a:outerShdw blurRad="50800" dist="38100" dir="2700000" algn="tl" rotWithShape="0">
                    <a:prstClr val="black">
                      <a:alpha val="40000"/>
                    </a:prstClr>
                  </a:outerShdw>
                </a:effectLst>
                <a:ea typeface="宋体" panose="02010600030101010101" pitchFamily="2" charset="-122"/>
              </a:rPr>
              <a:t>讨论要点</a:t>
            </a:r>
          </a:p>
        </p:txBody>
      </p:sp>
      <p:sp>
        <p:nvSpPr>
          <p:cNvPr id="11" name="Segnaposto contenuto 2"/>
          <p:cNvSpPr txBox="1"/>
          <p:nvPr/>
        </p:nvSpPr>
        <p:spPr bwMode="auto">
          <a:xfrm>
            <a:off x="179388" y="2517966"/>
            <a:ext cx="8806116" cy="226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dirty="0"/>
              <a:t>产科主治医生参考多普勒指标会降低晚发型</a:t>
            </a:r>
            <a:r>
              <a:rPr lang="en-US" altLang="zh-CN" sz="2000" dirty="0"/>
              <a:t>FGR</a:t>
            </a:r>
            <a:r>
              <a:rPr lang="zh-CN" altLang="en-US" sz="2000" dirty="0"/>
              <a:t>胎儿的</a:t>
            </a:r>
            <a:r>
              <a:rPr lang="en-US" altLang="zh-CN" sz="2000" dirty="0"/>
              <a:t>CAPO</a:t>
            </a:r>
            <a:r>
              <a:rPr lang="zh-CN" altLang="en-US" sz="2000" dirty="0"/>
              <a:t>吗？</a:t>
            </a:r>
          </a:p>
          <a:p>
            <a:r>
              <a:rPr lang="en-US" altLang="zh-CN" sz="2000" dirty="0"/>
              <a:t>UVBF/AC</a:t>
            </a:r>
            <a:r>
              <a:rPr lang="zh-CN" altLang="en-US" sz="2000" dirty="0"/>
              <a:t>是预测晚发性</a:t>
            </a:r>
            <a:r>
              <a:rPr lang="en-US" altLang="zh-CN" sz="2000" dirty="0"/>
              <a:t>FGR</a:t>
            </a:r>
            <a:r>
              <a:rPr lang="zh-CN" altLang="en-US" sz="2000" dirty="0"/>
              <a:t>胎儿长期并发症的良好指标吗？</a:t>
            </a:r>
            <a:endParaRPr lang="en-US" sz="2000" dirty="0"/>
          </a:p>
          <a:p>
            <a:endParaRPr lang="en-US" sz="2000" dirty="0"/>
          </a:p>
          <a:p>
            <a:pPr marL="0" indent="0">
              <a:buNone/>
            </a:pPr>
            <a:endParaRPr lang="en-US" sz="2000" dirty="0">
              <a:cs typeface="Arial" panose="020B0604020202020204" pitchFamily="34" charset="0"/>
            </a:endParaRPr>
          </a:p>
          <a:p>
            <a:pPr marL="0" indent="0">
              <a:buNone/>
            </a:pPr>
            <a:endParaRPr lang="en-US" sz="2000" dirty="0">
              <a:cs typeface="Arial" panose="020B0604020202020204" pitchFamily="34" charset="0"/>
            </a:endParaRPr>
          </a:p>
          <a:p>
            <a:endParaRPr lang="en-US" sz="2000" dirty="0"/>
          </a:p>
          <a:p>
            <a:endParaRPr lang="en-US" sz="2000" dirty="0"/>
          </a:p>
          <a:p>
            <a:pPr marL="0" indent="0">
              <a:buNone/>
            </a:pPr>
            <a:endParaRPr lang="en-US" sz="2000" dirty="0"/>
          </a:p>
          <a:p>
            <a:pPr marL="0" indent="0">
              <a:buNone/>
            </a:pPr>
            <a:r>
              <a:rPr lang="en-US" sz="2000" dirty="0"/>
              <a:t> </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b="1" dirty="0"/>
          </a:p>
          <a:p>
            <a:endParaRPr lang="en-US" sz="2000" dirty="0"/>
          </a:p>
          <a:p>
            <a:endParaRPr lang="en-US" sz="2000" dirty="0"/>
          </a:p>
          <a:p>
            <a:endParaRPr lang="en-US" sz="2000" dirty="0"/>
          </a:p>
          <a:p>
            <a:endParaRPr lang="en-US" sz="2000" dirty="0"/>
          </a:p>
        </p:txBody>
      </p:sp>
      <p:sp>
        <p:nvSpPr>
          <p:cNvPr id="16"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0" y="1711231"/>
            <a:ext cx="914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zh-CN" altLang="en-US" sz="2800" b="1" dirty="0">
                <a:effectLst>
                  <a:outerShdw blurRad="50800" dist="38100" dir="2700000" algn="tl" rotWithShape="0">
                    <a:prstClr val="black">
                      <a:alpha val="40000"/>
                    </a:prstClr>
                  </a:outerShdw>
                </a:effectLst>
              </a:rPr>
              <a:t>前言</a:t>
            </a:r>
            <a:endParaRPr lang="en-GB" altLang="it-IT" sz="2800" b="1" dirty="0">
              <a:effectLst>
                <a:outerShdw blurRad="50800" dist="38100" dir="2700000" algn="tl" rotWithShape="0">
                  <a:prstClr val="black">
                    <a:alpha val="40000"/>
                  </a:prstClr>
                </a:outerShdw>
              </a:effectLst>
            </a:endParaRPr>
          </a:p>
        </p:txBody>
      </p:sp>
      <p:sp>
        <p:nvSpPr>
          <p:cNvPr id="23" name="Segnaposto contenuto 2"/>
          <p:cNvSpPr txBox="1"/>
          <p:nvPr/>
        </p:nvSpPr>
        <p:spPr bwMode="auto">
          <a:xfrm>
            <a:off x="179705" y="2320290"/>
            <a:ext cx="8686800" cy="4278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dirty="0"/>
              <a:t>32</a:t>
            </a:r>
            <a:r>
              <a:rPr lang="zh-CN" altLang="en-US" sz="2000" dirty="0"/>
              <a:t>周后诊断的胎儿生长未能达到其生长潜能的为晚发型</a:t>
            </a:r>
            <a:r>
              <a:rPr lang="en-US" altLang="zh-CN" sz="2000" dirty="0"/>
              <a:t>FGR</a:t>
            </a:r>
            <a:endParaRPr lang="en-US" sz="2000" dirty="0"/>
          </a:p>
          <a:p>
            <a:pPr marL="0" indent="0">
              <a:buNone/>
            </a:pPr>
            <a:endParaRPr lang="en-US" sz="1000" dirty="0"/>
          </a:p>
          <a:p>
            <a:r>
              <a:rPr lang="zh-CN" altLang="en-US" sz="2000" dirty="0"/>
              <a:t>与早发型</a:t>
            </a:r>
            <a:r>
              <a:rPr lang="en-US" altLang="zh-CN" sz="2000" dirty="0"/>
              <a:t>FGR</a:t>
            </a:r>
            <a:r>
              <a:rPr lang="zh-CN" altLang="en-US" sz="2000" dirty="0"/>
              <a:t>比较，晚发型</a:t>
            </a:r>
            <a:r>
              <a:rPr lang="en-US" altLang="zh-CN" sz="2000" dirty="0"/>
              <a:t>FGR</a:t>
            </a:r>
            <a:r>
              <a:rPr lang="zh-CN" altLang="en-US" sz="2000" dirty="0"/>
              <a:t>病变程度轻，但与正常胎儿相比，近远期不良妊娠结局发生风险均增高</a:t>
            </a:r>
            <a:endParaRPr lang="en-US" sz="2000" dirty="0"/>
          </a:p>
          <a:p>
            <a:endParaRPr lang="en-US" sz="1000" dirty="0"/>
          </a:p>
          <a:p>
            <a:r>
              <a:rPr lang="zh-CN" altLang="en-US" sz="2000" dirty="0"/>
              <a:t>识别围产期晚发型</a:t>
            </a:r>
            <a:r>
              <a:rPr lang="en-US" altLang="zh-CN" sz="2000" dirty="0"/>
              <a:t>FGR</a:t>
            </a:r>
            <a:r>
              <a:rPr lang="zh-CN" altLang="en-US" sz="2000" dirty="0"/>
              <a:t>高风险胎儿对于改善妊娠结局至关重要。</a:t>
            </a:r>
            <a:endParaRPr lang="en-US" sz="2000" dirty="0"/>
          </a:p>
          <a:p>
            <a:endParaRPr lang="en-US" sz="1000" dirty="0"/>
          </a:p>
          <a:p>
            <a:r>
              <a:rPr lang="zh-CN" altLang="en-US" sz="2000" dirty="0"/>
              <a:t>脐动脉血流</a:t>
            </a:r>
            <a:r>
              <a:rPr lang="en-US" altLang="zh-CN" sz="2000" dirty="0"/>
              <a:t>(UA)</a:t>
            </a:r>
            <a:r>
              <a:rPr lang="zh-CN" altLang="en-US" sz="2000" dirty="0"/>
              <a:t>是识别和处理早发型</a:t>
            </a:r>
            <a:r>
              <a:rPr lang="en-US" altLang="zh-CN" sz="2000" dirty="0"/>
              <a:t>FGR</a:t>
            </a:r>
            <a:r>
              <a:rPr lang="zh-CN" altLang="en-US" sz="2000" dirty="0"/>
              <a:t>的临床标准，但在多数晚发型</a:t>
            </a:r>
            <a:r>
              <a:rPr lang="en-US" altLang="zh-CN" sz="2000" dirty="0"/>
              <a:t>FGR</a:t>
            </a:r>
            <a:r>
              <a:rPr lang="zh-CN" altLang="en-US" sz="2000" dirty="0"/>
              <a:t>中</a:t>
            </a:r>
            <a:r>
              <a:rPr lang="en-US" altLang="zh-CN" sz="2000" dirty="0"/>
              <a:t>UA</a:t>
            </a:r>
            <a:r>
              <a:rPr lang="zh-CN" altLang="en-US" sz="2000" dirty="0"/>
              <a:t>血流频谱是正常的。</a:t>
            </a:r>
            <a:endParaRPr lang="en-US" sz="2000" dirty="0"/>
          </a:p>
          <a:p>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defRPr/>
            </a:pPr>
            <a:r>
              <a:rPr lang="en-US" sz="2000" dirty="0"/>
              <a:t> </a:t>
            </a:r>
          </a:p>
        </p:txBody>
      </p:sp>
      <p:grpSp>
        <p:nvGrpSpPr>
          <p:cNvPr id="15" name="Group 2"/>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342"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4343" name="TextBox 1"/>
          <p:cNvSpPr txBox="1">
            <a:spLocks noChangeArrowheads="1"/>
          </p:cNvSpPr>
          <p:nvPr/>
        </p:nvSpPr>
        <p:spPr bwMode="auto">
          <a:xfrm>
            <a:off x="-168755" y="1696277"/>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ctr">
              <a:spcBef>
                <a:spcPct val="0"/>
              </a:spcBef>
              <a:buNone/>
              <a:defRPr sz="2800" b="1">
                <a:effectLst>
                  <a:outerShdw blurRad="50800" dist="38100" dir="2700000" algn="tl" rotWithShape="0">
                    <a:prstClr val="black">
                      <a:alpha val="40000"/>
                    </a:prstClr>
                  </a:outerShdw>
                </a:effectLst>
                <a:latin typeface="Arial" panose="020B0604020202020204" pitchFamily="34" charset="0"/>
              </a:defRPr>
            </a:lvl1pPr>
            <a:lvl2pPr marL="742950" indent="-285750">
              <a:spcBef>
                <a:spcPct val="20000"/>
              </a:spcBef>
              <a:buChar char="–"/>
              <a:defRPr sz="2800">
                <a:latin typeface="Arial" panose="020B0604020202020204" pitchFamily="34" charset="0"/>
              </a:defRPr>
            </a:lvl2pPr>
            <a:lvl3pPr marL="1143000" indent="-228600">
              <a:spcBef>
                <a:spcPct val="20000"/>
              </a:spcBef>
              <a:buChar char="•"/>
              <a:defRPr sz="2400">
                <a:latin typeface="Arial" panose="020B0604020202020204" pitchFamily="34" charset="0"/>
              </a:defRPr>
            </a:lvl3pPr>
            <a:lvl4pPr marL="1600200" indent="-228600">
              <a:spcBef>
                <a:spcPct val="20000"/>
              </a:spcBef>
              <a:buChar char="–"/>
              <a:defRPr sz="2000">
                <a:latin typeface="Arial" panose="020B0604020202020204" pitchFamily="34" charset="0"/>
              </a:defRPr>
            </a:lvl4pPr>
            <a:lvl5pPr marL="2057400" indent="-228600">
              <a:spcBef>
                <a:spcPct val="20000"/>
              </a:spcBef>
              <a:buChar char="»"/>
              <a:defRPr sz="2000">
                <a:latin typeface="Arial" panose="020B0604020202020204" pitchFamily="34" charset="0"/>
              </a:defRPr>
            </a:lvl5pPr>
            <a:lvl6pPr marL="2514600" indent="-228600" eaLnBrk="0" fontAlgn="base" hangingPunct="0">
              <a:spcBef>
                <a:spcPct val="20000"/>
              </a:spcBef>
              <a:spcAft>
                <a:spcPct val="0"/>
              </a:spcAft>
              <a:buChar char="»"/>
              <a:defRPr sz="2000">
                <a:latin typeface="Arial" panose="020B0604020202020204" pitchFamily="34" charset="0"/>
              </a:defRPr>
            </a:lvl6pPr>
            <a:lvl7pPr marL="2971800" indent="-228600" eaLnBrk="0" fontAlgn="base" hangingPunct="0">
              <a:spcBef>
                <a:spcPct val="20000"/>
              </a:spcBef>
              <a:spcAft>
                <a:spcPct val="0"/>
              </a:spcAft>
              <a:buChar char="»"/>
              <a:defRPr sz="2000">
                <a:latin typeface="Arial" panose="020B0604020202020204" pitchFamily="34" charset="0"/>
              </a:defRPr>
            </a:lvl7pPr>
            <a:lvl8pPr marL="3429000" indent="-228600" eaLnBrk="0" fontAlgn="base" hangingPunct="0">
              <a:spcBef>
                <a:spcPct val="20000"/>
              </a:spcBef>
              <a:spcAft>
                <a:spcPct val="0"/>
              </a:spcAft>
              <a:buChar char="»"/>
              <a:defRPr sz="2000">
                <a:latin typeface="Arial" panose="020B0604020202020204" pitchFamily="34" charset="0"/>
              </a:defRPr>
            </a:lvl8pPr>
            <a:lvl9pPr marL="3886200" indent="-228600" eaLnBrk="0" fontAlgn="base" hangingPunct="0">
              <a:spcBef>
                <a:spcPct val="20000"/>
              </a:spcBef>
              <a:spcAft>
                <a:spcPct val="0"/>
              </a:spcAft>
              <a:buChar char="»"/>
              <a:defRPr sz="2000">
                <a:latin typeface="Arial" panose="020B0604020202020204" pitchFamily="34" charset="0"/>
              </a:defRPr>
            </a:lvl9pPr>
          </a:lstStyle>
          <a:p>
            <a:r>
              <a:rPr lang="zh-CN" altLang="en-US" dirty="0"/>
              <a:t>前言</a:t>
            </a:r>
            <a:endParaRPr lang="en-GB" altLang="it-IT" dirty="0"/>
          </a:p>
        </p:txBody>
      </p:sp>
      <p:sp>
        <p:nvSpPr>
          <p:cNvPr id="23" name="Segnaposto contenuto 2"/>
          <p:cNvSpPr txBox="1"/>
          <p:nvPr/>
        </p:nvSpPr>
        <p:spPr bwMode="auto">
          <a:xfrm>
            <a:off x="179705" y="2360930"/>
            <a:ext cx="8795385" cy="2887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dirty="0"/>
              <a:t>胎儿脑循环血流阻力降低，表现为大脑中动脉</a:t>
            </a:r>
            <a:r>
              <a:rPr lang="en-US" altLang="zh-CN" sz="1800" dirty="0"/>
              <a:t>(MCA)</a:t>
            </a:r>
            <a:r>
              <a:rPr lang="zh-CN" altLang="en-US" sz="1800" dirty="0"/>
              <a:t>搏动指数</a:t>
            </a:r>
            <a:r>
              <a:rPr lang="en-US" altLang="zh-CN" sz="1800" dirty="0"/>
              <a:t>(PI)</a:t>
            </a:r>
            <a:r>
              <a:rPr lang="zh-CN" altLang="en-US" sz="1800" dirty="0"/>
              <a:t>或脑胎盘比率</a:t>
            </a:r>
            <a:r>
              <a:rPr lang="en-US" altLang="zh-CN" sz="1800" dirty="0"/>
              <a:t>(CPR)</a:t>
            </a:r>
            <a:r>
              <a:rPr lang="zh-CN" altLang="en-US" sz="1800" dirty="0"/>
              <a:t>减低，与胎儿酸碱平衡异常以及新生儿进入 </a:t>
            </a:r>
            <a:r>
              <a:rPr lang="en-US" altLang="zh-CN" sz="1800" dirty="0"/>
              <a:t>NICU</a:t>
            </a:r>
            <a:r>
              <a:rPr lang="zh-CN" altLang="en-US" sz="1800" dirty="0"/>
              <a:t>有关。</a:t>
            </a:r>
            <a:endParaRPr lang="en-US" sz="1800" dirty="0"/>
          </a:p>
          <a:p>
            <a:r>
              <a:rPr lang="zh-CN" altLang="en-US" sz="1800" dirty="0"/>
              <a:t>子宫动脉阻力增加与剖宫产胎儿窘迫高风险有关。</a:t>
            </a:r>
            <a:endParaRPr lang="en-US" sz="1800" dirty="0"/>
          </a:p>
          <a:p>
            <a:r>
              <a:rPr lang="zh-CN" altLang="en-US" sz="1800" dirty="0"/>
              <a:t>评估晚发型</a:t>
            </a:r>
            <a:r>
              <a:rPr lang="en-US" altLang="zh-CN" sz="1800" dirty="0"/>
              <a:t>FGR</a:t>
            </a:r>
            <a:r>
              <a:rPr lang="zh-CN" altLang="en-US" sz="1800" dirty="0"/>
              <a:t>中脐静脉血流量</a:t>
            </a:r>
            <a:r>
              <a:rPr lang="en-US" altLang="zh-CN" sz="1800" dirty="0"/>
              <a:t>(UVBF)</a:t>
            </a:r>
            <a:r>
              <a:rPr lang="zh-CN" altLang="en-US" sz="1800" dirty="0"/>
              <a:t>，可以更好地识别围产期高风险胎儿。</a:t>
            </a:r>
            <a:endParaRPr lang="en-US" sz="1800" dirty="0"/>
          </a:p>
          <a:p>
            <a:r>
              <a:rPr lang="zh-CN" altLang="en-US" sz="1800" dirty="0"/>
              <a:t>当使用一个给定的参数或组合不同的多普勒指标时，几乎没有关于超声在预测不良妊娠结局方面的实际诊断性能的数据。</a:t>
            </a:r>
            <a:endParaRPr lang="en-US" sz="1800" dirty="0"/>
          </a:p>
          <a:p>
            <a:r>
              <a:rPr lang="zh-CN" altLang="en-US" sz="1800" dirty="0"/>
              <a:t>关于结合脐静脉血流多普勒评估，是否可以提高多普勒超声在识别晚发型</a:t>
            </a:r>
            <a:r>
              <a:rPr lang="en-US" altLang="zh-CN" sz="1800" dirty="0"/>
              <a:t>FGR</a:t>
            </a:r>
            <a:r>
              <a:rPr lang="zh-CN" altLang="en-US" sz="1800" dirty="0"/>
              <a:t>围产期高风险胎儿方面的预测准确性，证据仍然有限。</a:t>
            </a:r>
            <a:endParaRPr lang="en-US" sz="1800" dirty="0"/>
          </a:p>
          <a:p>
            <a:endParaRPr lang="en-US" sz="2000" dirty="0"/>
          </a:p>
          <a:p>
            <a:endParaRPr lang="en-US" sz="2000" dirty="0"/>
          </a:p>
          <a:p>
            <a:endParaRPr lang="en-US" sz="2000" dirty="0"/>
          </a:p>
          <a:p>
            <a:pPr marL="0" indent="0">
              <a:buNone/>
              <a:defRPr/>
            </a:pPr>
            <a:r>
              <a:rPr lang="en-US" sz="2000" dirty="0"/>
              <a:t> </a:t>
            </a:r>
          </a:p>
        </p:txBody>
      </p:sp>
      <p:grpSp>
        <p:nvGrpSpPr>
          <p:cNvPr id="15" name="Group 2"/>
          <p:cNvGrpSpPr/>
          <p:nvPr/>
        </p:nvGrpSpPr>
        <p:grpSpPr bwMode="auto">
          <a:xfrm>
            <a:off x="0" y="0"/>
            <a:ext cx="9144000" cy="923925"/>
            <a:chOff x="0" y="3755"/>
            <a:chExt cx="5760" cy="582"/>
          </a:xfrm>
        </p:grpSpPr>
        <p:pic>
          <p:nvPicPr>
            <p:cNvPr id="16"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8" name="Content Placeholder 2"/>
          <p:cNvSpPr txBox="1"/>
          <p:nvPr/>
        </p:nvSpPr>
        <p:spPr>
          <a:xfrm>
            <a:off x="211613" y="2329605"/>
            <a:ext cx="8720773" cy="388831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sz="2000" b="1" dirty="0">
                <a:latin typeface="Arial" panose="020B0604020202020204" pitchFamily="34" charset="0"/>
                <a:cs typeface="Arial" panose="020B0604020202020204" pitchFamily="34" charset="0"/>
              </a:rPr>
              <a:t>目的一</a:t>
            </a:r>
            <a:r>
              <a:rPr lang="en-US" sz="2000" b="1" dirty="0">
                <a:latin typeface="Arial" panose="020B0604020202020204" pitchFamily="34" charset="0"/>
                <a:cs typeface="Arial" panose="020B0604020202020204" pitchFamily="34" charset="0"/>
              </a:rPr>
              <a:t> </a:t>
            </a:r>
          </a:p>
          <a:p>
            <a:r>
              <a:rPr lang="zh-CN" altLang="en-US" sz="2000" dirty="0">
                <a:latin typeface="Arial" panose="020B0604020202020204" pitchFamily="34" charset="0"/>
                <a:cs typeface="Arial" panose="020B0604020202020204" pitchFamily="34" charset="0"/>
              </a:rPr>
              <a:t>探讨胎儿胎盘多普勒指数与晚发性</a:t>
            </a:r>
            <a:r>
              <a:rPr lang="en-US" altLang="zh-CN" sz="2000" dirty="0">
                <a:latin typeface="Arial" panose="020B0604020202020204" pitchFamily="34" charset="0"/>
                <a:cs typeface="Arial" panose="020B0604020202020204" pitchFamily="34" charset="0"/>
              </a:rPr>
              <a:t>FGR</a:t>
            </a:r>
            <a:r>
              <a:rPr lang="zh-CN" altLang="en-US" sz="2000" dirty="0">
                <a:latin typeface="Arial" panose="020B0604020202020204" pitchFamily="34" charset="0"/>
                <a:cs typeface="Arial" panose="020B0604020202020204" pitchFamily="34" charset="0"/>
              </a:rPr>
              <a:t>不良围产儿结局之间的相关性，</a:t>
            </a:r>
            <a:endParaRPr lang="en-US" altLang="zh-CN" sz="2000" dirty="0">
              <a:latin typeface="Arial" panose="020B0604020202020204" pitchFamily="34" charset="0"/>
              <a:cs typeface="Arial" panose="020B0604020202020204" pitchFamily="34" charset="0"/>
            </a:endParaRPr>
          </a:p>
          <a:p>
            <a:pPr algn="l"/>
            <a:r>
              <a:rPr lang="zh-CN" altLang="en-US" sz="2000" dirty="0">
                <a:latin typeface="Arial" panose="020B0604020202020204" pitchFamily="34" charset="0"/>
                <a:cs typeface="Arial" panose="020B0604020202020204" pitchFamily="34" charset="0"/>
              </a:rPr>
              <a:t>并确定其预测准确性。</a:t>
            </a:r>
            <a:endParaRPr lang="en-US" sz="2000" dirty="0">
              <a:latin typeface="Arial" panose="020B0604020202020204" pitchFamily="34" charset="0"/>
              <a:cs typeface="Arial" panose="020B0604020202020204" pitchFamily="34" charset="0"/>
            </a:endParaRPr>
          </a:p>
          <a:p>
            <a:r>
              <a:rPr lang="zh-CN" altLang="en-US" sz="2000" b="1" dirty="0">
                <a:latin typeface="Arial" panose="020B0604020202020204" pitchFamily="34" charset="0"/>
                <a:cs typeface="Arial" panose="020B0604020202020204" pitchFamily="34" charset="0"/>
              </a:rPr>
              <a:t>目的二</a:t>
            </a:r>
            <a:endParaRPr lang="en-US" altLang="zh-CN" sz="2000" b="1" dirty="0">
              <a:latin typeface="Arial" panose="020B0604020202020204" pitchFamily="34" charset="0"/>
              <a:cs typeface="Arial" panose="020B0604020202020204" pitchFamily="34" charset="0"/>
            </a:endParaRPr>
          </a:p>
          <a:p>
            <a:r>
              <a:rPr lang="zh-CN" altLang="en-US" sz="2000" dirty="0">
                <a:latin typeface="Arial" panose="020B0604020202020204" pitchFamily="34" charset="0"/>
                <a:cs typeface="Arial" panose="020B0604020202020204" pitchFamily="34" charset="0"/>
              </a:rPr>
              <a:t>  分析包括胎儿</a:t>
            </a:r>
            <a:r>
              <a:rPr lang="en-US" altLang="zh-CN" sz="2000" dirty="0">
                <a:latin typeface="Arial" panose="020B0604020202020204" pitchFamily="34" charset="0"/>
                <a:cs typeface="Arial" panose="020B0604020202020204" pitchFamily="34" charset="0"/>
              </a:rPr>
              <a:t>-</a:t>
            </a:r>
            <a:r>
              <a:rPr lang="zh-CN" altLang="en-US" sz="2000" dirty="0">
                <a:latin typeface="Arial" panose="020B0604020202020204" pitchFamily="34" charset="0"/>
                <a:cs typeface="Arial" panose="020B0604020202020204" pitchFamily="34" charset="0"/>
              </a:rPr>
              <a:t>胎盘多普勒指标的多参数诊断模型是否能提高多普勒超声</a:t>
            </a:r>
            <a:endParaRPr lang="en-US" altLang="zh-CN" sz="2000" dirty="0">
              <a:latin typeface="Arial" panose="020B0604020202020204" pitchFamily="34" charset="0"/>
              <a:cs typeface="Arial" panose="020B0604020202020204" pitchFamily="34" charset="0"/>
            </a:endParaRPr>
          </a:p>
          <a:p>
            <a:pPr algn="l"/>
            <a:r>
              <a:rPr lang="zh-CN" altLang="en-US" sz="2000" dirty="0">
                <a:latin typeface="Arial" panose="020B0604020202020204" pitchFamily="34" charset="0"/>
                <a:cs typeface="Arial" panose="020B0604020202020204" pitchFamily="34" charset="0"/>
              </a:rPr>
              <a:t>在检测晚发型</a:t>
            </a:r>
            <a:r>
              <a:rPr lang="en-US" altLang="zh-CN" sz="2000" dirty="0">
                <a:latin typeface="Arial" panose="020B0604020202020204" pitchFamily="34" charset="0"/>
                <a:cs typeface="Arial" panose="020B0604020202020204" pitchFamily="34" charset="0"/>
              </a:rPr>
              <a:t>FGR</a:t>
            </a:r>
            <a:r>
              <a:rPr lang="zh-CN" altLang="en-US" sz="2000" dirty="0">
                <a:latin typeface="Arial" panose="020B0604020202020204" pitchFamily="34" charset="0"/>
                <a:cs typeface="Arial" panose="020B0604020202020204" pitchFamily="34" charset="0"/>
              </a:rPr>
              <a:t>不良围产儿结局方面的诊断性能。</a:t>
            </a:r>
            <a:endParaRPr lang="en-US" sz="2000" dirty="0">
              <a:latin typeface="Arial" panose="020B0604020202020204" pitchFamily="34" charset="0"/>
              <a:cs typeface="Arial" panose="020B0604020202020204" pitchFamily="34" charset="0"/>
            </a:endParaRPr>
          </a:p>
          <a:p>
            <a:endParaRPr lang="en-US" sz="2000" dirty="0"/>
          </a:p>
          <a:p>
            <a:endParaRPr lang="en-US" sz="2000" dirty="0">
              <a:latin typeface="Arial" panose="020B0604020202020204" pitchFamily="34" charset="0"/>
              <a:ea typeface="Arial" panose="020B0604020202020204" pitchFamily="34" charset="0"/>
              <a:cs typeface="Arial" panose="020B0604020202020204" pitchFamily="34" charset="0"/>
            </a:endParaRPr>
          </a:p>
        </p:txBody>
      </p:sp>
      <p:sp>
        <p:nvSpPr>
          <p:cNvPr id="19" name="Rectangle 8"/>
          <p:cNvSpPr>
            <a:spLocks noChangeArrowheads="1"/>
          </p:cNvSpPr>
          <p:nvPr/>
        </p:nvSpPr>
        <p:spPr bwMode="auto">
          <a:xfrm>
            <a:off x="0" y="1702403"/>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zh-CN" altLang="en-US" sz="2800" b="1" dirty="0">
                <a:solidFill>
                  <a:srgbClr val="000000"/>
                </a:solidFill>
                <a:effectLst>
                  <a:outerShdw blurRad="50800" dist="38100" dir="2700000" algn="tl" rotWithShape="0">
                    <a:prstClr val="black">
                      <a:alpha val="40000"/>
                    </a:prstClr>
                  </a:outerShdw>
                </a:effectLst>
              </a:rPr>
              <a:t>研究目的</a:t>
            </a:r>
            <a:endParaRPr lang="en-GB" altLang="en-US" sz="2800" b="1" dirty="0">
              <a:solidFill>
                <a:srgbClr val="000000"/>
              </a:solidFill>
              <a:effectLst>
                <a:outerShdw blurRad="50800" dist="38100" dir="2700000" algn="tl" rotWithShape="0">
                  <a:prstClr val="black">
                    <a:alpha val="40000"/>
                  </a:prstClr>
                </a:outerShdw>
              </a:effectLst>
            </a:endParaRPr>
          </a:p>
        </p:txBody>
      </p:sp>
      <p:grpSp>
        <p:nvGrpSpPr>
          <p:cNvPr id="16" name="Group 2"/>
          <p:cNvGrpSpPr/>
          <p:nvPr/>
        </p:nvGrpSpPr>
        <p:grpSpPr bwMode="auto">
          <a:xfrm>
            <a:off x="0" y="0"/>
            <a:ext cx="9144000" cy="923925"/>
            <a:chOff x="0" y="3755"/>
            <a:chExt cx="5760" cy="582"/>
          </a:xfrm>
        </p:grpSpPr>
        <p:pic>
          <p:nvPicPr>
            <p:cNvPr id="17"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704866"/>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US" sz="2800" b="1" dirty="0">
                <a:solidFill>
                  <a:srgbClr val="000000"/>
                </a:solidFill>
                <a:effectLst>
                  <a:outerShdw blurRad="50800" dist="38100" dir="2700000" algn="tl" rotWithShape="0">
                    <a:prstClr val="black">
                      <a:alpha val="40000"/>
                    </a:prstClr>
                  </a:outerShdw>
                </a:effectLst>
              </a:rPr>
              <a:t>方法</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0" y="2262453"/>
            <a:ext cx="9035845" cy="4584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dirty="0"/>
              <a:t>单机构前瞻性研究</a:t>
            </a:r>
            <a:endParaRPr lang="en-US" altLang="zh-CN" sz="2000" dirty="0"/>
          </a:p>
          <a:p>
            <a:endParaRPr lang="en-US" sz="2000" dirty="0"/>
          </a:p>
          <a:p>
            <a:r>
              <a:rPr lang="en-US" altLang="zh-CN" sz="2000" dirty="0"/>
              <a:t>2017</a:t>
            </a:r>
            <a:r>
              <a:rPr lang="zh-CN" altLang="en-US" sz="2000" dirty="0"/>
              <a:t>年</a:t>
            </a:r>
            <a:r>
              <a:rPr lang="en-US" altLang="zh-CN" sz="2000" dirty="0"/>
              <a:t>10</a:t>
            </a:r>
            <a:r>
              <a:rPr lang="zh-CN" altLang="en-US" sz="2000" dirty="0"/>
              <a:t>月至</a:t>
            </a:r>
            <a:r>
              <a:rPr lang="en-US" altLang="zh-CN" sz="2000" dirty="0"/>
              <a:t>2018</a:t>
            </a:r>
            <a:r>
              <a:rPr lang="zh-CN" altLang="en-US" sz="2000" dirty="0"/>
              <a:t>年</a:t>
            </a:r>
            <a:r>
              <a:rPr lang="en-US" altLang="zh-CN" sz="2000" dirty="0"/>
              <a:t>12</a:t>
            </a:r>
            <a:r>
              <a:rPr lang="zh-CN" altLang="en-US" sz="2000" dirty="0"/>
              <a:t>月期间诊断为晚发型</a:t>
            </a:r>
            <a:r>
              <a:rPr lang="en-US" altLang="zh-CN" sz="2000" dirty="0"/>
              <a:t>FGR</a:t>
            </a:r>
            <a:r>
              <a:rPr lang="zh-CN" altLang="en-US" sz="2000" dirty="0"/>
              <a:t>的单胎妊娠。</a:t>
            </a:r>
            <a:endParaRPr lang="en-US" sz="2000" dirty="0"/>
          </a:p>
          <a:p>
            <a:endParaRPr lang="en-US" sz="2000" dirty="0"/>
          </a:p>
          <a:p>
            <a:r>
              <a:rPr lang="zh-CN" altLang="en-US" sz="2000" dirty="0"/>
              <a:t>本研究</a:t>
            </a:r>
            <a:r>
              <a:rPr lang="en-US" sz="2000" dirty="0"/>
              <a:t>FGR </a:t>
            </a:r>
            <a:r>
              <a:rPr lang="zh-CN" altLang="en-US" sz="2000" dirty="0"/>
              <a:t>被定义为：</a:t>
            </a:r>
            <a:r>
              <a:rPr lang="en-US" sz="2000" dirty="0"/>
              <a:t>EFW</a:t>
            </a:r>
            <a:r>
              <a:rPr lang="zh-CN" altLang="en-US" sz="2000" dirty="0"/>
              <a:t>或</a:t>
            </a:r>
            <a:r>
              <a:rPr lang="en-US" sz="2000" dirty="0"/>
              <a:t>AC</a:t>
            </a:r>
            <a:r>
              <a:rPr lang="zh-CN" altLang="en-US" sz="2000" dirty="0"/>
              <a:t>小于当地正常胎儿第</a:t>
            </a:r>
            <a:r>
              <a:rPr lang="en-US" sz="2000" dirty="0"/>
              <a:t>3</a:t>
            </a:r>
            <a:r>
              <a:rPr lang="zh-CN" altLang="en-US" sz="2000" dirty="0"/>
              <a:t>百分位数；</a:t>
            </a:r>
            <a:r>
              <a:rPr lang="en-US" sz="2000" dirty="0"/>
              <a:t>EFW</a:t>
            </a:r>
            <a:r>
              <a:rPr lang="zh-CN" altLang="en-US" sz="2000" dirty="0"/>
              <a:t>或</a:t>
            </a:r>
            <a:r>
              <a:rPr lang="en-US" sz="2000" dirty="0"/>
              <a:t>AC</a:t>
            </a:r>
            <a:r>
              <a:rPr lang="zh-CN" altLang="en-US" sz="2000" dirty="0"/>
              <a:t>小于第</a:t>
            </a:r>
            <a:r>
              <a:rPr lang="en-US" sz="2000" dirty="0"/>
              <a:t>10</a:t>
            </a:r>
            <a:r>
              <a:rPr lang="zh-CN" altLang="en-US" sz="2000" dirty="0"/>
              <a:t>百分位数，合并</a:t>
            </a:r>
            <a:r>
              <a:rPr lang="en-US" sz="2000" dirty="0"/>
              <a:t>UA-PI </a:t>
            </a:r>
            <a:r>
              <a:rPr lang="zh-CN" altLang="en-US" sz="2000" dirty="0"/>
              <a:t>大于第</a:t>
            </a:r>
            <a:r>
              <a:rPr lang="en-US" sz="2000" dirty="0"/>
              <a:t>95</a:t>
            </a:r>
            <a:r>
              <a:rPr lang="zh-CN" altLang="en-US" sz="2000" dirty="0"/>
              <a:t>百分位数或</a:t>
            </a:r>
            <a:r>
              <a:rPr lang="en-US" sz="2000" dirty="0"/>
              <a:t>CPR</a:t>
            </a:r>
            <a:r>
              <a:rPr lang="zh-CN" altLang="en-US" sz="2000" dirty="0"/>
              <a:t>小于第</a:t>
            </a:r>
            <a:r>
              <a:rPr lang="en-US" altLang="zh-CN" sz="2000" dirty="0"/>
              <a:t>5</a:t>
            </a:r>
            <a:r>
              <a:rPr lang="zh-CN" altLang="en-US" sz="2000" dirty="0"/>
              <a:t>百分位数。</a:t>
            </a:r>
            <a:endParaRPr lang="en-US" sz="2000" dirty="0"/>
          </a:p>
          <a:p>
            <a:endParaRPr lang="en-US" sz="2000" dirty="0"/>
          </a:p>
          <a:p>
            <a:r>
              <a:rPr lang="zh-CN" altLang="en-US" sz="2000" dirty="0"/>
              <a:t>排除标准：</a:t>
            </a:r>
            <a:r>
              <a:rPr lang="en-US" altLang="zh-CN" sz="2000" dirty="0"/>
              <a:t>32</a:t>
            </a:r>
            <a:r>
              <a:rPr lang="zh-CN" altLang="en-US" sz="2000" dirty="0"/>
              <a:t>周前诊断为</a:t>
            </a:r>
            <a:r>
              <a:rPr lang="en-US" altLang="zh-CN" sz="2000" dirty="0"/>
              <a:t>FGR</a:t>
            </a:r>
            <a:r>
              <a:rPr lang="zh-CN" altLang="en-US" sz="2000" dirty="0"/>
              <a:t>者，先天性感染者，染色体或胎儿结构异常者。</a:t>
            </a:r>
            <a:endParaRPr lang="en-US" sz="2000" dirty="0"/>
          </a:p>
          <a:p>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 </a:t>
            </a:r>
          </a:p>
          <a:p>
            <a:pPr marL="0" indent="0">
              <a:buNone/>
            </a:pPr>
            <a:endParaRPr lang="en-US" sz="20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27" name="Segnaposto contenuto 2"/>
          <p:cNvSpPr txBox="1"/>
          <p:nvPr/>
        </p:nvSpPr>
        <p:spPr bwMode="auto">
          <a:xfrm>
            <a:off x="228600" y="2397115"/>
            <a:ext cx="8807245" cy="4003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endParaRPr lang="en-US" sz="1800" dirty="0"/>
          </a:p>
        </p:txBody>
      </p:sp>
      <p:sp>
        <p:nvSpPr>
          <p:cNvPr id="16" name="Rectangle 8"/>
          <p:cNvSpPr>
            <a:spLocks noChangeArrowheads="1"/>
          </p:cNvSpPr>
          <p:nvPr/>
        </p:nvSpPr>
        <p:spPr bwMode="auto">
          <a:xfrm>
            <a:off x="0" y="1721521"/>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US" sz="2800" b="1" dirty="0">
                <a:solidFill>
                  <a:srgbClr val="000000"/>
                </a:solidFill>
                <a:effectLst>
                  <a:outerShdw blurRad="50800" dist="38100" dir="2700000" algn="tl" rotWithShape="0">
                    <a:prstClr val="black">
                      <a:alpha val="40000"/>
                    </a:prstClr>
                  </a:outerShdw>
                </a:effectLst>
              </a:rPr>
              <a:t>方法</a:t>
            </a:r>
            <a:endParaRPr lang="en-GB" altLang="en-US" sz="2800" dirty="0">
              <a:solidFill>
                <a:srgbClr val="000000"/>
              </a:solidFill>
              <a:effectLst>
                <a:outerShdw blurRad="50800" dist="38100" dir="2700000" algn="tl" rotWithShape="0">
                  <a:prstClr val="black">
                    <a:alpha val="40000"/>
                  </a:prstClr>
                </a:outerShdw>
              </a:effectLst>
            </a:endParaRPr>
          </a:p>
        </p:txBody>
      </p:sp>
      <p:sp>
        <p:nvSpPr>
          <p:cNvPr id="17" name="Segnaposto contenuto 2"/>
          <p:cNvSpPr txBox="1"/>
          <p:nvPr/>
        </p:nvSpPr>
        <p:spPr bwMode="auto">
          <a:xfrm>
            <a:off x="0" y="2243796"/>
            <a:ext cx="9144000" cy="4467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dirty="0"/>
              <a:t>主要结局为综合的不良围产儿结局</a:t>
            </a:r>
            <a:r>
              <a:rPr lang="en-US" altLang="zh-CN" sz="2000" dirty="0"/>
              <a:t>(CAPO)</a:t>
            </a:r>
            <a:r>
              <a:rPr lang="zh-CN" altLang="en-US" sz="2000" dirty="0"/>
              <a:t>，包括至少以下并发症之一：</a:t>
            </a:r>
            <a:endParaRPr lang="en-US" altLang="zh-CN" sz="2000" dirty="0"/>
          </a:p>
          <a:p>
            <a:pPr marL="0" indent="0">
              <a:buNone/>
            </a:pPr>
            <a:r>
              <a:rPr lang="en-US" altLang="zh-CN" sz="2000" dirty="0"/>
              <a:t>    </a:t>
            </a:r>
            <a:r>
              <a:rPr lang="zh-CN" altLang="en-US" sz="2000" dirty="0"/>
              <a:t>胎儿窘迫导致的急诊</a:t>
            </a:r>
            <a:r>
              <a:rPr lang="en-US" altLang="zh-CN" sz="2000" dirty="0"/>
              <a:t>CS</a:t>
            </a:r>
            <a:r>
              <a:rPr lang="zh-CN" altLang="en-US" sz="2000" dirty="0"/>
              <a:t>，</a:t>
            </a:r>
            <a:r>
              <a:rPr lang="en-US" altLang="zh-CN" sz="2000" dirty="0"/>
              <a:t>5</a:t>
            </a:r>
            <a:r>
              <a:rPr lang="zh-CN" altLang="en-US" sz="2000" dirty="0"/>
              <a:t>分钟</a:t>
            </a:r>
            <a:r>
              <a:rPr lang="en-US" altLang="zh-CN" sz="2000" dirty="0"/>
              <a:t> Apgar</a:t>
            </a:r>
            <a:r>
              <a:rPr lang="zh-CN" altLang="en-US" sz="2000" dirty="0"/>
              <a:t>评分小于</a:t>
            </a:r>
            <a:r>
              <a:rPr lang="en-US" altLang="zh-CN" sz="2000" dirty="0"/>
              <a:t>7</a:t>
            </a:r>
            <a:r>
              <a:rPr lang="zh-CN" altLang="en-US" sz="2000" dirty="0"/>
              <a:t>，</a:t>
            </a:r>
            <a:r>
              <a:rPr lang="en-US" altLang="zh-CN" sz="2000" dirty="0"/>
              <a:t>UA-pH</a:t>
            </a:r>
            <a:r>
              <a:rPr lang="zh-CN" altLang="en-US" sz="2000" dirty="0"/>
              <a:t>值小于</a:t>
            </a:r>
            <a:r>
              <a:rPr lang="en-US" altLang="zh-CN" sz="2000" dirty="0"/>
              <a:t>7.10</a:t>
            </a:r>
            <a:r>
              <a:rPr lang="zh-CN" altLang="en-US" sz="2000" dirty="0"/>
              <a:t>，新生</a:t>
            </a:r>
            <a:endParaRPr lang="en-US" altLang="zh-CN" sz="2000" dirty="0"/>
          </a:p>
          <a:p>
            <a:pPr marL="0" indent="0">
              <a:buNone/>
            </a:pPr>
            <a:r>
              <a:rPr lang="zh-CN" altLang="en-US" sz="2000" dirty="0"/>
              <a:t>   儿进入</a:t>
            </a:r>
            <a:r>
              <a:rPr lang="en-US" altLang="zh-CN" sz="2000" dirty="0"/>
              <a:t>NICU</a:t>
            </a:r>
            <a:r>
              <a:rPr lang="zh-CN" altLang="en-US" sz="2000" dirty="0"/>
              <a:t>。</a:t>
            </a:r>
            <a:endParaRPr lang="en-US" sz="2000" dirty="0"/>
          </a:p>
          <a:p>
            <a:endParaRPr lang="en-US" sz="1000" dirty="0"/>
          </a:p>
          <a:p>
            <a:r>
              <a:rPr lang="zh-CN" altLang="en-US" sz="2000" dirty="0"/>
              <a:t>晚发型</a:t>
            </a:r>
            <a:r>
              <a:rPr lang="en-US" altLang="zh-CN" sz="2000" dirty="0"/>
              <a:t>FGR</a:t>
            </a:r>
            <a:r>
              <a:rPr lang="zh-CN" altLang="en-US" sz="2000" dirty="0"/>
              <a:t>被诊断后，由产科主治医生来处理妊娠过程，除了</a:t>
            </a:r>
            <a:r>
              <a:rPr lang="en-US" altLang="zh-CN" sz="2000" dirty="0"/>
              <a:t>UA-PI</a:t>
            </a:r>
            <a:r>
              <a:rPr lang="zh-CN" altLang="en-US" sz="2000" dirty="0"/>
              <a:t>外，他们不知道其它多普勒数据。</a:t>
            </a:r>
            <a:endParaRPr lang="en-US" sz="2000" dirty="0"/>
          </a:p>
          <a:p>
            <a:pPr marL="0" indent="0">
              <a:buNone/>
            </a:pPr>
            <a:endParaRPr lang="en-US" sz="1000" dirty="0"/>
          </a:p>
          <a:p>
            <a:r>
              <a:rPr lang="zh-CN" altLang="en-US" sz="2000" dirty="0"/>
              <a:t>每隔</a:t>
            </a:r>
            <a:r>
              <a:rPr lang="en-US" altLang="zh-CN" sz="2000" dirty="0"/>
              <a:t>2</a:t>
            </a:r>
            <a:r>
              <a:rPr lang="zh-CN" altLang="en-US" sz="2000" dirty="0"/>
              <a:t>周重新评估胎儿生长情况。</a:t>
            </a:r>
            <a:endParaRPr lang="en-US" sz="1000" dirty="0"/>
          </a:p>
          <a:p>
            <a:r>
              <a:rPr lang="zh-CN" altLang="en-US" sz="2000" dirty="0"/>
              <a:t>以下情况的病例，立即实施引产：母体并发症</a:t>
            </a:r>
            <a:r>
              <a:rPr lang="en-US" altLang="zh-CN" sz="2000" dirty="0"/>
              <a:t>(</a:t>
            </a:r>
            <a:r>
              <a:rPr lang="zh-CN" altLang="en-US" sz="2000" dirty="0"/>
              <a:t>先兆子痫或妊娠高血压综合征</a:t>
            </a:r>
            <a:r>
              <a:rPr lang="en-US" altLang="zh-CN" sz="2000" dirty="0"/>
              <a:t>)</a:t>
            </a:r>
            <a:r>
              <a:rPr lang="zh-CN" altLang="en-US" sz="2000" dirty="0"/>
              <a:t>出现，羊水量减少、超过</a:t>
            </a:r>
            <a:r>
              <a:rPr lang="en-US" altLang="zh-CN" sz="2000" dirty="0"/>
              <a:t>39</a:t>
            </a:r>
            <a:r>
              <a:rPr lang="zh-CN" altLang="en-US" sz="2000" dirty="0"/>
              <a:t>周胎动减少或胎儿生长受限者。</a:t>
            </a:r>
            <a:endParaRPr lang="en-US" sz="2000" dirty="0"/>
          </a:p>
          <a:p>
            <a:pPr marL="0" indent="0">
              <a:buNone/>
            </a:pPr>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endParaRPr lang="en-US" sz="2000" dirty="0"/>
          </a:p>
          <a:p>
            <a:pPr marL="0" indent="0">
              <a:buNone/>
            </a:pPr>
            <a:endParaRPr lang="en-US" sz="2000" dirty="0"/>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0" y="1706044"/>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US" sz="2800" b="1" dirty="0">
                <a:solidFill>
                  <a:srgbClr val="000000"/>
                </a:solidFill>
                <a:effectLst>
                  <a:outerShdw blurRad="50800" dist="38100" dir="2700000" algn="tl" rotWithShape="0">
                    <a:prstClr val="black">
                      <a:alpha val="40000"/>
                    </a:prstClr>
                  </a:outerShdw>
                </a:effectLst>
              </a:rPr>
              <a:t>结果</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18" name="Group 2"/>
          <p:cNvGrpSpPr/>
          <p:nvPr/>
        </p:nvGrpSpPr>
        <p:grpSpPr bwMode="auto">
          <a:xfrm>
            <a:off x="0" y="0"/>
            <a:ext cx="9144000" cy="923925"/>
            <a:chOff x="0" y="3755"/>
            <a:chExt cx="5760" cy="582"/>
          </a:xfrm>
        </p:grpSpPr>
        <p:pic>
          <p:nvPicPr>
            <p:cNvPr id="19"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3" name="TextBox 2"/>
          <p:cNvSpPr txBox="1"/>
          <p:nvPr/>
        </p:nvSpPr>
        <p:spPr>
          <a:xfrm>
            <a:off x="68262" y="2301414"/>
            <a:ext cx="8892857" cy="2554545"/>
          </a:xfrm>
          <a:prstGeom prst="rect">
            <a:avLst/>
          </a:prstGeom>
          <a:noFill/>
        </p:spPr>
        <p:txBody>
          <a:bodyPr wrap="square" rtlCol="0">
            <a:spAutoFit/>
          </a:bodyPr>
          <a:lstStyle/>
          <a:p>
            <a:pPr marL="285750" indent="-285750">
              <a:buFont typeface="Arial" panose="020B0604020202020204" pitchFamily="34" charset="0"/>
              <a:buChar char="•"/>
            </a:pPr>
            <a:r>
              <a:rPr lang="en-US" altLang="zh-CN" sz="2000" dirty="0">
                <a:latin typeface="Arial" panose="020B0604020202020204" pitchFamily="34" charset="0"/>
              </a:rPr>
              <a:t>261</a:t>
            </a:r>
            <a:r>
              <a:rPr lang="zh-CN" altLang="en-US" sz="2000" dirty="0">
                <a:latin typeface="Arial" panose="020B0604020202020204" pitchFamily="34" charset="0"/>
              </a:rPr>
              <a:t>名孕妇符合标准进入该研究。</a:t>
            </a:r>
            <a:r>
              <a:rPr lang="en-US" altLang="zh-CN" sz="2000" dirty="0">
                <a:latin typeface="Arial" panose="020B0604020202020204" pitchFamily="34" charset="0"/>
              </a:rPr>
              <a:t>18</a:t>
            </a:r>
            <a:r>
              <a:rPr lang="zh-CN" altLang="en-US" sz="2000" dirty="0">
                <a:latin typeface="Arial" panose="020B0604020202020204" pitchFamily="34" charset="0"/>
              </a:rPr>
              <a:t>例因数据缺失</a:t>
            </a:r>
            <a:r>
              <a:rPr lang="en-US" altLang="zh-CN" sz="2000" dirty="0">
                <a:latin typeface="Arial" panose="020B0604020202020204" pitchFamily="34" charset="0"/>
              </a:rPr>
              <a:t>(8</a:t>
            </a:r>
            <a:r>
              <a:rPr lang="zh-CN" altLang="en-US" sz="2000" dirty="0">
                <a:latin typeface="Arial" panose="020B0604020202020204" pitchFamily="34" charset="0"/>
              </a:rPr>
              <a:t>例</a:t>
            </a:r>
            <a:r>
              <a:rPr lang="en-US" altLang="zh-CN" sz="2000" dirty="0">
                <a:latin typeface="Arial" panose="020B0604020202020204" pitchFamily="34" charset="0"/>
              </a:rPr>
              <a:t>)</a:t>
            </a:r>
            <a:r>
              <a:rPr lang="zh-CN" altLang="en-US" sz="2000" dirty="0">
                <a:latin typeface="Arial" panose="020B0604020202020204" pitchFamily="34" charset="0"/>
              </a:rPr>
              <a:t>或失去随访</a:t>
            </a:r>
            <a:r>
              <a:rPr lang="en-US" altLang="zh-CN" sz="2000" dirty="0">
                <a:latin typeface="Arial" panose="020B0604020202020204" pitchFamily="34" charset="0"/>
              </a:rPr>
              <a:t>(10</a:t>
            </a:r>
            <a:r>
              <a:rPr lang="zh-CN" altLang="en-US" sz="2000" dirty="0">
                <a:latin typeface="Arial" panose="020B0604020202020204" pitchFamily="34" charset="0"/>
              </a:rPr>
              <a:t>例</a:t>
            </a:r>
            <a:r>
              <a:rPr lang="en-US" altLang="zh-CN" sz="2000" dirty="0">
                <a:latin typeface="Arial" panose="020B0604020202020204" pitchFamily="34" charset="0"/>
              </a:rPr>
              <a:t>)</a:t>
            </a:r>
            <a:r>
              <a:rPr lang="zh-CN" altLang="en-US" sz="2000" dirty="0">
                <a:latin typeface="Arial" panose="020B0604020202020204" pitchFamily="34" charset="0"/>
              </a:rPr>
              <a:t>被排除，剩下共</a:t>
            </a:r>
            <a:r>
              <a:rPr lang="en-US" altLang="zh-CN" sz="2000" dirty="0">
                <a:latin typeface="Arial" panose="020B0604020202020204" pitchFamily="34" charset="0"/>
              </a:rPr>
              <a:t>243</a:t>
            </a:r>
            <a:r>
              <a:rPr lang="zh-CN" altLang="en-US" sz="2000" dirty="0">
                <a:latin typeface="Arial" panose="020B0604020202020204" pitchFamily="34" charset="0"/>
              </a:rPr>
              <a:t>例进行数据分析。</a:t>
            </a:r>
            <a:endParaRPr lang="en-US" sz="2000" dirty="0">
              <a:latin typeface="Arial" panose="020B0604020202020204" pitchFamily="34" charset="0"/>
            </a:endParaRPr>
          </a:p>
          <a:p>
            <a:endParaRPr lang="en-US" sz="2000" dirty="0">
              <a:latin typeface="Arial" panose="020B0604020202020204" pitchFamily="34" charset="0"/>
            </a:endParaRPr>
          </a:p>
          <a:p>
            <a:pPr marL="285750" indent="-285750">
              <a:buFont typeface="Arial" panose="020B0604020202020204" pitchFamily="34" charset="0"/>
              <a:buChar char="•"/>
            </a:pPr>
            <a:r>
              <a:rPr lang="en-US" altLang="zh-CN" sz="2000" dirty="0">
                <a:latin typeface="Arial" panose="020B0604020202020204" pitchFamily="34" charset="0"/>
              </a:rPr>
              <a:t>32.5%(95%CI</a:t>
            </a:r>
            <a:r>
              <a:rPr lang="zh-CN" altLang="en-US" sz="2000" dirty="0">
                <a:latin typeface="Arial" panose="020B0604020202020204" pitchFamily="34" charset="0"/>
              </a:rPr>
              <a:t>，</a:t>
            </a:r>
            <a:r>
              <a:rPr lang="en-US" altLang="zh-CN" sz="2000" dirty="0">
                <a:latin typeface="Arial" panose="020B0604020202020204" pitchFamily="34" charset="0"/>
              </a:rPr>
              <a:t>26.7-38.8%)</a:t>
            </a:r>
            <a:r>
              <a:rPr lang="zh-CN" altLang="en-US" sz="2000" dirty="0">
                <a:latin typeface="Arial" panose="020B0604020202020204" pitchFamily="34" charset="0"/>
              </a:rPr>
              <a:t>的病例发生</a:t>
            </a:r>
            <a:r>
              <a:rPr lang="en-US" altLang="zh-CN" sz="2000" dirty="0">
                <a:latin typeface="Arial" panose="020B0604020202020204" pitchFamily="34" charset="0"/>
              </a:rPr>
              <a:t>CAPO</a:t>
            </a:r>
            <a:r>
              <a:rPr lang="zh-CN" altLang="en-US" sz="2000" dirty="0">
                <a:latin typeface="Arial" panose="020B0604020202020204" pitchFamily="34" charset="0"/>
              </a:rPr>
              <a:t>。胎儿窘迫导致的急诊</a:t>
            </a:r>
            <a:r>
              <a:rPr lang="en-US" altLang="zh-CN" sz="2000" dirty="0">
                <a:latin typeface="Arial" panose="020B0604020202020204" pitchFamily="34" charset="0"/>
              </a:rPr>
              <a:t>CS</a:t>
            </a:r>
            <a:r>
              <a:rPr lang="zh-CN" altLang="en-US" sz="2000" dirty="0">
                <a:latin typeface="Arial" panose="020B0604020202020204" pitchFamily="34" charset="0"/>
              </a:rPr>
              <a:t>、脐动脉</a:t>
            </a:r>
            <a:r>
              <a:rPr lang="en-US" altLang="zh-CN" sz="2000" dirty="0">
                <a:latin typeface="Arial" panose="020B0604020202020204" pitchFamily="34" charset="0"/>
              </a:rPr>
              <a:t>pH</a:t>
            </a:r>
            <a:r>
              <a:rPr lang="zh-CN" altLang="en-US" sz="2000" dirty="0">
                <a:latin typeface="Arial" panose="020B0604020202020204" pitchFamily="34" charset="0"/>
              </a:rPr>
              <a:t>值小于</a:t>
            </a:r>
            <a:r>
              <a:rPr lang="en-US" altLang="zh-CN" sz="2000" dirty="0">
                <a:latin typeface="Arial" panose="020B0604020202020204" pitchFamily="34" charset="0"/>
              </a:rPr>
              <a:t>7.10</a:t>
            </a:r>
            <a:r>
              <a:rPr lang="zh-CN" altLang="en-US" sz="2000" dirty="0">
                <a:latin typeface="Arial" panose="020B0604020202020204" pitchFamily="34" charset="0"/>
              </a:rPr>
              <a:t>和新生儿</a:t>
            </a:r>
            <a:r>
              <a:rPr lang="en-US" altLang="zh-CN" sz="2000" dirty="0">
                <a:latin typeface="Arial" panose="020B0604020202020204" pitchFamily="34" charset="0"/>
              </a:rPr>
              <a:t>NICU</a:t>
            </a:r>
            <a:r>
              <a:rPr lang="zh-CN" altLang="en-US" sz="2000" dirty="0">
                <a:latin typeface="Arial" panose="020B0604020202020204" pitchFamily="34" charset="0"/>
              </a:rPr>
              <a:t>发生率分别为</a:t>
            </a:r>
            <a:r>
              <a:rPr lang="en-US" altLang="zh-CN" sz="2000" dirty="0">
                <a:latin typeface="Arial" panose="020B0604020202020204" pitchFamily="34" charset="0"/>
              </a:rPr>
              <a:t>74.5%</a:t>
            </a:r>
            <a:r>
              <a:rPr lang="zh-CN" altLang="en-US" sz="2000" dirty="0">
                <a:latin typeface="Arial" panose="020B0604020202020204" pitchFamily="34" charset="0"/>
              </a:rPr>
              <a:t>、</a:t>
            </a:r>
            <a:r>
              <a:rPr lang="en-US" altLang="zh-CN" sz="2000" dirty="0">
                <a:latin typeface="Arial" panose="020B0604020202020204" pitchFamily="34" charset="0"/>
              </a:rPr>
              <a:t>25.1%</a:t>
            </a:r>
            <a:r>
              <a:rPr lang="zh-CN" altLang="en-US" sz="2000" dirty="0">
                <a:latin typeface="Arial" panose="020B0604020202020204" pitchFamily="34" charset="0"/>
              </a:rPr>
              <a:t>和</a:t>
            </a:r>
            <a:r>
              <a:rPr lang="en-US" altLang="zh-CN" sz="2000" dirty="0">
                <a:latin typeface="Arial" panose="020B0604020202020204" pitchFamily="34" charset="0"/>
              </a:rPr>
              <a:t>15.2%</a:t>
            </a:r>
            <a:r>
              <a:rPr lang="zh-CN" altLang="en-US" sz="2000" dirty="0">
                <a:latin typeface="Arial" panose="020B0604020202020204" pitchFamily="34" charset="0"/>
              </a:rPr>
              <a:t>。</a:t>
            </a:r>
            <a:endParaRPr lang="en-US" altLang="zh-CN" sz="2000" dirty="0">
              <a:latin typeface="Arial" panose="020B0604020202020204" pitchFamily="34" charset="0"/>
            </a:endParaRPr>
          </a:p>
          <a:p>
            <a:pPr marL="285750" indent="-285750">
              <a:buFont typeface="Arial" panose="020B0604020202020204" pitchFamily="34" charset="0"/>
              <a:buChar char="•"/>
            </a:pPr>
            <a:endParaRPr lang="en-US" sz="2000" dirty="0">
              <a:latin typeface="Arial" panose="020B0604020202020204" pitchFamily="34" charset="0"/>
            </a:endParaRPr>
          </a:p>
          <a:p>
            <a:pPr marL="285750" indent="-285750">
              <a:buFont typeface="Arial" panose="020B0604020202020204" pitchFamily="34" charset="0"/>
              <a:buChar char="•"/>
            </a:pPr>
            <a:r>
              <a:rPr lang="zh-CN" altLang="en-US" sz="2000" dirty="0"/>
              <a:t>两组孕妇的年龄、体重指数、吸烟状况、种族或高血压疾病的发生情况没有差异；发生</a:t>
            </a:r>
            <a:r>
              <a:rPr lang="en-US" altLang="zh-CN" sz="2000" dirty="0"/>
              <a:t>CAPO</a:t>
            </a:r>
            <a:r>
              <a:rPr lang="zh-CN" altLang="en-US" sz="2000" dirty="0"/>
              <a:t>的孕妇分娩时的胎龄和出生体重低于没有</a:t>
            </a:r>
            <a:r>
              <a:rPr lang="en-US" altLang="zh-CN" sz="2000" dirty="0"/>
              <a:t>CAPO</a:t>
            </a:r>
            <a:r>
              <a:rPr lang="zh-CN" altLang="en-US" sz="2000" dirty="0"/>
              <a:t>者。</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grpSp>
        <p:nvGrpSpPr>
          <p:cNvPr id="19" name="Group 2"/>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8" name="Rectangle 8"/>
          <p:cNvSpPr>
            <a:spLocks noChangeArrowheads="1"/>
          </p:cNvSpPr>
          <p:nvPr/>
        </p:nvSpPr>
        <p:spPr bwMode="auto">
          <a:xfrm>
            <a:off x="0" y="1641876"/>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US" sz="2800" b="1" dirty="0">
                <a:solidFill>
                  <a:srgbClr val="000000"/>
                </a:solidFill>
                <a:effectLst>
                  <a:outerShdw blurRad="50800" dist="38100" dir="2700000" algn="tl" rotWithShape="0">
                    <a:prstClr val="black">
                      <a:alpha val="40000"/>
                    </a:prstClr>
                  </a:outerShdw>
                </a:effectLst>
              </a:rPr>
              <a:t>结果</a:t>
            </a:r>
            <a:r>
              <a:rPr lang="en-GB" altLang="en-US" sz="2800" b="1" dirty="0">
                <a:solidFill>
                  <a:srgbClr val="000000"/>
                </a:solidFill>
                <a:effectLst>
                  <a:outerShdw blurRad="50800" dist="38100" dir="2700000" algn="tl" rotWithShape="0">
                    <a:prstClr val="black">
                      <a:alpha val="40000"/>
                    </a:prstClr>
                  </a:outerShdw>
                </a:effectLst>
              </a:rPr>
              <a:t> </a:t>
            </a:r>
            <a:endParaRPr lang="en-US" sz="2800" b="1" dirty="0">
              <a:solidFill>
                <a:srgbClr val="000000"/>
              </a:solidFill>
              <a:effectLst>
                <a:outerShdw blurRad="50800" dist="38100" dir="2700000" algn="tl" rotWithShape="0">
                  <a:prstClr val="black">
                    <a:alpha val="40000"/>
                  </a:prstClr>
                </a:outerShdw>
              </a:effectLst>
            </a:endParaRPr>
          </a:p>
        </p:txBody>
      </p:sp>
      <p:grpSp>
        <p:nvGrpSpPr>
          <p:cNvPr id="7" name="Group 6"/>
          <p:cNvGrpSpPr/>
          <p:nvPr/>
        </p:nvGrpSpPr>
        <p:grpSpPr>
          <a:xfrm>
            <a:off x="140963" y="2116932"/>
            <a:ext cx="6049403" cy="3421692"/>
            <a:chOff x="140962" y="2301414"/>
            <a:chExt cx="6873419" cy="4039513"/>
          </a:xfrm>
        </p:grpSpPr>
        <p:pic>
          <p:nvPicPr>
            <p:cNvPr id="5" name="Picture 4"/>
            <p:cNvPicPr>
              <a:picLocks noChangeAspect="1"/>
            </p:cNvPicPr>
            <p:nvPr/>
          </p:nvPicPr>
          <p:blipFill>
            <a:blip r:embed="rId4"/>
            <a:stretch>
              <a:fillRect/>
            </a:stretch>
          </p:blipFill>
          <p:spPr>
            <a:xfrm>
              <a:off x="179388" y="2301414"/>
              <a:ext cx="6785326" cy="4039513"/>
            </a:xfrm>
            <a:prstGeom prst="rect">
              <a:avLst/>
            </a:prstGeom>
          </p:spPr>
        </p:pic>
        <p:sp>
          <p:nvSpPr>
            <p:cNvPr id="6" name="Rectangle 5"/>
            <p:cNvSpPr/>
            <p:nvPr/>
          </p:nvSpPr>
          <p:spPr>
            <a:xfrm>
              <a:off x="140962" y="4293705"/>
              <a:ext cx="6873419" cy="27829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40962" y="5257213"/>
              <a:ext cx="6873419" cy="133841"/>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140962" y="5527484"/>
              <a:ext cx="6873419" cy="420091"/>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p:cNvGrpSpPr/>
          <p:nvPr/>
        </p:nvGrpSpPr>
        <p:grpSpPr>
          <a:xfrm>
            <a:off x="6117214" y="5257327"/>
            <a:ext cx="2953634" cy="1504427"/>
            <a:chOff x="6296526" y="4440815"/>
            <a:chExt cx="2671700" cy="1337243"/>
          </a:xfrm>
        </p:grpSpPr>
        <p:pic>
          <p:nvPicPr>
            <p:cNvPr id="10" name="Picture 9"/>
            <p:cNvPicPr>
              <a:picLocks noChangeAspect="1"/>
            </p:cNvPicPr>
            <p:nvPr/>
          </p:nvPicPr>
          <p:blipFill>
            <a:blip r:embed="rId5"/>
            <a:stretch>
              <a:fillRect/>
            </a:stretch>
          </p:blipFill>
          <p:spPr>
            <a:xfrm>
              <a:off x="6372827" y="4440815"/>
              <a:ext cx="2586688" cy="1337243"/>
            </a:xfrm>
            <a:prstGeom prst="rect">
              <a:avLst/>
            </a:prstGeom>
          </p:spPr>
        </p:pic>
        <p:sp>
          <p:nvSpPr>
            <p:cNvPr id="25" name="Rectangle 24"/>
            <p:cNvSpPr/>
            <p:nvPr/>
          </p:nvSpPr>
          <p:spPr>
            <a:xfrm>
              <a:off x="6296526" y="4698804"/>
              <a:ext cx="2662990" cy="126010"/>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6305236" y="4917820"/>
              <a:ext cx="2662990" cy="229609"/>
            </a:xfrm>
            <a:prstGeom prst="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TextBox 27"/>
          <p:cNvSpPr txBox="1"/>
          <p:nvPr/>
        </p:nvSpPr>
        <p:spPr>
          <a:xfrm>
            <a:off x="6461135" y="3253348"/>
            <a:ext cx="2508083" cy="1169551"/>
          </a:xfrm>
          <a:prstGeom prst="rect">
            <a:avLst/>
          </a:prstGeom>
          <a:noFill/>
          <a:ln>
            <a:solidFill>
              <a:schemeClr val="tx1"/>
            </a:solidFill>
          </a:ln>
        </p:spPr>
        <p:txBody>
          <a:bodyPr wrap="square" rtlCol="0">
            <a:spAutoFit/>
          </a:bodyPr>
          <a:lstStyle/>
          <a:p>
            <a:r>
              <a:rPr lang="zh-CN" altLang="en-US" sz="1400" dirty="0">
                <a:latin typeface="Arial" panose="020B0604020202020204" pitchFamily="34" charset="0"/>
                <a:cs typeface="Arial" panose="020B0604020202020204" pitchFamily="34" charset="0"/>
              </a:rPr>
              <a:t>有</a:t>
            </a:r>
            <a:r>
              <a:rPr lang="en-US" altLang="zh-CN" sz="1400" dirty="0">
                <a:latin typeface="Arial" panose="020B0604020202020204" pitchFamily="34" charset="0"/>
                <a:cs typeface="Arial" panose="020B0604020202020204" pitchFamily="34" charset="0"/>
              </a:rPr>
              <a:t>CAPO</a:t>
            </a:r>
            <a:r>
              <a:rPr lang="zh-CN" altLang="en-US" sz="1400" dirty="0">
                <a:latin typeface="Arial" panose="020B0604020202020204" pitchFamily="34" charset="0"/>
                <a:cs typeface="Arial" panose="020B0604020202020204" pitchFamily="34" charset="0"/>
              </a:rPr>
              <a:t>的孕妇诊断时平均</a:t>
            </a:r>
            <a:r>
              <a:rPr lang="en-US" altLang="zh-CN" sz="1400" dirty="0">
                <a:latin typeface="Arial" panose="020B0604020202020204" pitchFamily="34" charset="0"/>
                <a:cs typeface="Arial" panose="020B0604020202020204" pitchFamily="34" charset="0"/>
              </a:rPr>
              <a:t>MCA-PI</a:t>
            </a:r>
            <a:r>
              <a:rPr lang="zh-CN" altLang="en-US" sz="1400" dirty="0">
                <a:latin typeface="Arial" panose="020B0604020202020204" pitchFamily="34" charset="0"/>
                <a:cs typeface="Arial" panose="020B0604020202020204" pitchFamily="34" charset="0"/>
              </a:rPr>
              <a:t>、</a:t>
            </a:r>
            <a:r>
              <a:rPr lang="en-US" altLang="zh-CN" sz="1400" dirty="0">
                <a:latin typeface="Arial" panose="020B0604020202020204" pitchFamily="34" charset="0"/>
                <a:cs typeface="Arial" panose="020B0604020202020204" pitchFamily="34" charset="0"/>
              </a:rPr>
              <a:t>UVBF/AC</a:t>
            </a:r>
            <a:r>
              <a:rPr lang="zh-CN" altLang="en-US" sz="1400" dirty="0">
                <a:latin typeface="Arial" panose="020B0604020202020204" pitchFamily="34" charset="0"/>
                <a:cs typeface="Arial" panose="020B0604020202020204" pitchFamily="34" charset="0"/>
              </a:rPr>
              <a:t>和</a:t>
            </a:r>
            <a:r>
              <a:rPr lang="en-US" altLang="zh-CN" sz="1400" dirty="0">
                <a:latin typeface="Arial" panose="020B0604020202020204" pitchFamily="34" charset="0"/>
                <a:cs typeface="Arial" panose="020B0604020202020204" pitchFamily="34" charset="0"/>
              </a:rPr>
              <a:t>CPR</a:t>
            </a:r>
            <a:r>
              <a:rPr lang="zh-CN" altLang="en-US" sz="1400" dirty="0">
                <a:latin typeface="Arial" panose="020B0604020202020204" pitchFamily="34" charset="0"/>
                <a:cs typeface="Arial" panose="020B0604020202020204" pitchFamily="34" charset="0"/>
              </a:rPr>
              <a:t>的</a:t>
            </a:r>
            <a:r>
              <a:rPr lang="en-US" altLang="zh-CN" sz="1400" dirty="0">
                <a:latin typeface="Arial" panose="020B0604020202020204" pitchFamily="34" charset="0"/>
                <a:cs typeface="Arial" panose="020B0604020202020204" pitchFamily="34" charset="0"/>
              </a:rPr>
              <a:t>Z</a:t>
            </a:r>
            <a:r>
              <a:rPr lang="zh-CN" altLang="en-US" sz="1400" dirty="0">
                <a:latin typeface="Arial" panose="020B0604020202020204" pitchFamily="34" charset="0"/>
                <a:cs typeface="Arial" panose="020B0604020202020204" pitchFamily="34" charset="0"/>
              </a:rPr>
              <a:t>评分低于无</a:t>
            </a:r>
            <a:r>
              <a:rPr lang="en-US" altLang="zh-CN" sz="1400" dirty="0">
                <a:latin typeface="Arial" panose="020B0604020202020204" pitchFamily="34" charset="0"/>
                <a:cs typeface="Arial" panose="020B0604020202020204" pitchFamily="34" charset="0"/>
              </a:rPr>
              <a:t>CAO</a:t>
            </a:r>
            <a:r>
              <a:rPr lang="zh-CN" altLang="en-US" sz="1400" dirty="0">
                <a:latin typeface="Arial" panose="020B0604020202020204" pitchFamily="34" charset="0"/>
                <a:cs typeface="Arial" panose="020B0604020202020204" pitchFamily="34" charset="0"/>
              </a:rPr>
              <a:t>的孕妇，而子宫动脉</a:t>
            </a:r>
            <a:r>
              <a:rPr lang="en-US" altLang="zh-CN" sz="1400" dirty="0">
                <a:latin typeface="Arial" panose="020B0604020202020204" pitchFamily="34" charset="0"/>
                <a:cs typeface="Arial" panose="020B0604020202020204" pitchFamily="34" charset="0"/>
              </a:rPr>
              <a:t>PI</a:t>
            </a:r>
            <a:r>
              <a:rPr lang="zh-CN" altLang="en-US" sz="1400" dirty="0">
                <a:latin typeface="Arial" panose="020B0604020202020204" pitchFamily="34" charset="0"/>
                <a:cs typeface="Arial" panose="020B0604020202020204" pitchFamily="34" charset="0"/>
              </a:rPr>
              <a:t>的</a:t>
            </a:r>
            <a:r>
              <a:rPr lang="en-US" altLang="zh-CN" sz="1400" dirty="0">
                <a:latin typeface="Arial" panose="020B0604020202020204" pitchFamily="34" charset="0"/>
                <a:cs typeface="Arial" panose="020B0604020202020204" pitchFamily="34" charset="0"/>
              </a:rPr>
              <a:t>Z</a:t>
            </a:r>
            <a:r>
              <a:rPr lang="zh-CN" altLang="en-US" sz="1400" dirty="0">
                <a:latin typeface="Arial" panose="020B0604020202020204" pitchFamily="34" charset="0"/>
                <a:cs typeface="Arial" panose="020B0604020202020204" pitchFamily="34" charset="0"/>
              </a:rPr>
              <a:t>评分高于无</a:t>
            </a:r>
            <a:r>
              <a:rPr lang="en-US" altLang="zh-CN" sz="1400" dirty="0">
                <a:latin typeface="Arial" panose="020B0604020202020204" pitchFamily="34" charset="0"/>
                <a:cs typeface="Arial" panose="020B0604020202020204" pitchFamily="34" charset="0"/>
              </a:rPr>
              <a:t>CAPO</a:t>
            </a:r>
            <a:r>
              <a:rPr lang="zh-CN" altLang="en-US" sz="1400" dirty="0">
                <a:latin typeface="Arial" panose="020B0604020202020204" pitchFamily="34" charset="0"/>
                <a:cs typeface="Arial" panose="020B0604020202020204" pitchFamily="34" charset="0"/>
              </a:rPr>
              <a:t>的孕妇。</a:t>
            </a:r>
            <a:endParaRPr lang="en-US" sz="1400" dirty="0">
              <a:latin typeface="Arial" panose="020B0604020202020204" pitchFamily="34" charset="0"/>
              <a:cs typeface="Arial" panose="020B0604020202020204" pitchFamily="34" charset="0"/>
            </a:endParaRPr>
          </a:p>
        </p:txBody>
      </p:sp>
      <p:sp>
        <p:nvSpPr>
          <p:cNvPr id="30" name="TextBox 29"/>
          <p:cNvSpPr txBox="1"/>
          <p:nvPr/>
        </p:nvSpPr>
        <p:spPr>
          <a:xfrm>
            <a:off x="372933" y="5882759"/>
            <a:ext cx="4463762" cy="523220"/>
          </a:xfrm>
          <a:prstGeom prst="rect">
            <a:avLst/>
          </a:prstGeom>
          <a:noFill/>
          <a:ln>
            <a:solidFill>
              <a:schemeClr val="tx1"/>
            </a:solidFill>
          </a:ln>
        </p:spPr>
        <p:txBody>
          <a:bodyPr wrap="square" rtlCol="0">
            <a:spAutoFit/>
          </a:bodyPr>
          <a:lstStyle/>
          <a:p>
            <a:r>
              <a:rPr lang="zh-CN" altLang="en-US" sz="1400" dirty="0">
                <a:latin typeface="Arial" panose="020B0604020202020204" pitchFamily="34" charset="0"/>
                <a:cs typeface="Arial" panose="020B0604020202020204" pitchFamily="34" charset="0"/>
              </a:rPr>
              <a:t>多因素</a:t>
            </a:r>
            <a:r>
              <a:rPr lang="en-US" altLang="zh-CN" sz="1400" dirty="0">
                <a:latin typeface="Arial" panose="020B0604020202020204" pitchFamily="34" charset="0"/>
                <a:cs typeface="Arial" panose="020B0604020202020204" pitchFamily="34" charset="0"/>
              </a:rPr>
              <a:t>Logistic</a:t>
            </a:r>
            <a:r>
              <a:rPr lang="zh-CN" altLang="en-US" sz="1400" dirty="0">
                <a:latin typeface="Arial" panose="020B0604020202020204" pitchFamily="34" charset="0"/>
                <a:cs typeface="Arial" panose="020B0604020202020204" pitchFamily="34" charset="0"/>
              </a:rPr>
              <a:t>回归分析显示，平均子宫动脉</a:t>
            </a:r>
            <a:r>
              <a:rPr lang="en-US" altLang="zh-CN" sz="1400" dirty="0">
                <a:latin typeface="Arial" panose="020B0604020202020204" pitchFamily="34" charset="0"/>
                <a:cs typeface="Arial" panose="020B0604020202020204" pitchFamily="34" charset="0"/>
              </a:rPr>
              <a:t>PI</a:t>
            </a:r>
            <a:r>
              <a:rPr lang="zh-CN" altLang="en-US" sz="1400" dirty="0">
                <a:latin typeface="Arial" panose="020B0604020202020204" pitchFamily="34" charset="0"/>
                <a:cs typeface="Arial" panose="020B0604020202020204" pitchFamily="34" charset="0"/>
              </a:rPr>
              <a:t>、</a:t>
            </a:r>
            <a:r>
              <a:rPr lang="en-US" altLang="zh-CN" sz="1400" dirty="0">
                <a:latin typeface="Arial" panose="020B0604020202020204" pitchFamily="34" charset="0"/>
                <a:cs typeface="Arial" panose="020B0604020202020204" pitchFamily="34" charset="0"/>
              </a:rPr>
              <a:t>CPR</a:t>
            </a:r>
            <a:r>
              <a:rPr lang="zh-CN" altLang="en-US" sz="1400" dirty="0">
                <a:latin typeface="Arial" panose="020B0604020202020204" pitchFamily="34" charset="0"/>
                <a:cs typeface="Arial" panose="020B0604020202020204" pitchFamily="34" charset="0"/>
              </a:rPr>
              <a:t>、</a:t>
            </a:r>
            <a:r>
              <a:rPr lang="en-US" altLang="zh-CN" sz="1400" dirty="0">
                <a:latin typeface="Arial" panose="020B0604020202020204" pitchFamily="34" charset="0"/>
                <a:cs typeface="Arial" panose="020B0604020202020204" pitchFamily="34" charset="0"/>
              </a:rPr>
              <a:t>UVBF/AC</a:t>
            </a:r>
            <a:r>
              <a:rPr lang="zh-CN" altLang="en-US" sz="1400" dirty="0">
                <a:latin typeface="Arial" panose="020B0604020202020204" pitchFamily="34" charset="0"/>
                <a:cs typeface="Arial" panose="020B0604020202020204" pitchFamily="34" charset="0"/>
              </a:rPr>
              <a:t>的</a:t>
            </a:r>
            <a:r>
              <a:rPr lang="en-US" altLang="zh-CN" sz="1400" dirty="0">
                <a:latin typeface="Arial" panose="020B0604020202020204" pitchFamily="34" charset="0"/>
                <a:cs typeface="Arial" panose="020B0604020202020204" pitchFamily="34" charset="0"/>
              </a:rPr>
              <a:t>Z</a:t>
            </a:r>
            <a:r>
              <a:rPr lang="zh-CN" altLang="en-US" sz="1400" dirty="0">
                <a:latin typeface="Arial" panose="020B0604020202020204" pitchFamily="34" charset="0"/>
                <a:cs typeface="Arial" panose="020B0604020202020204" pitchFamily="34" charset="0"/>
              </a:rPr>
              <a:t>评分与</a:t>
            </a:r>
            <a:r>
              <a:rPr lang="en-US" altLang="zh-CN" sz="1400" dirty="0">
                <a:latin typeface="Arial" panose="020B0604020202020204" pitchFamily="34" charset="0"/>
                <a:cs typeface="Arial" panose="020B0604020202020204" pitchFamily="34" charset="0"/>
              </a:rPr>
              <a:t>CAPO</a:t>
            </a:r>
            <a:r>
              <a:rPr lang="zh-CN" altLang="en-US" sz="1400" dirty="0">
                <a:latin typeface="Arial" panose="020B0604020202020204" pitchFamily="34" charset="0"/>
                <a:cs typeface="Arial" panose="020B0604020202020204" pitchFamily="34" charset="0"/>
              </a:rPr>
              <a:t>独立相关。</a:t>
            </a:r>
            <a:endParaRPr lang="en-US" sz="1300" dirty="0">
              <a:latin typeface="Arial" panose="020B0604020202020204" pitchFamily="34" charset="0"/>
              <a:cs typeface="Arial" panose="020B0604020202020204" pitchFamily="34" charset="0"/>
            </a:endParaRPr>
          </a:p>
        </p:txBody>
      </p:sp>
      <p:cxnSp>
        <p:nvCxnSpPr>
          <p:cNvPr id="32" name="Straight Arrow Connector 31"/>
          <p:cNvCxnSpPr/>
          <p:nvPr/>
        </p:nvCxnSpPr>
        <p:spPr>
          <a:xfrm flipH="1">
            <a:off x="6190366" y="4422899"/>
            <a:ext cx="1245484" cy="56073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endCxn id="26" idx="1"/>
          </p:cNvCxnSpPr>
          <p:nvPr/>
        </p:nvCxnSpPr>
        <p:spPr>
          <a:xfrm flipV="1">
            <a:off x="4841040" y="5923126"/>
            <a:ext cx="1285803" cy="24034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tangolo 1"/>
          <p:cNvSpPr>
            <a:spLocks noChangeArrowheads="1"/>
          </p:cNvSpPr>
          <p:nvPr/>
        </p:nvSpPr>
        <p:spPr bwMode="auto">
          <a:xfrm>
            <a:off x="68263" y="933627"/>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dirty="0">
              <a:solidFill>
                <a:srgbClr val="000000"/>
              </a:solidFill>
            </a:endParaRPr>
          </a:p>
        </p:txBody>
      </p:sp>
      <p:sp>
        <p:nvSpPr>
          <p:cNvPr id="14" name="Rectangle 8"/>
          <p:cNvSpPr>
            <a:spLocks noChangeArrowheads="1"/>
          </p:cNvSpPr>
          <p:nvPr/>
        </p:nvSpPr>
        <p:spPr bwMode="auto">
          <a:xfrm>
            <a:off x="1" y="1693585"/>
            <a:ext cx="9143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None/>
            </a:pPr>
            <a:r>
              <a:rPr lang="zh-CN" altLang="en-US" sz="2800" b="1" dirty="0">
                <a:solidFill>
                  <a:srgbClr val="000000"/>
                </a:solidFill>
                <a:effectLst>
                  <a:outerShdw blurRad="50800" dist="38100" dir="2700000" algn="tl" rotWithShape="0">
                    <a:prstClr val="black">
                      <a:alpha val="40000"/>
                    </a:prstClr>
                  </a:outerShdw>
                </a:effectLst>
              </a:rPr>
              <a:t>结果</a:t>
            </a:r>
            <a:r>
              <a:rPr lang="en-US" sz="2800" b="1" dirty="0">
                <a:solidFill>
                  <a:srgbClr val="000000"/>
                </a:solidFill>
                <a:effectLst>
                  <a:outerShdw blurRad="50800" dist="38100" dir="2700000" algn="tl" rotWithShape="0">
                    <a:prstClr val="black">
                      <a:alpha val="40000"/>
                    </a:prstClr>
                  </a:outerShdw>
                </a:effectLst>
              </a:rPr>
              <a:t> </a:t>
            </a:r>
          </a:p>
        </p:txBody>
      </p:sp>
      <p:grpSp>
        <p:nvGrpSpPr>
          <p:cNvPr id="19" name="Group 2"/>
          <p:cNvGrpSpPr/>
          <p:nvPr/>
        </p:nvGrpSpPr>
        <p:grpSpPr bwMode="auto">
          <a:xfrm>
            <a:off x="0" y="0"/>
            <a:ext cx="9144000" cy="923925"/>
            <a:chOff x="0" y="3755"/>
            <a:chExt cx="5760" cy="582"/>
          </a:xfrm>
        </p:grpSpPr>
        <p:pic>
          <p:nvPicPr>
            <p:cNvPr id="20"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5"/>
          <p:cNvSpPr txBox="1">
            <a:spLocks noChangeArrowheads="1"/>
          </p:cNvSpPr>
          <p:nvPr/>
        </p:nvSpPr>
        <p:spPr bwMode="auto">
          <a:xfrm>
            <a:off x="0" y="957294"/>
            <a:ext cx="9144000" cy="738664"/>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Role of Doppler ultrasound at time of diagnosis of late-onset fetal growth restriction in predicting adverse perinatal outcome: prospective cohort study</a:t>
            </a:r>
          </a:p>
          <a:p>
            <a:pPr algn="ctr">
              <a:spcBef>
                <a:spcPct val="0"/>
              </a:spcBef>
              <a:buNone/>
            </a:pPr>
            <a:r>
              <a:rPr lang="en-US" sz="1400" i="1" dirty="0">
                <a:solidFill>
                  <a:schemeClr val="bg1"/>
                </a:solidFill>
              </a:rPr>
              <a:t>Rizzo </a:t>
            </a:r>
            <a:r>
              <a:rPr lang="it-IT" altLang="en-US" sz="1400" i="1" dirty="0">
                <a:solidFill>
                  <a:schemeClr val="bg1"/>
                </a:solidFill>
              </a:rPr>
              <a:t>et al., UOG 2020</a:t>
            </a:r>
            <a:endParaRPr lang="en-GB" altLang="it-IT" sz="1400" i="1" dirty="0">
              <a:solidFill>
                <a:schemeClr val="bg1"/>
              </a:solidFill>
            </a:endParaRPr>
          </a:p>
        </p:txBody>
      </p:sp>
      <p:sp>
        <p:nvSpPr>
          <p:cNvPr id="11" name="Segnaposto contenuto 2"/>
          <p:cNvSpPr txBox="1"/>
          <p:nvPr/>
        </p:nvSpPr>
        <p:spPr bwMode="auto">
          <a:xfrm>
            <a:off x="1965" y="2270266"/>
            <a:ext cx="9144000" cy="840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zh-CN" altLang="en-US" sz="2000" b="1" dirty="0"/>
              <a:t>多普勒参数在预测晚发型</a:t>
            </a:r>
            <a:r>
              <a:rPr lang="en-US" altLang="zh-CN" sz="2000" b="1" dirty="0"/>
              <a:t>FGR</a:t>
            </a:r>
            <a:r>
              <a:rPr lang="zh-CN" altLang="en-US" sz="2000" b="1" dirty="0"/>
              <a:t>孕妇</a:t>
            </a:r>
            <a:r>
              <a:rPr lang="en-US" altLang="zh-CN" sz="2000" b="1" dirty="0"/>
              <a:t>CAPO</a:t>
            </a:r>
            <a:r>
              <a:rPr lang="zh-CN" altLang="en-US" sz="2000" b="1" dirty="0"/>
              <a:t>中的诊断价值</a:t>
            </a: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 </a:t>
            </a:r>
          </a:p>
          <a:p>
            <a:pPr marL="0" indent="0">
              <a:buNone/>
            </a:pPr>
            <a:endParaRPr lang="en-US" sz="2000" dirty="0"/>
          </a:p>
        </p:txBody>
      </p:sp>
      <p:pic>
        <p:nvPicPr>
          <p:cNvPr id="4" name="Picture 3"/>
          <p:cNvPicPr>
            <a:picLocks noChangeAspect="1"/>
          </p:cNvPicPr>
          <p:nvPr/>
        </p:nvPicPr>
        <p:blipFill>
          <a:blip r:embed="rId4"/>
          <a:stretch>
            <a:fillRect/>
          </a:stretch>
        </p:blipFill>
        <p:spPr>
          <a:xfrm>
            <a:off x="157040" y="3110767"/>
            <a:ext cx="3741320" cy="1476574"/>
          </a:xfrm>
          <a:prstGeom prst="rect">
            <a:avLst/>
          </a:prstGeom>
        </p:spPr>
      </p:pic>
      <p:sp>
        <p:nvSpPr>
          <p:cNvPr id="5" name="Rectangle 4"/>
          <p:cNvSpPr/>
          <p:nvPr/>
        </p:nvSpPr>
        <p:spPr>
          <a:xfrm>
            <a:off x="129746" y="3785800"/>
            <a:ext cx="3741320" cy="34947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47856" y="4715544"/>
            <a:ext cx="2900058" cy="1477328"/>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UVBF/AC</a:t>
            </a:r>
            <a:r>
              <a:rPr lang="zh-CN" altLang="en-US" dirty="0">
                <a:latin typeface="Arial" panose="020B0604020202020204" pitchFamily="34" charset="0"/>
                <a:cs typeface="Arial" panose="020B0604020202020204" pitchFamily="34" charset="0"/>
              </a:rPr>
              <a:t>的</a:t>
            </a:r>
            <a:r>
              <a:rPr lang="en-US" altLang="zh-CN" dirty="0">
                <a:latin typeface="Arial" panose="020B0604020202020204" pitchFamily="34" charset="0"/>
                <a:cs typeface="Arial" panose="020B0604020202020204" pitchFamily="34" charset="0"/>
              </a:rPr>
              <a:t>Z</a:t>
            </a:r>
            <a:r>
              <a:rPr lang="zh-CN" altLang="en-US" dirty="0">
                <a:latin typeface="Arial" panose="020B0604020202020204" pitchFamily="34" charset="0"/>
                <a:cs typeface="Arial" panose="020B0604020202020204" pitchFamily="34" charset="0"/>
              </a:rPr>
              <a:t>评分对</a:t>
            </a:r>
            <a:r>
              <a:rPr lang="en-US" altLang="zh-CN" dirty="0">
                <a:latin typeface="Arial" panose="020B0604020202020204" pitchFamily="34" charset="0"/>
                <a:cs typeface="Arial" panose="020B0604020202020204" pitchFamily="34" charset="0"/>
              </a:rPr>
              <a:t>CAPO</a:t>
            </a:r>
            <a:r>
              <a:rPr lang="zh-CN" altLang="en-US" dirty="0">
                <a:latin typeface="Arial" panose="020B0604020202020204" pitchFamily="34" charset="0"/>
                <a:cs typeface="Arial" panose="020B0604020202020204" pitchFamily="34" charset="0"/>
              </a:rPr>
              <a:t>的</a:t>
            </a:r>
            <a:r>
              <a:rPr lang="en-US" altLang="zh-CN" dirty="0">
                <a:latin typeface="Arial" panose="020B0604020202020204" pitchFamily="34" charset="0"/>
                <a:cs typeface="Arial" panose="020B0604020202020204" pitchFamily="34" charset="0"/>
              </a:rPr>
              <a:t>AUC</a:t>
            </a:r>
            <a:r>
              <a:rPr lang="zh-CN" altLang="en-US" dirty="0">
                <a:latin typeface="Arial" panose="020B0604020202020204" pitchFamily="34" charset="0"/>
                <a:cs typeface="Arial" panose="020B0604020202020204" pitchFamily="34" charset="0"/>
              </a:rPr>
              <a:t>值为</a:t>
            </a:r>
            <a:r>
              <a:rPr lang="en-US" altLang="zh-CN" dirty="0">
                <a:latin typeface="Arial" panose="020B0604020202020204" pitchFamily="34" charset="0"/>
                <a:cs typeface="Arial" panose="020B0604020202020204" pitchFamily="34" charset="0"/>
              </a:rPr>
              <a:t>0.723</a:t>
            </a:r>
            <a:r>
              <a:rPr lang="zh-CN" altLang="en-US" dirty="0">
                <a:latin typeface="Arial" panose="020B0604020202020204" pitchFamily="34" charset="0"/>
                <a:cs typeface="Arial" panose="020B0604020202020204" pitchFamily="34" charset="0"/>
              </a:rPr>
              <a:t>，较子宫动脉平均</a:t>
            </a:r>
            <a:r>
              <a:rPr lang="en-US" altLang="zh-CN" dirty="0">
                <a:latin typeface="Arial" panose="020B0604020202020204" pitchFamily="34" charset="0"/>
                <a:cs typeface="Arial" panose="020B0604020202020204" pitchFamily="34" charset="0"/>
              </a:rPr>
              <a:t>PI</a:t>
            </a:r>
            <a:r>
              <a:rPr lang="zh-CN" altLang="en-US" dirty="0">
                <a:latin typeface="Arial" panose="020B0604020202020204" pitchFamily="34" charset="0"/>
                <a:cs typeface="Arial" panose="020B0604020202020204" pitchFamily="34" charset="0"/>
              </a:rPr>
              <a:t>的</a:t>
            </a:r>
            <a:r>
              <a:rPr lang="en-US" altLang="zh-CN" dirty="0">
                <a:latin typeface="Arial" panose="020B0604020202020204" pitchFamily="34" charset="0"/>
                <a:cs typeface="Arial" panose="020B0604020202020204" pitchFamily="34" charset="0"/>
              </a:rPr>
              <a:t> Z</a:t>
            </a:r>
            <a:r>
              <a:rPr lang="zh-CN" altLang="en-US" dirty="0">
                <a:latin typeface="Arial" panose="020B0604020202020204" pitchFamily="34" charset="0"/>
                <a:cs typeface="Arial" panose="020B0604020202020204" pitchFamily="34" charset="0"/>
              </a:rPr>
              <a:t>评分和</a:t>
            </a:r>
            <a:r>
              <a:rPr lang="en-US" altLang="zh-CN" dirty="0">
                <a:latin typeface="Arial" panose="020B0604020202020204" pitchFamily="34" charset="0"/>
                <a:cs typeface="Arial" panose="020B0604020202020204" pitchFamily="34" charset="0"/>
              </a:rPr>
              <a:t>CPR</a:t>
            </a:r>
            <a:r>
              <a:rPr lang="zh-CN" altLang="en-US" dirty="0">
                <a:latin typeface="Arial" panose="020B0604020202020204" pitchFamily="34" charset="0"/>
                <a:cs typeface="Arial" panose="020B0604020202020204" pitchFamily="34" charset="0"/>
              </a:rPr>
              <a:t>的</a:t>
            </a:r>
            <a:r>
              <a:rPr lang="en-US" altLang="zh-CN" dirty="0">
                <a:latin typeface="Arial" panose="020B0604020202020204" pitchFamily="34" charset="0"/>
                <a:cs typeface="Arial" panose="020B0604020202020204" pitchFamily="34" charset="0"/>
              </a:rPr>
              <a:t> Z</a:t>
            </a:r>
            <a:r>
              <a:rPr lang="zh-CN" altLang="en-US" dirty="0">
                <a:latin typeface="Arial" panose="020B0604020202020204" pitchFamily="34" charset="0"/>
                <a:cs typeface="Arial" panose="020B0604020202020204" pitchFamily="34" charset="0"/>
              </a:rPr>
              <a:t>评分具有更高的准确性。</a:t>
            </a:r>
            <a:endParaRPr lang="en-US" dirty="0">
              <a:latin typeface="Arial" panose="020B0604020202020204" pitchFamily="34" charset="0"/>
              <a:cs typeface="Arial" panose="020B0604020202020204" pitchFamily="34" charset="0"/>
            </a:endParaRPr>
          </a:p>
        </p:txBody>
      </p:sp>
      <p:sp>
        <p:nvSpPr>
          <p:cNvPr id="7" name="TextBox 6"/>
          <p:cNvSpPr txBox="1"/>
          <p:nvPr/>
        </p:nvSpPr>
        <p:spPr>
          <a:xfrm>
            <a:off x="6930097" y="3940498"/>
            <a:ext cx="2286286" cy="1754326"/>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UVBF/ACZ</a:t>
            </a:r>
            <a:r>
              <a:rPr lang="zh-CN" altLang="en-US" dirty="0">
                <a:latin typeface="Arial" panose="020B0604020202020204" pitchFamily="34" charset="0"/>
                <a:cs typeface="Arial" panose="020B0604020202020204" pitchFamily="34" charset="0"/>
              </a:rPr>
              <a:t>评分对</a:t>
            </a:r>
            <a:r>
              <a:rPr lang="en-US" altLang="zh-CN" dirty="0">
                <a:latin typeface="Arial" panose="020B0604020202020204" pitchFamily="34" charset="0"/>
                <a:cs typeface="Arial" panose="020B0604020202020204" pitchFamily="34" charset="0"/>
              </a:rPr>
              <a:t>CAPO</a:t>
            </a:r>
            <a:r>
              <a:rPr lang="zh-CN" altLang="en-US" dirty="0">
                <a:latin typeface="Arial" panose="020B0604020202020204" pitchFamily="34" charset="0"/>
                <a:cs typeface="Arial" panose="020B0604020202020204" pitchFamily="34" charset="0"/>
              </a:rPr>
              <a:t>的</a:t>
            </a:r>
            <a:r>
              <a:rPr lang="en-US" altLang="zh-CN" dirty="0">
                <a:latin typeface="Arial" panose="020B0604020202020204" pitchFamily="34" charset="0"/>
                <a:cs typeface="Arial" panose="020B0604020202020204" pitchFamily="34" charset="0"/>
              </a:rPr>
              <a:t>AUC</a:t>
            </a:r>
            <a:r>
              <a:rPr lang="zh-CN" altLang="en-US" dirty="0">
                <a:latin typeface="Arial" panose="020B0604020202020204" pitchFamily="34" charset="0"/>
                <a:cs typeface="Arial" panose="020B0604020202020204" pitchFamily="34" charset="0"/>
              </a:rPr>
              <a:t>值为</a:t>
            </a:r>
            <a:r>
              <a:rPr lang="en-US" altLang="zh-CN" dirty="0">
                <a:latin typeface="Arial" panose="020B0604020202020204" pitchFamily="34" charset="0"/>
                <a:cs typeface="Arial" panose="020B0604020202020204" pitchFamily="34" charset="0"/>
              </a:rPr>
              <a:t>0.723</a:t>
            </a:r>
            <a:r>
              <a:rPr lang="zh-CN" altLang="en-US" dirty="0">
                <a:latin typeface="Arial" panose="020B0604020202020204" pitchFamily="34" charset="0"/>
                <a:cs typeface="Arial" panose="020B0604020202020204" pitchFamily="34" charset="0"/>
              </a:rPr>
              <a:t>，较子宫动脉平均</a:t>
            </a:r>
            <a:r>
              <a:rPr lang="en-US" altLang="zh-CN" dirty="0">
                <a:latin typeface="Arial" panose="020B0604020202020204" pitchFamily="34" charset="0"/>
                <a:cs typeface="Arial" panose="020B0604020202020204" pitchFamily="34" charset="0"/>
              </a:rPr>
              <a:t>PI Z</a:t>
            </a:r>
            <a:r>
              <a:rPr lang="zh-CN" altLang="en-US" dirty="0">
                <a:latin typeface="Arial" panose="020B0604020202020204" pitchFamily="34" charset="0"/>
                <a:cs typeface="Arial" panose="020B0604020202020204" pitchFamily="34" charset="0"/>
              </a:rPr>
              <a:t>评分和</a:t>
            </a:r>
            <a:r>
              <a:rPr lang="en-US" altLang="zh-CN" dirty="0">
                <a:latin typeface="Arial" panose="020B0604020202020204" pitchFamily="34" charset="0"/>
                <a:cs typeface="Arial" panose="020B0604020202020204" pitchFamily="34" charset="0"/>
              </a:rPr>
              <a:t>CPR Z</a:t>
            </a:r>
            <a:r>
              <a:rPr lang="zh-CN" altLang="en-US" dirty="0">
                <a:latin typeface="Arial" panose="020B0604020202020204" pitchFamily="34" charset="0"/>
                <a:cs typeface="Arial" panose="020B0604020202020204" pitchFamily="34" charset="0"/>
              </a:rPr>
              <a:t>评分具有更高的准确性。</a:t>
            </a:r>
            <a:endParaRPr lang="en-US" altLang="zh-CN" dirty="0">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5"/>
          <a:stretch>
            <a:fillRect/>
          </a:stretch>
        </p:blipFill>
        <p:spPr>
          <a:xfrm>
            <a:off x="3984148" y="2985545"/>
            <a:ext cx="2980357" cy="3793181"/>
          </a:xfrm>
          <a:prstGeom prst="rect">
            <a:avLst/>
          </a:prstGeom>
        </p:spPr>
      </p:pic>
      <p:cxnSp>
        <p:nvCxnSpPr>
          <p:cNvPr id="16" name="Elbow Connector 15"/>
          <p:cNvCxnSpPr/>
          <p:nvPr/>
        </p:nvCxnSpPr>
        <p:spPr>
          <a:xfrm rot="5400000" flipH="1" flipV="1">
            <a:off x="2875024" y="4840823"/>
            <a:ext cx="696035" cy="445476"/>
          </a:xfrm>
          <a:prstGeom prst="bentConnector3">
            <a:avLst>
              <a:gd name="adj1" fmla="val 98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Elbow Connector 24"/>
          <p:cNvCxnSpPr/>
          <p:nvPr/>
        </p:nvCxnSpPr>
        <p:spPr>
          <a:xfrm rot="5400000">
            <a:off x="7490298" y="5842471"/>
            <a:ext cx="737833" cy="515302"/>
          </a:xfrm>
          <a:prstGeom prst="bentConnector3">
            <a:avLst>
              <a:gd name="adj1" fmla="val 9957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TotalTime>
  <Words>2268</Words>
  <Application>Microsoft Office PowerPoint</Application>
  <PresentationFormat>On-screen Show (4:3)</PresentationFormat>
  <Paragraphs>172</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MS PGothic</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Hana Shiref</cp:lastModifiedBy>
  <cp:revision>354</cp:revision>
  <dcterms:created xsi:type="dcterms:W3CDTF">2018-05-11T23:46:00Z</dcterms:created>
  <dcterms:modified xsi:type="dcterms:W3CDTF">2020-06-23T08:47:10Z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2052-10.1.0.7565</vt:lpwstr>
  </property>
</Properties>
</file>