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5"/>
  </p:notesMasterIdLst>
  <p:sldIdLst>
    <p:sldId id="329" r:id="rId3"/>
    <p:sldId id="349" r:id="rId4"/>
    <p:sldId id="384" r:id="rId5"/>
    <p:sldId id="389" r:id="rId6"/>
    <p:sldId id="361" r:id="rId7"/>
    <p:sldId id="379" r:id="rId8"/>
    <p:sldId id="387" r:id="rId9"/>
    <p:sldId id="370" r:id="rId10"/>
    <p:sldId id="353" r:id="rId11"/>
    <p:sldId id="381" r:id="rId12"/>
    <p:sldId id="383" r:id="rId13"/>
    <p:sldId id="371" r:id="rId14"/>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18">
          <p15:clr>
            <a:srgbClr val="A4A3A4"/>
          </p15:clr>
        </p15:guide>
        <p15:guide id="4" pos="1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62" autoAdjust="0"/>
    <p:restoredTop sz="99657" autoAdjust="0"/>
  </p:normalViewPr>
  <p:slideViewPr>
    <p:cSldViewPr>
      <p:cViewPr varScale="1">
        <p:scale>
          <a:sx n="100" d="100"/>
          <a:sy n="100" d="100"/>
        </p:scale>
        <p:origin x="896" y="72"/>
      </p:cViewPr>
      <p:guideLst>
        <p:guide orient="horz" pos="2160"/>
        <p:guide pos="2880"/>
        <p:guide orient="horz" pos="618"/>
        <p:guide pos="159"/>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06/04/2018</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‹Nº›</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a:p>
        </p:txBody>
      </p:sp>
    </p:spTree>
    <p:extLst>
      <p:ext uri="{BB962C8B-B14F-4D97-AF65-F5344CB8AC3E}">
        <p14:creationId xmlns:p14="http://schemas.microsoft.com/office/powerpoint/2010/main" val="254650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4</a:t>
            </a:fld>
            <a:endParaRPr lang="it-IT" altLang="it-IT" i="0" dirty="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6</a:t>
            </a:fld>
            <a:endParaRPr lang="it-IT" dirty="0">
              <a:cs typeface="+mn-cs"/>
            </a:endParaRPr>
          </a:p>
        </p:txBody>
      </p:sp>
    </p:spTree>
    <p:extLst>
      <p:ext uri="{BB962C8B-B14F-4D97-AF65-F5344CB8AC3E}">
        <p14:creationId xmlns:p14="http://schemas.microsoft.com/office/powerpoint/2010/main" val="2752485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0724"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71EB534B-8D8E-4508-AEC5-73920049AD32}" type="slidenum">
              <a:rPr lang="x-none" altLang="it-IT" i="0">
                <a:solidFill>
                  <a:srgbClr val="000000"/>
                </a:solidFill>
                <a:latin typeface="Arial" panose="020B0604020202020204" pitchFamily="34" charset="0"/>
              </a:rPr>
              <a:pPr algn="r" eaLnBrk="1" hangingPunct="1">
                <a:spcBef>
                  <a:spcPct val="0"/>
                </a:spcBef>
              </a:pPr>
              <a:t>8</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2249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9</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‹Nº›</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‹Nº›</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‹Nº›</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‹Nº›</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‹Nº›</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‹Nº›</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‹Nº›</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‹Nº›</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‹Nº›</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‹Nº›</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‹Nº›</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‹Nº›</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‹Nº›</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‹Nº›</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‹Nº›</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‹Nº›</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‹Nº›</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‹Nº›</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‹Nº›</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‹Nº›</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‹Nº›</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‹Nº›</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‹Nº›</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‹Nº›</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a:t>
            </a:r>
            <a:r>
              <a:rPr lang="en-GB" altLang="it-IT" b="1" i="0" dirty="0" err="1">
                <a:solidFill>
                  <a:srgbClr val="000000"/>
                </a:solidFill>
                <a:cs typeface="Arial" panose="020B0604020202020204" pitchFamily="34" charset="0"/>
              </a:rPr>
              <a:t>Octubre</a:t>
            </a:r>
            <a:r>
              <a:rPr lang="en-GB" altLang="it-IT" b="1" i="0" dirty="0">
                <a:solidFill>
                  <a:srgbClr val="000000"/>
                </a:solidFill>
                <a:cs typeface="Arial" panose="020B0604020202020204" pitchFamily="34" charset="0"/>
              </a:rPr>
              <a:t> 2017</a:t>
            </a:r>
          </a:p>
        </p:txBody>
      </p:sp>
      <p:sp>
        <p:nvSpPr>
          <p:cNvPr id="17412" name="TextBox 1"/>
          <p:cNvSpPr txBox="1">
            <a:spLocks noChangeArrowheads="1"/>
          </p:cNvSpPr>
          <p:nvPr/>
        </p:nvSpPr>
        <p:spPr bwMode="auto">
          <a:xfrm>
            <a:off x="457200" y="2133600"/>
            <a:ext cx="8435280" cy="2890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es-HN" sz="2000" b="1" i="0" dirty="0"/>
              <a:t>Ensayo ASPRE: desempeño de tamizaje para pre-eclampsia pretérmino </a:t>
            </a:r>
          </a:p>
          <a:p>
            <a:pPr>
              <a:buNone/>
            </a:pPr>
            <a:endParaRPr lang="en-US" sz="1800" b="1" i="0" dirty="0"/>
          </a:p>
          <a:p>
            <a:pPr>
              <a:buNone/>
            </a:pPr>
            <a:r>
              <a:rPr lang="en-US" sz="1800" i="0" dirty="0"/>
              <a:t>D.L. </a:t>
            </a:r>
            <a:r>
              <a:rPr lang="en-US" sz="1800" i="0" dirty="0" err="1"/>
              <a:t>Rolnik</a:t>
            </a:r>
            <a:r>
              <a:rPr lang="en-US" sz="1800" i="0" dirty="0"/>
              <a:t>, D. Wright, L.C. Poon, A. </a:t>
            </a:r>
            <a:r>
              <a:rPr lang="en-US" sz="1800" i="0" dirty="0" err="1"/>
              <a:t>Syngelaki</a:t>
            </a:r>
            <a:r>
              <a:rPr lang="en-US" sz="1800" i="0" dirty="0"/>
              <a:t>, N. O’Gorman, C. De </a:t>
            </a:r>
            <a:r>
              <a:rPr lang="en-US" sz="1800" i="0" dirty="0" err="1"/>
              <a:t>Paco</a:t>
            </a:r>
            <a:r>
              <a:rPr lang="en-US" sz="1800" i="0" dirty="0"/>
              <a:t> </a:t>
            </a:r>
            <a:r>
              <a:rPr lang="en-US" sz="1800" i="0" dirty="0" err="1"/>
              <a:t>Matallana</a:t>
            </a:r>
            <a:r>
              <a:rPr lang="en-US" sz="1800" i="0" dirty="0"/>
              <a:t>, R. </a:t>
            </a:r>
            <a:r>
              <a:rPr lang="en-US" sz="1800" i="0" dirty="0" err="1"/>
              <a:t>Akolekar</a:t>
            </a:r>
            <a:r>
              <a:rPr lang="en-US" sz="1800" i="0" dirty="0"/>
              <a:t>, S. Cicero, D. </a:t>
            </a:r>
            <a:r>
              <a:rPr lang="en-US" sz="1800" i="0" dirty="0" err="1"/>
              <a:t>Janga</a:t>
            </a:r>
            <a:r>
              <a:rPr lang="en-US" sz="1800" i="0" dirty="0"/>
              <a:t>, M. Singh, F.S. Molina, N. </a:t>
            </a:r>
            <a:r>
              <a:rPr lang="en-US" sz="1800" i="0" dirty="0" err="1"/>
              <a:t>Persico</a:t>
            </a:r>
            <a:r>
              <a:rPr lang="en-US" sz="1800" i="0" dirty="0"/>
              <a:t>, J.C. Jani, W. </a:t>
            </a:r>
            <a:r>
              <a:rPr lang="en-US" sz="1800" i="0" dirty="0" err="1"/>
              <a:t>Plasencia</a:t>
            </a:r>
            <a:r>
              <a:rPr lang="en-US" sz="1800" i="0" dirty="0"/>
              <a:t>, G. </a:t>
            </a:r>
            <a:r>
              <a:rPr lang="en-US" sz="1800" i="0" dirty="0" err="1"/>
              <a:t>Papaioannou</a:t>
            </a:r>
            <a:r>
              <a:rPr lang="en-US" sz="1800" i="0" dirty="0"/>
              <a:t>, K. </a:t>
            </a:r>
            <a:r>
              <a:rPr lang="en-US" sz="1800" i="0" dirty="0" err="1"/>
              <a:t>Tenenbaum-Gavish</a:t>
            </a:r>
            <a:r>
              <a:rPr lang="en-US" sz="1800" i="0" dirty="0"/>
              <a:t>, K.H. </a:t>
            </a:r>
            <a:r>
              <a:rPr lang="en-US" sz="1800" i="0" dirty="0" err="1"/>
              <a:t>Nicolaides</a:t>
            </a:r>
            <a:endParaRPr lang="en-US" sz="1800" i="0" dirty="0"/>
          </a:p>
          <a:p>
            <a:pPr>
              <a:buNone/>
            </a:pPr>
            <a:endParaRPr lang="sv-SE" sz="1800" i="0" dirty="0"/>
          </a:p>
          <a:p>
            <a:pPr algn="ctr" eaLnBrk="1" hangingPunct="1">
              <a:spcBef>
                <a:spcPct val="0"/>
              </a:spcBef>
              <a:spcAft>
                <a:spcPts val="600"/>
              </a:spcAft>
              <a:buNone/>
              <a:defRPr/>
            </a:pPr>
            <a:r>
              <a:rPr lang="it-IT" sz="1800" i="0" dirty="0"/>
              <a:t>Octubre 2017, Volumen 50, Numero 4, paginas 492</a:t>
            </a:r>
            <a:r>
              <a:rPr lang="en-GB" sz="1800" i="0" dirty="0"/>
              <a:t>–</a:t>
            </a:r>
            <a:r>
              <a:rPr lang="it-IT" sz="1800" i="0" dirty="0"/>
              <a:t>495</a:t>
            </a:r>
          </a:p>
          <a:p>
            <a:pPr algn="ctr" eaLnBrk="1" hangingPunct="1">
              <a:spcBef>
                <a:spcPct val="0"/>
              </a:spcBef>
              <a:spcAft>
                <a:spcPts val="600"/>
              </a:spcAft>
              <a:buFontTx/>
              <a:buNone/>
              <a:defRPr/>
            </a:pPr>
            <a:endParaRPr lang="en-GB" sz="1800" b="1" i="0" dirty="0"/>
          </a:p>
        </p:txBody>
      </p:sp>
      <p:sp>
        <p:nvSpPr>
          <p:cNvPr id="17413" name="TextBox 2"/>
          <p:cNvSpPr txBox="1">
            <a:spLocks noChangeArrowheads="1"/>
          </p:cNvSpPr>
          <p:nvPr/>
        </p:nvSpPr>
        <p:spPr bwMode="auto">
          <a:xfrm>
            <a:off x="1981200" y="5715000"/>
            <a:ext cx="6623248"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Slides de Journal Club </a:t>
            </a:r>
            <a:r>
              <a:rPr lang="en-GB" altLang="it-IT" sz="1900" i="0" dirty="0" err="1">
                <a:solidFill>
                  <a:srgbClr val="000000"/>
                </a:solidFill>
                <a:cs typeface="Arial" panose="020B0604020202020204" pitchFamily="34" charset="0"/>
              </a:rPr>
              <a:t>preparadas</a:t>
            </a:r>
            <a:r>
              <a:rPr lang="en-GB" altLang="it-IT" sz="1900" i="0" dirty="0">
                <a:solidFill>
                  <a:srgbClr val="000000"/>
                </a:solidFill>
                <a:cs typeface="Arial" panose="020B0604020202020204" pitchFamily="34" charset="0"/>
              </a:rPr>
              <a:t> </a:t>
            </a:r>
            <a:r>
              <a:rPr lang="en-GB" altLang="it-IT" sz="1900" i="0" dirty="0" err="1">
                <a:solidFill>
                  <a:srgbClr val="000000"/>
                </a:solidFill>
                <a:cs typeface="Arial" panose="020B0604020202020204" pitchFamily="34" charset="0"/>
              </a:rPr>
              <a:t>por</a:t>
            </a:r>
            <a:r>
              <a:rPr lang="en-GB" altLang="it-IT" sz="1900" i="0" dirty="0">
                <a:solidFill>
                  <a:srgbClr val="000000"/>
                </a:solidFill>
                <a:cs typeface="Arial" panose="020B0604020202020204" pitchFamily="34" charset="0"/>
              </a:rPr>
              <a:t> Dr Fiona Brownfoot</a:t>
            </a:r>
          </a:p>
          <a:p>
            <a:pPr algn="ctr" eaLnBrk="1" hangingPunct="1">
              <a:spcBef>
                <a:spcPct val="0"/>
              </a:spcBef>
              <a:buFontTx/>
              <a:buNone/>
            </a:pPr>
            <a:r>
              <a:rPr lang="en-GB" altLang="it-IT" sz="1900" i="0" dirty="0">
                <a:solidFill>
                  <a:srgbClr val="000000"/>
                </a:solidFill>
                <a:cs typeface="Arial" panose="020B0604020202020204" pitchFamily="34" charset="0"/>
              </a:rPr>
              <a:t>(UOG Editor para </a:t>
            </a:r>
            <a:r>
              <a:rPr lang="en-GB" altLang="it-IT" sz="1900" i="0" dirty="0" err="1">
                <a:solidFill>
                  <a:srgbClr val="000000"/>
                </a:solidFill>
                <a:cs typeface="Arial" panose="020B0604020202020204" pitchFamily="34" charset="0"/>
              </a:rPr>
              <a:t>practicantes</a:t>
            </a:r>
            <a:r>
              <a:rPr lang="en-GB" altLang="it-IT" sz="1900" i="0" dirty="0">
                <a:solidFill>
                  <a:srgbClr val="000000"/>
                </a:solidFill>
                <a:cs typeface="Arial" panose="020B0604020202020204" pitchFamily="34" charset="0"/>
              </a:rPr>
              <a:t>)</a:t>
            </a:r>
          </a:p>
          <a:p>
            <a:pPr algn="ctr" eaLnBrk="1" hangingPunct="1">
              <a:spcBef>
                <a:spcPct val="0"/>
              </a:spcBef>
              <a:buFontTx/>
              <a:buNone/>
            </a:pPr>
            <a:r>
              <a:rPr lang="en-GB" altLang="it-IT" sz="1900" i="0" dirty="0" err="1">
                <a:solidFill>
                  <a:srgbClr val="000000"/>
                </a:solidFill>
                <a:cs typeface="Arial" panose="020B0604020202020204" pitchFamily="34" charset="0"/>
              </a:rPr>
              <a:t>Traducido</a:t>
            </a:r>
            <a:r>
              <a:rPr lang="en-GB" altLang="it-IT" sz="1900" i="0" dirty="0">
                <a:solidFill>
                  <a:srgbClr val="000000"/>
                </a:solidFill>
                <a:cs typeface="Arial" panose="020B0604020202020204" pitchFamily="34" charset="0"/>
              </a:rPr>
              <a:t> </a:t>
            </a:r>
            <a:r>
              <a:rPr lang="en-GB" altLang="it-IT" sz="1900" i="0" dirty="0" err="1">
                <a:solidFill>
                  <a:srgbClr val="000000"/>
                </a:solidFill>
                <a:cs typeface="Arial" panose="020B0604020202020204" pitchFamily="34" charset="0"/>
              </a:rPr>
              <a:t>por</a:t>
            </a:r>
            <a:r>
              <a:rPr lang="en-GB" altLang="it-IT" sz="1900" i="0" dirty="0">
                <a:solidFill>
                  <a:srgbClr val="000000"/>
                </a:solidFill>
                <a:cs typeface="Arial" panose="020B0604020202020204" pitchFamily="34" charset="0"/>
              </a:rPr>
              <a:t>: </a:t>
            </a:r>
            <a:r>
              <a:rPr lang="en-GB" altLang="it-IT" sz="1900" i="0" dirty="0" err="1">
                <a:solidFill>
                  <a:srgbClr val="000000"/>
                </a:solidFill>
                <a:cs typeface="Arial" panose="020B0604020202020204" pitchFamily="34" charset="0"/>
              </a:rPr>
              <a:t>Dr.</a:t>
            </a:r>
            <a:r>
              <a:rPr lang="en-GB" altLang="it-IT" sz="1900" i="0" dirty="0">
                <a:solidFill>
                  <a:srgbClr val="000000"/>
                </a:solidFill>
                <a:cs typeface="Arial" panose="020B0604020202020204" pitchFamily="34" charset="0"/>
              </a:rPr>
              <a:t> Ruben D. Fernandez Jr.</a:t>
            </a: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mc:AlternateContent xmlns:mc="http://schemas.openxmlformats.org/markup-compatibility/2006">
        <mc:Choice xmlns:a14="http://schemas.microsoft.com/office/drawing/2010/main" Requires="a14">
          <p:sp>
            <p:nvSpPr>
              <p:cNvPr id="5" name="TextBox 1"/>
              <p:cNvSpPr txBox="1">
                <a:spLocks noChangeArrowheads="1"/>
              </p:cNvSpPr>
              <p:nvPr/>
            </p:nvSpPr>
            <p:spPr bwMode="auto">
              <a:xfrm>
                <a:off x="381000" y="1988840"/>
                <a:ext cx="8458200" cy="43088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es-HN" sz="2000" b="1" i="0" dirty="0"/>
                  <a:t>Implicaciones para la practica</a:t>
                </a:r>
              </a:p>
              <a:p>
                <a:pPr marL="1028700" lvl="1" eaLnBrk="1" hangingPunct="1">
                  <a:spcBef>
                    <a:spcPct val="0"/>
                  </a:spcBef>
                  <a:spcAft>
                    <a:spcPts val="1200"/>
                  </a:spcAft>
                  <a:defRPr/>
                </a:pPr>
                <a:r>
                  <a:rPr lang="es-HN" sz="1600" i="0" dirty="0"/>
                  <a:t>En mujeres con gestación única identificadas como de alto riesgo (&gt;1:100) para PE pretérmino por tamizaje de primer trimestre, la administración de aspirina a una dosis de 150</a:t>
                </a:r>
                <a14:m>
                  <m:oMath xmlns:m="http://schemas.openxmlformats.org/officeDocument/2006/math">
                    <m:r>
                      <a:rPr lang="es-HN" sz="1600">
                        <a:latin typeface="Cambria Math"/>
                      </a:rPr>
                      <m:t> </m:t>
                    </m:r>
                  </m:oMath>
                </a14:m>
                <a:r>
                  <a:rPr lang="es-HN" sz="1600" i="0" dirty="0"/>
                  <a:t>mg cada día desde las 11-14 semanas hasta las 36 semanas de gestación reduce la incidencia de PE pretérmino por &gt;</a:t>
                </a:r>
                <a14:m>
                  <m:oMath xmlns:m="http://schemas.openxmlformats.org/officeDocument/2006/math">
                    <m:r>
                      <a:rPr lang="es-HN" sz="1600">
                        <a:latin typeface="Cambria Math"/>
                      </a:rPr>
                      <m:t> </m:t>
                    </m:r>
                  </m:oMath>
                </a14:m>
                <a:r>
                  <a:rPr lang="es-HN" sz="1600" i="0" dirty="0"/>
                  <a:t>60%.</a:t>
                </a:r>
              </a:p>
              <a:p>
                <a:pPr marL="1028700" lvl="1" eaLnBrk="1" hangingPunct="1">
                  <a:spcBef>
                    <a:spcPct val="0"/>
                  </a:spcBef>
                  <a:spcAft>
                    <a:spcPts val="1200"/>
                  </a:spcAft>
                  <a:defRPr/>
                </a:pPr>
                <a:r>
                  <a:rPr lang="es-HN" sz="1600" i="0" dirty="0"/>
                  <a:t>Guías actuales recomiendan el uso de aspirina basado solo en factores maternos.</a:t>
                </a:r>
                <a:r>
                  <a:rPr lang="en-US" sz="1600" i="0" dirty="0"/>
                  <a:t> </a:t>
                </a:r>
              </a:p>
              <a:p>
                <a:pPr marL="1428750" lvl="2" eaLnBrk="1" hangingPunct="1">
                  <a:spcBef>
                    <a:spcPct val="0"/>
                  </a:spcBef>
                  <a:spcAft>
                    <a:spcPts val="1200"/>
                  </a:spcAft>
                  <a:defRPr/>
                </a:pPr>
                <a:r>
                  <a:rPr lang="es-HN" sz="1200" i="0" dirty="0"/>
                  <a:t>Guías de NICE recomiendan aspirina si la paciente presenta con varios factores maternos. Esta </a:t>
                </a:r>
                <a:r>
                  <a:rPr lang="es-HN" sz="1200" i="0" dirty="0" err="1"/>
                  <a:t>guia</a:t>
                </a:r>
                <a:r>
                  <a:rPr lang="es-HN" sz="1200" i="0" dirty="0"/>
                  <a:t> detecta 39% de PE pretérmino a una tasa de falso positive de 10%.</a:t>
                </a:r>
              </a:p>
              <a:p>
                <a:pPr marL="1428750" lvl="2" eaLnBrk="1" hangingPunct="1">
                  <a:spcBef>
                    <a:spcPct val="0"/>
                  </a:spcBef>
                  <a:spcAft>
                    <a:spcPts val="1200"/>
                  </a:spcAft>
                  <a:defRPr/>
                </a:pPr>
                <a:r>
                  <a:rPr lang="es-HN" sz="1200" i="0" dirty="0"/>
                  <a:t>Guías de ACOG recomiendan el uso de aspirina en mujeres con historias de PE que resulto en parto antes de las 34 semanas. Este subgrupo constituye 0.3% de los embarazos e incluye solo 5% de mujeres que desarrollan PE.</a:t>
                </a:r>
              </a:p>
              <a:p>
                <a:pPr marL="1028700" lvl="1" eaLnBrk="1" hangingPunct="1">
                  <a:spcBef>
                    <a:spcPct val="0"/>
                  </a:spcBef>
                  <a:spcAft>
                    <a:spcPts val="1200"/>
                  </a:spcAft>
                  <a:defRPr/>
                </a:pPr>
                <a:r>
                  <a:rPr lang="es-HN" sz="1600" i="0" dirty="0"/>
                  <a:t>El tamizaje propuesto para primer trimestre utilizado en este estudio es hasta el momento superior al método de tamizaje y recomendación para el uso de aspirina de las guías NICE o ACOG.</a:t>
                </a:r>
                <a:r>
                  <a:rPr lang="en-US" sz="1600" i="0" dirty="0"/>
                  <a:t> </a:t>
                </a:r>
              </a:p>
            </p:txBody>
          </p:sp>
        </mc:Choice>
        <mc:Fallback>
          <p:sp>
            <p:nvSpPr>
              <p:cNvPr id="5" name="TextBox 1"/>
              <p:cNvSpPr txBox="1">
                <a:spLocks noRot="1" noChangeAspect="1" noMove="1" noResize="1" noEditPoints="1" noAdjustHandles="1" noChangeArrowheads="1" noChangeShapeType="1" noTextEdit="1"/>
              </p:cNvSpPr>
              <p:nvPr/>
            </p:nvSpPr>
            <p:spPr bwMode="auto">
              <a:xfrm>
                <a:off x="381000" y="1988840"/>
                <a:ext cx="8458200" cy="4308872"/>
              </a:xfrm>
              <a:prstGeom prst="rect">
                <a:avLst/>
              </a:prstGeom>
              <a:blipFill>
                <a:blip r:embed="rId4"/>
                <a:stretch>
                  <a:fillRect l="-649" t="-566" r="-288" b="-84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HN">
                    <a:noFill/>
                  </a:rPr>
                  <a:t> </a:t>
                </a:r>
              </a:p>
            </p:txBody>
          </p:sp>
        </mc:Fallback>
      </mc:AlternateContent>
      <p:sp>
        <p:nvSpPr>
          <p:cNvPr id="7" name="Text Box 5"/>
          <p:cNvSpPr txBox="1">
            <a:spLocks noChangeArrowheads="1"/>
          </p:cNvSpPr>
          <p:nvPr/>
        </p:nvSpPr>
        <p:spPr bwMode="auto">
          <a:xfrm>
            <a:off x="0" y="990600"/>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Ensayo ASPRE: desempeño de tamizaje para pre-eclampsia pretérmino</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8" name="Rectangle 1"/>
          <p:cNvSpPr>
            <a:spLocks noChangeArrowheads="1"/>
          </p:cNvSpPr>
          <p:nvPr/>
        </p:nvSpPr>
        <p:spPr bwMode="auto">
          <a:xfrm>
            <a:off x="3733800" y="1600200"/>
            <a:ext cx="19030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Discusión</a:t>
            </a:r>
            <a:endParaRPr lang="es-HN" alt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905000"/>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Conclusiones</a:t>
            </a:r>
          </a:p>
        </p:txBody>
      </p:sp>
      <p:sp>
        <p:nvSpPr>
          <p:cNvPr id="6" name="Text Box 5"/>
          <p:cNvSpPr txBox="1">
            <a:spLocks noChangeArrowheads="1"/>
          </p:cNvSpPr>
          <p:nvPr/>
        </p:nvSpPr>
        <p:spPr bwMode="auto">
          <a:xfrm>
            <a:off x="0" y="1052513"/>
            <a:ext cx="9143999"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Ensayo ASPRE: desempeño de tamizaje para pre-eclampsia pretérmino</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8" name="Content Placeholder 9"/>
          <p:cNvSpPr txBox="1">
            <a:spLocks/>
          </p:cNvSpPr>
          <p:nvPr/>
        </p:nvSpPr>
        <p:spPr bwMode="auto">
          <a:xfrm>
            <a:off x="457200" y="2971800"/>
            <a:ext cx="8153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s-HN" sz="2000" i="0" dirty="0"/>
              <a:t>El uso del algoritmo de primer trimestre en la cohorte ASPRE resulto en tasas de detección de PE pretérmino comparables a las detectadas en la población original en la que fue desarrollada.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653" name="TextBox 1"/>
          <p:cNvSpPr txBox="1">
            <a:spLocks noChangeArrowheads="1"/>
          </p:cNvSpPr>
          <p:nvPr/>
        </p:nvSpPr>
        <p:spPr bwMode="auto">
          <a:xfrm>
            <a:off x="1331913" y="1916832"/>
            <a:ext cx="6480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solidFill>
                  <a:srgbClr val="000000"/>
                </a:solidFill>
              </a:rPr>
              <a:t>Puntos de discusión</a:t>
            </a:r>
          </a:p>
        </p:txBody>
      </p:sp>
      <p:sp>
        <p:nvSpPr>
          <p:cNvPr id="9" name="Segnaposto contenuto 2"/>
          <p:cNvSpPr txBox="1">
            <a:spLocks/>
          </p:cNvSpPr>
          <p:nvPr/>
        </p:nvSpPr>
        <p:spPr bwMode="auto">
          <a:xfrm>
            <a:off x="247973" y="2492896"/>
            <a:ext cx="8639175" cy="25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30000"/>
              </a:lnSpc>
              <a:spcBef>
                <a:spcPct val="0"/>
              </a:spcBef>
            </a:pPr>
            <a:r>
              <a:rPr lang="es-HN" altLang="it-IT" sz="2000" i="0" dirty="0"/>
              <a:t>¿Cual es su norma de tamizaje actual para PE?</a:t>
            </a:r>
          </a:p>
          <a:p>
            <a:pPr eaLnBrk="1" hangingPunct="1">
              <a:lnSpc>
                <a:spcPct val="130000"/>
              </a:lnSpc>
              <a:spcBef>
                <a:spcPct val="0"/>
              </a:spcBef>
            </a:pPr>
            <a:r>
              <a:rPr lang="es-HN" altLang="it-IT" sz="2000" i="0" dirty="0"/>
              <a:t>¿Que tan efectiva es su norma actual para la detección de PE?</a:t>
            </a:r>
          </a:p>
          <a:p>
            <a:pPr eaLnBrk="1" hangingPunct="1">
              <a:lnSpc>
                <a:spcPct val="130000"/>
              </a:lnSpc>
              <a:spcBef>
                <a:spcPct val="0"/>
              </a:spcBef>
            </a:pPr>
            <a:r>
              <a:rPr lang="es-HN" altLang="it-IT" sz="2000" i="0" dirty="0"/>
              <a:t>¿Que corte o motivo es usado para implementar la profilaxis con aspirina?</a:t>
            </a:r>
          </a:p>
          <a:p>
            <a:pPr eaLnBrk="1" hangingPunct="1">
              <a:lnSpc>
                <a:spcPct val="130000"/>
              </a:lnSpc>
              <a:spcBef>
                <a:spcPct val="0"/>
              </a:spcBef>
            </a:pPr>
            <a:r>
              <a:rPr lang="es-HN" altLang="it-IT" sz="2000" i="0" dirty="0"/>
              <a:t>¿Cuales son las implicaciones de los hallazgos de este estudio?</a:t>
            </a:r>
          </a:p>
          <a:p>
            <a:pPr eaLnBrk="1" hangingPunct="1">
              <a:lnSpc>
                <a:spcPct val="130000"/>
              </a:lnSpc>
              <a:spcBef>
                <a:spcPct val="0"/>
              </a:spcBef>
            </a:pPr>
            <a:r>
              <a:rPr lang="es-HN" altLang="it-IT" sz="2000" i="0" dirty="0"/>
              <a:t>¿Porque introduciría el tamizaje multi-marcador usando MAP, </a:t>
            </a:r>
            <a:r>
              <a:rPr lang="es-HN" altLang="it-IT" sz="2000" i="0" dirty="0" err="1"/>
              <a:t>UtA</a:t>
            </a:r>
            <a:r>
              <a:rPr lang="es-HN" altLang="it-IT" sz="2000" i="0" dirty="0"/>
              <a:t> Doppler, PAPP-A y </a:t>
            </a:r>
            <a:r>
              <a:rPr lang="es-HN" altLang="it-IT" sz="2000" i="0" dirty="0" err="1"/>
              <a:t>PlGF</a:t>
            </a:r>
            <a:r>
              <a:rPr lang="es-HN" altLang="it-IT" sz="2000" i="0" dirty="0"/>
              <a:t>?</a:t>
            </a:r>
          </a:p>
          <a:p>
            <a:pPr eaLnBrk="1" hangingPunct="1">
              <a:lnSpc>
                <a:spcPct val="130000"/>
              </a:lnSpc>
              <a:spcBef>
                <a:spcPct val="0"/>
              </a:spcBef>
            </a:pPr>
            <a:r>
              <a:rPr lang="es-HN" altLang="it-IT" sz="2000" i="0"/>
              <a:t>¿Que </a:t>
            </a:r>
            <a:r>
              <a:rPr lang="es-HN" altLang="it-IT" sz="2000" i="0" dirty="0"/>
              <a:t>barreras existen para implementar este programa de tamizaje?</a:t>
            </a:r>
          </a:p>
        </p:txBody>
      </p:sp>
      <p:sp>
        <p:nvSpPr>
          <p:cNvPr id="13" name="Text Box 5"/>
          <p:cNvSpPr txBox="1">
            <a:spLocks noChangeArrowheads="1"/>
          </p:cNvSpPr>
          <p:nvPr/>
        </p:nvSpPr>
        <p:spPr bwMode="auto">
          <a:xfrm>
            <a:off x="250825" y="1052513"/>
            <a:ext cx="8642350" cy="584775"/>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600" b="1" i="0" dirty="0">
                <a:solidFill>
                  <a:schemeClr val="bg1"/>
                </a:solidFill>
              </a:rPr>
              <a:t>Ensayo ASPRE: desempeño de tamizaje para pre-eclampsia pretérmino</a:t>
            </a:r>
            <a:endParaRPr lang="en-US" sz="1600" b="1" i="0" dirty="0">
              <a:solidFill>
                <a:schemeClr val="bg1"/>
              </a:solidFill>
            </a:endParaRPr>
          </a:p>
          <a:p>
            <a:pPr algn="ctr" eaLnBrk="1" hangingPunct="1">
              <a:spcBef>
                <a:spcPct val="0"/>
              </a:spcBef>
              <a:buFontTx/>
              <a:buNone/>
            </a:pPr>
            <a:r>
              <a:rPr lang="de-DE" altLang="it-IT" sz="1600" dirty="0">
                <a:solidFill>
                  <a:schemeClr val="bg1"/>
                </a:solidFill>
              </a:rPr>
              <a:t>D.L. </a:t>
            </a:r>
            <a:r>
              <a:rPr lang="de-DE" altLang="it-IT" sz="1600" dirty="0" err="1">
                <a:solidFill>
                  <a:schemeClr val="bg1"/>
                </a:solidFill>
              </a:rPr>
              <a:t>Rolnik</a:t>
            </a:r>
            <a:r>
              <a:rPr lang="de-DE" altLang="it-IT" sz="1600" dirty="0">
                <a:solidFill>
                  <a:schemeClr val="bg1"/>
                </a:solidFill>
              </a:rPr>
              <a:t> et al.</a:t>
            </a:r>
            <a:r>
              <a:rPr lang="en-GB" altLang="it-IT" sz="1600" dirty="0">
                <a:solidFill>
                  <a:schemeClr val="bg1"/>
                </a:solidFill>
              </a:rPr>
              <a:t>, UOG 2017</a:t>
            </a:r>
          </a:p>
        </p:txBody>
      </p:sp>
    </p:spTree>
    <p:extLst>
      <p:ext uri="{BB962C8B-B14F-4D97-AF65-F5344CB8AC3E}">
        <p14:creationId xmlns:p14="http://schemas.microsoft.com/office/powerpoint/2010/main" val="4107461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557" name="Rectangle 8"/>
          <p:cNvSpPr>
            <a:spLocks noChangeArrowheads="1"/>
          </p:cNvSpPr>
          <p:nvPr/>
        </p:nvSpPr>
        <p:spPr bwMode="auto">
          <a:xfrm>
            <a:off x="2738624" y="2057400"/>
            <a:ext cx="36199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s-HN" altLang="it-IT" sz="2800" b="1" i="0" dirty="0">
                <a:solidFill>
                  <a:srgbClr val="000000"/>
                </a:solidFill>
              </a:rPr>
              <a:t>Objetivo del estudio</a:t>
            </a:r>
          </a:p>
        </p:txBody>
      </p:sp>
      <p:sp>
        <p:nvSpPr>
          <p:cNvPr id="8" name="Text Box 5"/>
          <p:cNvSpPr txBox="1">
            <a:spLocks noChangeArrowheads="1"/>
          </p:cNvSpPr>
          <p:nvPr/>
        </p:nvSpPr>
        <p:spPr bwMode="auto">
          <a:xfrm>
            <a:off x="0" y="1052513"/>
            <a:ext cx="9143999"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Ensayo ASPRE: desempeño de tamizaje para pre-eclampsia pretérmino</a:t>
            </a:r>
            <a:r>
              <a:rPr lang="en-US" sz="1400" b="1" i="0" dirty="0">
                <a:solidFill>
                  <a:schemeClr val="bg1"/>
                </a:solidFill>
              </a:rPr>
              <a:t> </a:t>
            </a:r>
          </a:p>
          <a:p>
            <a:pPr algn="ctr" eaLnBrk="1" hangingPunct="1">
              <a:spcBef>
                <a:spcPct val="0"/>
              </a:spcBef>
              <a:buFontTx/>
              <a:buNone/>
            </a:pPr>
            <a:r>
              <a:rPr lang="de-DE" altLang="it-IT" sz="1400" dirty="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9" name="Segnaposto contenuto 2"/>
          <p:cNvSpPr txBox="1">
            <a:spLocks/>
          </p:cNvSpPr>
          <p:nvPr/>
        </p:nvSpPr>
        <p:spPr bwMode="auto">
          <a:xfrm>
            <a:off x="228600" y="3276600"/>
            <a:ext cx="8382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10000"/>
              </a:lnSpc>
            </a:pPr>
            <a:r>
              <a:rPr lang="es-HN" sz="2400" i="0" dirty="0"/>
              <a:t>Evaluar la precisión del modelo de tamizaje de pre-eclampsia (PE) reportado del primer-trimestre previamente en la población examinada del estudio ASPRE.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19"/>
          <p:cNvSpPr>
            <a:spLocks noChangeArrowheads="1"/>
          </p:cNvSpPr>
          <p:nvPr/>
        </p:nvSpPr>
        <p:spPr bwMode="auto">
          <a:xfrm>
            <a:off x="251520" y="2009748"/>
            <a:ext cx="8712968" cy="4672048"/>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400" b="1" i="0" dirty="0"/>
              <a:t>Diseño del estudio</a:t>
            </a:r>
          </a:p>
          <a:p>
            <a:pPr lvl="1"/>
            <a:r>
              <a:rPr lang="es-HN" sz="2000" i="0" dirty="0"/>
              <a:t>Prospectivo, estudio multicentrico</a:t>
            </a:r>
            <a:r>
              <a:rPr lang="en-US" sz="2000" i="0" dirty="0"/>
              <a:t> </a:t>
            </a:r>
            <a:endParaRPr lang="en-US" i="0" dirty="0"/>
          </a:p>
          <a:p>
            <a:r>
              <a:rPr lang="en-US" sz="2400" b="1" i="0" dirty="0"/>
              <a:t>Lugar</a:t>
            </a:r>
            <a:endParaRPr lang="en-US" sz="2000" i="0" dirty="0"/>
          </a:p>
          <a:p>
            <a:pPr lvl="1"/>
            <a:r>
              <a:rPr lang="es-HN" sz="2000" i="0" dirty="0"/>
              <a:t>Trece hospitales en cinco países diferentes que incluyen Reino Unido (UK), España, Italia, Bélgica, Grecia e Israel (Febrero a Septiembre 2015).</a:t>
            </a:r>
          </a:p>
          <a:p>
            <a:r>
              <a:rPr lang="es-HN" sz="2400" b="1" i="0" dirty="0"/>
              <a:t>Participantes</a:t>
            </a:r>
          </a:p>
          <a:p>
            <a:pPr lvl="1"/>
            <a:r>
              <a:rPr lang="es-HN" sz="2000" b="1" i="0" dirty="0"/>
              <a:t>Incluidos: </a:t>
            </a:r>
            <a:r>
              <a:rPr lang="es-HN" sz="2000" i="0" dirty="0"/>
              <a:t>mujeres que se presentan a visita programada para control rutinario con embarazo único a las 11+0 a 13+6 semanas de gestación.</a:t>
            </a:r>
          </a:p>
          <a:p>
            <a:pPr lvl="1"/>
            <a:r>
              <a:rPr lang="es-HN" sz="2000" b="1" i="0" dirty="0"/>
              <a:t>Excluidas: </a:t>
            </a:r>
            <a:r>
              <a:rPr lang="es-HN" sz="2000" i="0" dirty="0"/>
              <a:t>Edad materna &lt;18 años o anomalía estructural mayor por ultrasonido. Embarazos que terminan sin seguimiento o terminación por aborto también fueron excluidas.</a:t>
            </a:r>
            <a:r>
              <a:rPr lang="en-US" sz="2000" i="0" dirty="0"/>
              <a:t>  </a:t>
            </a:r>
          </a:p>
        </p:txBody>
      </p:sp>
      <p:sp>
        <p:nvSpPr>
          <p:cNvPr id="8" name="Text Box 5"/>
          <p:cNvSpPr txBox="1">
            <a:spLocks noChangeArrowheads="1"/>
          </p:cNvSpPr>
          <p:nvPr/>
        </p:nvSpPr>
        <p:spPr bwMode="auto">
          <a:xfrm>
            <a:off x="0" y="1052513"/>
            <a:ext cx="9143999"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Ensayo ASPRE: desempeño de tamizaje para pre-eclampsia pretérmino</a:t>
            </a:r>
            <a:r>
              <a:rPr lang="en-US" sz="1400" b="1" i="0" dirty="0">
                <a:solidFill>
                  <a:schemeClr val="bg1"/>
                </a:solidFill>
              </a:rPr>
              <a:t> </a:t>
            </a:r>
          </a:p>
          <a:p>
            <a:pPr algn="ctr" eaLnBrk="1" hangingPunct="1">
              <a:spcBef>
                <a:spcPct val="0"/>
              </a:spcBef>
              <a:buFontTx/>
              <a:buNone/>
            </a:pPr>
            <a:r>
              <a:rPr lang="de-DE" altLang="it-IT" sz="1400" dirty="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9" name="TextBox 1"/>
          <p:cNvSpPr txBox="1">
            <a:spLocks noChangeArrowheads="1"/>
          </p:cNvSpPr>
          <p:nvPr/>
        </p:nvSpPr>
        <p:spPr bwMode="auto">
          <a:xfrm>
            <a:off x="2819400" y="1600200"/>
            <a:ext cx="35655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ctangle 19"/>
          <p:cNvSpPr>
            <a:spLocks noChangeArrowheads="1"/>
          </p:cNvSpPr>
          <p:nvPr/>
        </p:nvSpPr>
        <p:spPr bwMode="auto">
          <a:xfrm>
            <a:off x="179512" y="2311375"/>
            <a:ext cx="8784976" cy="4204228"/>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400" b="1" i="0" dirty="0"/>
              <a:t>Métodos de prueba</a:t>
            </a:r>
          </a:p>
          <a:p>
            <a:pPr lvl="1"/>
            <a:r>
              <a:rPr lang="es-HN" sz="1800" i="0" dirty="0"/>
              <a:t>La prueba de índice fue el algoritmo usando los factores maternos, MAP, </a:t>
            </a:r>
            <a:r>
              <a:rPr lang="es-HN" sz="1800" i="0" dirty="0" err="1"/>
              <a:t>UtA</a:t>
            </a:r>
            <a:r>
              <a:rPr lang="es-HN" sz="1800" i="0" dirty="0"/>
              <a:t>-PI, PAPP-A y </a:t>
            </a:r>
            <a:r>
              <a:rPr lang="es-HN" sz="1800" i="0" dirty="0" err="1"/>
              <a:t>PlGF</a:t>
            </a:r>
            <a:r>
              <a:rPr lang="es-HN" sz="1800" i="0" dirty="0"/>
              <a:t>.</a:t>
            </a:r>
            <a:r>
              <a:rPr lang="en-US" sz="1800" i="0" dirty="0"/>
              <a:t> </a:t>
            </a:r>
          </a:p>
          <a:p>
            <a:pPr lvl="2"/>
            <a:r>
              <a:rPr lang="es-HN" sz="1400" i="0" dirty="0"/>
              <a:t>Factores maternos fueron guardados</a:t>
            </a:r>
          </a:p>
          <a:p>
            <a:pPr lvl="2"/>
            <a:r>
              <a:rPr lang="es-HN" sz="1400" i="0" dirty="0"/>
              <a:t>MAP (</a:t>
            </a:r>
            <a:r>
              <a:rPr lang="es-HN" sz="1400" i="0" dirty="0" err="1"/>
              <a:t>MoM</a:t>
            </a:r>
            <a:r>
              <a:rPr lang="es-HN" sz="1400" i="0" dirty="0"/>
              <a:t>) fue medido por dispositivos automatizados validados</a:t>
            </a:r>
          </a:p>
          <a:p>
            <a:pPr lvl="2"/>
            <a:r>
              <a:rPr lang="es-HN" sz="1400" i="0" dirty="0"/>
              <a:t>Ultrasonido Doppler Color se utilizo para medir el valor IP promedio de las arterias uterinas derecho e izquierda</a:t>
            </a:r>
          </a:p>
          <a:p>
            <a:pPr lvl="2"/>
            <a:r>
              <a:rPr lang="es-HN" sz="1400" i="0" dirty="0"/>
              <a:t>PAPP-A y </a:t>
            </a:r>
            <a:r>
              <a:rPr lang="es-HN" sz="1400" i="0" dirty="0" err="1"/>
              <a:t>PlGF</a:t>
            </a:r>
            <a:r>
              <a:rPr lang="es-HN" sz="1400" i="0" dirty="0"/>
              <a:t> sérico fueron medidos en la plataforma de acceso aleatoria DELFIA Xpress</a:t>
            </a:r>
          </a:p>
          <a:p>
            <a:pPr lvl="1"/>
            <a:r>
              <a:rPr lang="es-HN" sz="1800" i="0" dirty="0"/>
              <a:t>Este fue realizado entre las 11+0 hasta 13+6 semanas de gestación</a:t>
            </a:r>
          </a:p>
          <a:p>
            <a:pPr lvl="1"/>
            <a:r>
              <a:rPr lang="es-HN" sz="1800" i="0" dirty="0"/>
              <a:t>La condición final  fue la preeclampsia</a:t>
            </a:r>
          </a:p>
          <a:p>
            <a:pPr lvl="1"/>
            <a:r>
              <a:rPr lang="es-HN" sz="1800" i="0" dirty="0"/>
              <a:t>Mujeres con alto riesgo &gt;1:100 fueron invitadas a participar en un ensayo a doble ciego con aspirina 150mg diarios comparados con placebo desde las </a:t>
            </a:r>
            <a:r>
              <a:rPr lang="en-US" sz="1800" i="0" dirty="0"/>
              <a:t>11</a:t>
            </a:r>
            <a:r>
              <a:rPr lang="en-GB" sz="1800" i="0" dirty="0"/>
              <a:t>–</a:t>
            </a:r>
            <a:r>
              <a:rPr lang="es-HN" sz="1800" i="0" dirty="0"/>
              <a:t>14 semanas hasta 36 semanas de gestación.</a:t>
            </a:r>
          </a:p>
          <a:p>
            <a:pPr lvl="1"/>
            <a:endParaRPr lang="en-US" sz="1800" i="0" dirty="0"/>
          </a:p>
        </p:txBody>
      </p:sp>
      <p:sp>
        <p:nvSpPr>
          <p:cNvPr id="14" name="Text Box 5"/>
          <p:cNvSpPr txBox="1">
            <a:spLocks noChangeArrowheads="1"/>
          </p:cNvSpPr>
          <p:nvPr/>
        </p:nvSpPr>
        <p:spPr bwMode="auto">
          <a:xfrm>
            <a:off x="0" y="1052513"/>
            <a:ext cx="9143999"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Ensayo ASPRE: desempeño de tamizaje para pre-eclampsia pretérmino</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15" name="TextBox 1"/>
          <p:cNvSpPr txBox="1">
            <a:spLocks noChangeArrowheads="1"/>
          </p:cNvSpPr>
          <p:nvPr/>
        </p:nvSpPr>
        <p:spPr bwMode="auto">
          <a:xfrm>
            <a:off x="2819400" y="1676400"/>
            <a:ext cx="35655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extLst>
      <p:ext uri="{BB962C8B-B14F-4D97-AF65-F5344CB8AC3E}">
        <p14:creationId xmlns:p14="http://schemas.microsoft.com/office/powerpoint/2010/main" val="214168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ctangle 19"/>
          <p:cNvSpPr>
            <a:spLocks noChangeArrowheads="1"/>
          </p:cNvSpPr>
          <p:nvPr/>
        </p:nvSpPr>
        <p:spPr bwMode="auto">
          <a:xfrm>
            <a:off x="395536" y="2508288"/>
            <a:ext cx="8496944" cy="3520964"/>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b="1" i="0" dirty="0"/>
              <a:t>Resultado</a:t>
            </a:r>
          </a:p>
          <a:p>
            <a:pPr lvl="1"/>
            <a:r>
              <a:rPr lang="es-HN" sz="1800" i="0" dirty="0"/>
              <a:t>La PE fue definida usando las guías ISSHP</a:t>
            </a:r>
          </a:p>
          <a:p>
            <a:pPr lvl="3">
              <a:buFont typeface="Arial"/>
              <a:buChar char="•"/>
            </a:pPr>
            <a:r>
              <a:rPr lang="es-HN" sz="1600" i="0" dirty="0"/>
              <a:t>Hipertensión con una sistólica de ≥ 140 y/o una diastólica de ≥ 90 en por lo menos dos ocasiones 4 horas aparte</a:t>
            </a:r>
          </a:p>
          <a:p>
            <a:pPr lvl="3">
              <a:buFont typeface="Arial"/>
              <a:buChar char="•"/>
            </a:pPr>
            <a:r>
              <a:rPr lang="es-HN" sz="1600" i="0" dirty="0"/>
              <a:t>Proteinuria ≥300mg en 24hrs o por lo menos ++ en análisis de orina con cinta</a:t>
            </a:r>
          </a:p>
          <a:p>
            <a:pPr lvl="3">
              <a:buFont typeface="Arial"/>
              <a:buChar char="•"/>
            </a:pPr>
            <a:r>
              <a:rPr lang="es-HN" sz="1600" i="0" dirty="0"/>
              <a:t>Preeclampsia sobreagregada fue definida como proteinuria significativa con el antecedente de hipertensión crónica</a:t>
            </a:r>
          </a:p>
          <a:p>
            <a:pPr lvl="1"/>
            <a:r>
              <a:rPr lang="es-HN" sz="1800" i="0" dirty="0"/>
              <a:t>En la población evaluada, la tasa de falso positive y la tasas de detección para parto con preeclampsia</a:t>
            </a:r>
            <a:r>
              <a:rPr lang="en-US" sz="1800" i="0" dirty="0"/>
              <a:t> </a:t>
            </a:r>
            <a:r>
              <a:rPr lang="es-HN" sz="1800" i="0" dirty="0"/>
              <a:t>&lt; 37 semanas y </a:t>
            </a:r>
            <a:r>
              <a:rPr lang="en-US" sz="1800" i="0" dirty="0"/>
              <a:t>≥ 37 </a:t>
            </a:r>
            <a:r>
              <a:rPr lang="es-HN" sz="1800" i="0" dirty="0"/>
              <a:t>semanas de gestación fueron estimadas después del ajuste por el efecto de aspirina (62% de reducción en aquellas tratadas con aspirina)</a:t>
            </a:r>
          </a:p>
        </p:txBody>
      </p:sp>
      <p:sp>
        <p:nvSpPr>
          <p:cNvPr id="14" name="Text Box 5"/>
          <p:cNvSpPr txBox="1">
            <a:spLocks noChangeArrowheads="1"/>
          </p:cNvSpPr>
          <p:nvPr/>
        </p:nvSpPr>
        <p:spPr bwMode="auto">
          <a:xfrm>
            <a:off x="0" y="1052513"/>
            <a:ext cx="9143999"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Ensayo ASPRE: desempeño de tamizaje para pre-eclampsia pretérmino</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15" name="TextBox 1"/>
          <p:cNvSpPr txBox="1">
            <a:spLocks noChangeArrowheads="1"/>
          </p:cNvSpPr>
          <p:nvPr/>
        </p:nvSpPr>
        <p:spPr bwMode="auto">
          <a:xfrm>
            <a:off x="2819400" y="1676400"/>
            <a:ext cx="35655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4927676" y="2348880"/>
            <a:ext cx="4026568" cy="4109590"/>
          </a:xfrm>
          <a:prstGeom prst="rect">
            <a:avLst/>
          </a:prstGeom>
        </p:spPr>
      </p:pic>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599183"/>
            <a:ext cx="86423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t>Resultados</a:t>
            </a:r>
          </a:p>
        </p:txBody>
      </p:sp>
      <p:sp>
        <p:nvSpPr>
          <p:cNvPr id="6" name="Text Box 5"/>
          <p:cNvSpPr txBox="1">
            <a:spLocks noChangeArrowheads="1"/>
          </p:cNvSpPr>
          <p:nvPr/>
        </p:nvSpPr>
        <p:spPr bwMode="auto">
          <a:xfrm>
            <a:off x="250825" y="1052513"/>
            <a:ext cx="864235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Ensayo ASPRE: desempeño de tamizaje para pre-eclampsia pretérmino</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179512" y="1988840"/>
            <a:ext cx="5112568" cy="4608512"/>
          </a:xfrm>
        </p:spPr>
        <p:txBody>
          <a:bodyPr/>
          <a:lstStyle/>
          <a:p>
            <a:pPr marL="0" indent="0">
              <a:buNone/>
            </a:pPr>
            <a:r>
              <a:rPr lang="es-HN" sz="2400" b="1" dirty="0"/>
              <a:t>Diagrama de flujo que resume el tamizaje para PE pretérmino</a:t>
            </a:r>
          </a:p>
          <a:p>
            <a:pPr lvl="1"/>
            <a:r>
              <a:rPr lang="es-HN" sz="1600" dirty="0"/>
              <a:t>26 941 mujeres fueron incluidas en el estudio</a:t>
            </a:r>
          </a:p>
          <a:p>
            <a:pPr lvl="1"/>
            <a:r>
              <a:rPr lang="es-HN" sz="1600" dirty="0"/>
              <a:t>2707 (10%) fueron detectadas positivas con un riesgo de PE &gt;1:100</a:t>
            </a:r>
          </a:p>
          <a:p>
            <a:r>
              <a:rPr lang="es-HN" sz="2400" dirty="0"/>
              <a:t>Riesgo PE:</a:t>
            </a:r>
          </a:p>
          <a:p>
            <a:pPr lvl="1"/>
            <a:r>
              <a:rPr lang="es-HN" sz="1600" dirty="0"/>
              <a:t>Grupo placebo (n=806)</a:t>
            </a:r>
          </a:p>
          <a:p>
            <a:pPr lvl="2"/>
            <a:r>
              <a:rPr lang="es-HN" sz="1200" dirty="0"/>
              <a:t>4.3% PE pretérmino</a:t>
            </a:r>
          </a:p>
          <a:p>
            <a:pPr lvl="2"/>
            <a:r>
              <a:rPr lang="es-HN" sz="1200" dirty="0"/>
              <a:t>7.3% PE de termino</a:t>
            </a:r>
          </a:p>
          <a:p>
            <a:pPr lvl="1"/>
            <a:r>
              <a:rPr lang="es-HN" sz="1600" dirty="0"/>
              <a:t>Grupo de tratamiento (n=785)</a:t>
            </a:r>
          </a:p>
          <a:p>
            <a:pPr lvl="2"/>
            <a:r>
              <a:rPr lang="es-HN" sz="1200" dirty="0"/>
              <a:t>4.3% PE pretérmino </a:t>
            </a:r>
            <a:r>
              <a:rPr lang="es-HN" sz="800" dirty="0"/>
              <a:t>(ajustado por 62% dado esto fue por el efecto de reducción de riesgo de PE por la administración de aspirina)</a:t>
            </a:r>
          </a:p>
          <a:p>
            <a:pPr lvl="2"/>
            <a:r>
              <a:rPr lang="es-HN" sz="1200" dirty="0"/>
              <a:t>6.8% PE de termino</a:t>
            </a:r>
          </a:p>
          <a:p>
            <a:pPr lvl="1"/>
            <a:r>
              <a:rPr lang="es-HN" sz="1600" dirty="0"/>
              <a:t>No participaron en el ensayo</a:t>
            </a:r>
            <a:r>
              <a:rPr lang="en-US" sz="1600" dirty="0"/>
              <a:t> (n=1116)</a:t>
            </a:r>
          </a:p>
          <a:p>
            <a:pPr lvl="2"/>
            <a:r>
              <a:rPr lang="en-US" sz="1200" dirty="0"/>
              <a:t>6.1% PE pretérmino</a:t>
            </a:r>
          </a:p>
          <a:p>
            <a:pPr lvl="2"/>
            <a:r>
              <a:rPr lang="es-HN" sz="1200" dirty="0"/>
              <a:t>7.3% PE de termino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599183"/>
            <a:ext cx="86423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t>Resultados</a:t>
            </a:r>
          </a:p>
        </p:txBody>
      </p:sp>
      <p:sp>
        <p:nvSpPr>
          <p:cNvPr id="6" name="Text Box 5"/>
          <p:cNvSpPr txBox="1">
            <a:spLocks noChangeArrowheads="1"/>
          </p:cNvSpPr>
          <p:nvPr/>
        </p:nvSpPr>
        <p:spPr bwMode="auto">
          <a:xfrm>
            <a:off x="250825" y="1052513"/>
            <a:ext cx="864235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Ensayo ASPRE: desempeño de tamizaje para pre-eclampsia pretérmino</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250825" y="2060848"/>
            <a:ext cx="8497640" cy="4680520"/>
          </a:xfrm>
        </p:spPr>
        <p:txBody>
          <a:bodyPr/>
          <a:lstStyle/>
          <a:p>
            <a:pPr marL="0" indent="0">
              <a:buNone/>
            </a:pPr>
            <a:r>
              <a:rPr lang="es-HN" sz="2000" b="1" dirty="0"/>
              <a:t>   Resultado primario</a:t>
            </a:r>
          </a:p>
          <a:p>
            <a:pPr lvl="1"/>
            <a:r>
              <a:rPr lang="es-HN" sz="2000" dirty="0"/>
              <a:t>Riesgo de PE en la población en estudio:</a:t>
            </a:r>
          </a:p>
          <a:p>
            <a:pPr lvl="2"/>
            <a:r>
              <a:rPr lang="es-HN" sz="1800" dirty="0"/>
              <a:t>0.7% PE pretérmino</a:t>
            </a:r>
          </a:p>
          <a:p>
            <a:pPr lvl="2"/>
            <a:r>
              <a:rPr lang="es-HN" sz="1800" dirty="0"/>
              <a:t>1.7% PE de termino</a:t>
            </a:r>
          </a:p>
          <a:p>
            <a:pPr lvl="2"/>
            <a:r>
              <a:rPr lang="es-HN" sz="1800" dirty="0"/>
              <a:t>97.6% sin PE</a:t>
            </a:r>
          </a:p>
          <a:p>
            <a:pPr lvl="1"/>
            <a:r>
              <a:rPr lang="es-HN" sz="2000" dirty="0"/>
              <a:t>Riesgo de PE usando el algoritmo de tamizaje en primer trimestre usando el riesgo de corte de 1 en 100</a:t>
            </a:r>
          </a:p>
          <a:p>
            <a:pPr lvl="2"/>
            <a:r>
              <a:rPr lang="es-HN" sz="1800" dirty="0"/>
              <a:t>La tasa de detección fue</a:t>
            </a:r>
          </a:p>
          <a:p>
            <a:pPr lvl="3"/>
            <a:r>
              <a:rPr lang="es-HN" sz="1800" dirty="0"/>
              <a:t>76.7% (138/180) para PE pretérmino</a:t>
            </a:r>
          </a:p>
          <a:p>
            <a:pPr lvl="3"/>
            <a:r>
              <a:rPr lang="es-HN" sz="1800" dirty="0"/>
              <a:t>43.1% (194/450) para PE de termino</a:t>
            </a:r>
          </a:p>
          <a:p>
            <a:pPr lvl="2"/>
            <a:r>
              <a:rPr lang="es-HN" sz="1800" dirty="0"/>
              <a:t>Tasa de tamizaje-positivo de 10.5% </a:t>
            </a:r>
          </a:p>
          <a:p>
            <a:pPr lvl="2"/>
            <a:r>
              <a:rPr lang="es-HN" sz="1800" dirty="0"/>
              <a:t>Tasa de falso-positivo de 9.2%</a:t>
            </a:r>
            <a:r>
              <a:rPr lang="en-US" sz="1800" dirty="0"/>
              <a:t> </a:t>
            </a:r>
          </a:p>
        </p:txBody>
      </p:sp>
    </p:spTree>
    <p:extLst>
      <p:ext uri="{BB962C8B-B14F-4D97-AF65-F5344CB8AC3E}">
        <p14:creationId xmlns:p14="http://schemas.microsoft.com/office/powerpoint/2010/main" val="579097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8" name="Group 2"/>
          <p:cNvGrpSpPr>
            <a:grpSpLocks/>
          </p:cNvGrpSpPr>
          <p:nvPr/>
        </p:nvGrpSpPr>
        <p:grpSpPr bwMode="auto">
          <a:xfrm>
            <a:off x="0" y="-15875"/>
            <a:ext cx="9144000" cy="923925"/>
            <a:chOff x="0" y="3755"/>
            <a:chExt cx="5760" cy="582"/>
          </a:xfrm>
        </p:grpSpPr>
        <p:pic>
          <p:nvPicPr>
            <p:cNvPr id="29734"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35"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5"/>
          <p:cNvSpPr txBox="1">
            <a:spLocks noChangeArrowheads="1"/>
          </p:cNvSpPr>
          <p:nvPr/>
        </p:nvSpPr>
        <p:spPr bwMode="auto">
          <a:xfrm>
            <a:off x="0" y="990600"/>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Ensayo ASPRE: desempeño de tamizaje para pre-eclampsia pretérmino</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graphicFrame>
        <p:nvGraphicFramePr>
          <p:cNvPr id="10" name="Table 9"/>
          <p:cNvGraphicFramePr>
            <a:graphicFrameLocks noGrp="1"/>
          </p:cNvGraphicFramePr>
          <p:nvPr>
            <p:extLst>
              <p:ext uri="{D42A27DB-BD31-4B8C-83A1-F6EECF244321}">
                <p14:modId xmlns:p14="http://schemas.microsoft.com/office/powerpoint/2010/main" val="3029333199"/>
              </p:ext>
            </p:extLst>
          </p:nvPr>
        </p:nvGraphicFramePr>
        <p:xfrm>
          <a:off x="611560" y="2924944"/>
          <a:ext cx="8323284" cy="2291080"/>
        </p:xfrm>
        <a:graphic>
          <a:graphicData uri="http://schemas.openxmlformats.org/drawingml/2006/table">
            <a:tbl>
              <a:tblPr firstRow="1" bandRow="1">
                <a:tableStyleId>{0505E3EF-67EA-436B-97B2-0124C06EBD24}</a:tableStyleId>
              </a:tblPr>
              <a:tblGrid>
                <a:gridCol w="1939280">
                  <a:extLst>
                    <a:ext uri="{9D8B030D-6E8A-4147-A177-3AD203B41FA5}">
                      <a16:colId xmlns:a16="http://schemas.microsoft.com/office/drawing/2014/main" val="20000"/>
                    </a:ext>
                  </a:extLst>
                </a:gridCol>
                <a:gridCol w="2135532">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tblGrid>
              <a:tr h="320040">
                <a:tc rowSpan="2">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s-HN" noProof="0" dirty="0"/>
                        <a:t>Tasa de detección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a:txBody>
                    <a:bodyPr/>
                    <a:lstStyle/>
                    <a:p>
                      <a:r>
                        <a:rPr lang="es-HN" noProof="0" dirty="0"/>
                        <a:t>Tasa de falso -positivo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320040">
                <a:tc vMerge="1">
                  <a:txBody>
                    <a:bodyPr/>
                    <a:lstStyle/>
                    <a:p>
                      <a:endParaRPr lang="en-GB"/>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HN" noProof="0" dirty="0"/>
                        <a:t>PE pretérmino</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HN" noProof="0" dirty="0"/>
                        <a:t>PE de termino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1"/>
                  </a:ext>
                </a:extLst>
              </a:tr>
              <a:tr h="370840">
                <a:tc>
                  <a:txBody>
                    <a:bodyPr/>
                    <a:lstStyle/>
                    <a:p>
                      <a:r>
                        <a:rPr lang="es-HN" noProof="0" dirty="0"/>
                        <a:t>Cohorte ASPRE</a:t>
                      </a:r>
                      <a:r>
                        <a:rPr lang="es-HN" baseline="0" noProof="0" dirty="0"/>
                        <a:t> </a:t>
                      </a:r>
                      <a:endParaRPr lang="es-HN" noProof="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77%</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43%</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9.2%</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s-HN" noProof="0" dirty="0"/>
                        <a:t>Población usada para desarrollar modelo de tamizaje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77%</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38%</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a:t>10%</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TextBox 4"/>
          <p:cNvSpPr txBox="1"/>
          <p:nvPr/>
        </p:nvSpPr>
        <p:spPr>
          <a:xfrm>
            <a:off x="208478" y="1916832"/>
            <a:ext cx="8828018" cy="923330"/>
          </a:xfrm>
          <a:prstGeom prst="rect">
            <a:avLst/>
          </a:prstGeom>
          <a:noFill/>
        </p:spPr>
        <p:txBody>
          <a:bodyPr wrap="square" rtlCol="0">
            <a:spAutoFit/>
          </a:bodyPr>
          <a:lstStyle/>
          <a:p>
            <a:r>
              <a:rPr lang="es-HN" i="0" dirty="0"/>
              <a:t>Comparación de las tasas de detección y la tasas de falso positivo del algoritmo de tamizaje utilizado en el ensayo ASPRE comparado con la población del algoritmo que se desarrollo.</a:t>
            </a:r>
          </a:p>
        </p:txBody>
      </p:sp>
    </p:spTree>
    <p:extLst>
      <p:ext uri="{BB962C8B-B14F-4D97-AF65-F5344CB8AC3E}">
        <p14:creationId xmlns:p14="http://schemas.microsoft.com/office/powerpoint/2010/main" val="3726912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1747" name="TextBox 1"/>
          <p:cNvSpPr txBox="1">
            <a:spLocks noChangeArrowheads="1"/>
          </p:cNvSpPr>
          <p:nvPr/>
        </p:nvSpPr>
        <p:spPr bwMode="auto">
          <a:xfrm>
            <a:off x="228600" y="2060848"/>
            <a:ext cx="8642350" cy="404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es-HN" sz="2000" b="1" i="0" dirty="0"/>
              <a:t>Hallazgos</a:t>
            </a:r>
          </a:p>
          <a:p>
            <a:pPr marL="1028700" lvl="1" eaLnBrk="1" hangingPunct="1">
              <a:spcBef>
                <a:spcPct val="0"/>
              </a:spcBef>
              <a:spcAft>
                <a:spcPts val="1200"/>
              </a:spcAft>
              <a:defRPr/>
            </a:pPr>
            <a:r>
              <a:rPr lang="es-HN" sz="1800" i="0" dirty="0"/>
              <a:t>La tasa de detección estimada de tamizaje por factores maternos, MAP, </a:t>
            </a:r>
            <a:r>
              <a:rPr lang="es-HN" sz="1800" i="0" dirty="0" err="1"/>
              <a:t>UtA</a:t>
            </a:r>
            <a:r>
              <a:rPr lang="es-HN" sz="1800" i="0" dirty="0"/>
              <a:t>-PI, PAPP-A y </a:t>
            </a:r>
            <a:r>
              <a:rPr lang="es-HN" sz="1800" i="0" dirty="0" err="1"/>
              <a:t>PlGF</a:t>
            </a:r>
            <a:r>
              <a:rPr lang="es-HN" sz="1800" i="0" dirty="0"/>
              <a:t> para la población ASPRE comparada con la población que se uso para desarrollar el algoritmo respectivamente fue:</a:t>
            </a:r>
          </a:p>
          <a:p>
            <a:pPr marL="1428750" lvl="2" eaLnBrk="1" hangingPunct="1">
              <a:lnSpc>
                <a:spcPct val="50000"/>
              </a:lnSpc>
              <a:spcBef>
                <a:spcPct val="0"/>
              </a:spcBef>
              <a:spcAft>
                <a:spcPts val="1200"/>
              </a:spcAft>
              <a:defRPr/>
            </a:pPr>
            <a:r>
              <a:rPr lang="es-HN" sz="1400" i="0" dirty="0"/>
              <a:t>77% y 77% para PE pretérmino</a:t>
            </a:r>
          </a:p>
          <a:p>
            <a:pPr marL="1428750" lvl="2" eaLnBrk="1" hangingPunct="1">
              <a:lnSpc>
                <a:spcPct val="50000"/>
              </a:lnSpc>
              <a:spcBef>
                <a:spcPct val="0"/>
              </a:spcBef>
              <a:spcAft>
                <a:spcPts val="1200"/>
              </a:spcAft>
              <a:defRPr/>
            </a:pPr>
            <a:r>
              <a:rPr lang="es-HN" sz="1400" i="0" dirty="0"/>
              <a:t>43% y 38% para PE de termino</a:t>
            </a:r>
          </a:p>
          <a:p>
            <a:pPr marL="1428750" lvl="2" eaLnBrk="1" hangingPunct="1">
              <a:lnSpc>
                <a:spcPct val="50000"/>
              </a:lnSpc>
              <a:spcBef>
                <a:spcPct val="0"/>
              </a:spcBef>
              <a:spcAft>
                <a:spcPts val="1200"/>
              </a:spcAft>
              <a:defRPr/>
            </a:pPr>
            <a:r>
              <a:rPr lang="es-HN" sz="1400" i="0" dirty="0"/>
              <a:t>Tasa de falso-positive 9.2% y 10%</a:t>
            </a:r>
            <a:r>
              <a:rPr lang="en-US" sz="1400" i="0" dirty="0"/>
              <a:t> </a:t>
            </a:r>
            <a:endParaRPr lang="en-US" sz="2000" b="1" i="0" dirty="0"/>
          </a:p>
          <a:p>
            <a:pPr marL="285750" indent="-285750" eaLnBrk="1" hangingPunct="1">
              <a:spcBef>
                <a:spcPct val="0"/>
              </a:spcBef>
              <a:spcAft>
                <a:spcPts val="1200"/>
              </a:spcAft>
              <a:defRPr/>
            </a:pPr>
            <a:r>
              <a:rPr lang="es-HN" sz="2000" b="1" i="0" dirty="0"/>
              <a:t>Limitaciones del estudio</a:t>
            </a:r>
          </a:p>
          <a:p>
            <a:pPr marL="1028700" lvl="1" eaLnBrk="1" hangingPunct="1">
              <a:spcBef>
                <a:spcPct val="0"/>
              </a:spcBef>
              <a:spcAft>
                <a:spcPts val="1200"/>
              </a:spcAft>
              <a:defRPr/>
            </a:pPr>
            <a:r>
              <a:rPr lang="es-HN" sz="1800" i="0" dirty="0"/>
              <a:t>Este estudio demostró un riesgo reducido de PE en las que se les administro aspirina. Por ende, la incidencia de PE en este grupo se redujo. Por eso se ajusto este grupo al tomar esto en consideración.</a:t>
            </a:r>
          </a:p>
          <a:p>
            <a:pPr marL="1028700" lvl="1" eaLnBrk="1" hangingPunct="1">
              <a:spcBef>
                <a:spcPct val="0"/>
              </a:spcBef>
              <a:spcAft>
                <a:spcPts val="1200"/>
              </a:spcAft>
              <a:defRPr/>
            </a:pPr>
            <a:r>
              <a:rPr lang="es-HN" sz="1800" i="0" dirty="0"/>
              <a:t>Este no fue un estudio de validación no intervencionista.</a:t>
            </a:r>
            <a:r>
              <a:rPr lang="en-US" sz="1800" i="0" dirty="0"/>
              <a:t> </a:t>
            </a:r>
          </a:p>
        </p:txBody>
      </p:sp>
      <p:sp>
        <p:nvSpPr>
          <p:cNvPr id="33796" name="Rectangle 1"/>
          <p:cNvSpPr>
            <a:spLocks noChangeArrowheads="1"/>
          </p:cNvSpPr>
          <p:nvPr/>
        </p:nvSpPr>
        <p:spPr bwMode="auto">
          <a:xfrm>
            <a:off x="3733800" y="1600200"/>
            <a:ext cx="19030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Discusión</a:t>
            </a:r>
            <a:endParaRPr lang="es-HN" altLang="it-IT" sz="2400" dirty="0"/>
          </a:p>
        </p:txBody>
      </p:sp>
      <p:sp>
        <p:nvSpPr>
          <p:cNvPr id="8" name="Text Box 5"/>
          <p:cNvSpPr txBox="1">
            <a:spLocks noChangeArrowheads="1"/>
          </p:cNvSpPr>
          <p:nvPr/>
        </p:nvSpPr>
        <p:spPr bwMode="auto">
          <a:xfrm>
            <a:off x="0" y="1052513"/>
            <a:ext cx="9144000" cy="523220"/>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Ensayo ASPRE: desempeño de tamizaje para pre-eclampsia pretérmino</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D.L. </a:t>
            </a:r>
            <a:r>
              <a:rPr lang="de-DE" altLang="it-IT" sz="1400" dirty="0" err="1">
                <a:solidFill>
                  <a:schemeClr val="bg1"/>
                </a:solidFill>
              </a:rPr>
              <a:t>Rolnik</a:t>
            </a:r>
            <a:r>
              <a:rPr lang="de-DE" altLang="it-IT" sz="1400" dirty="0">
                <a:solidFill>
                  <a:schemeClr val="bg1"/>
                </a:solidFill>
              </a:rPr>
              <a:t> et al.</a:t>
            </a:r>
            <a:r>
              <a:rPr lang="en-GB" altLang="it-IT" sz="1400" dirty="0">
                <a:solidFill>
                  <a:schemeClr val="bg1"/>
                </a:solidFill>
              </a:rPr>
              <a:t>, UOG 2017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40087</TotalTime>
  <Words>1300</Words>
  <Application>Microsoft Office PowerPoint</Application>
  <PresentationFormat>Presentación en pantalla (4:3)</PresentationFormat>
  <Paragraphs>131</Paragraphs>
  <Slides>12</Slides>
  <Notes>8</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12</vt:i4>
      </vt:variant>
    </vt:vector>
  </HeadingPairs>
  <TitlesOfParts>
    <vt:vector size="17" baseType="lpstr">
      <vt:lpstr>Arial</vt:lpstr>
      <vt:lpstr>Calibri</vt:lpstr>
      <vt:lpstr>Cambria Math</vt:lpstr>
      <vt:lpstr>Default Design</vt:lpstr>
      <vt:lpstr>5_Default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Ruben Fernandez</cp:lastModifiedBy>
  <cp:revision>760</cp:revision>
  <cp:lastPrinted>2011-09-13T15:07:48Z</cp:lastPrinted>
  <dcterms:created xsi:type="dcterms:W3CDTF">2016-05-13T18:06:14Z</dcterms:created>
  <dcterms:modified xsi:type="dcterms:W3CDTF">2018-04-06T14:48:24Z</dcterms:modified>
</cp:coreProperties>
</file>