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Roboto 1" panose="020B0604020202020204" charset="0"/>
      <p:regular r:id="rId3"/>
    </p:embeddedFont>
    <p:embeddedFont>
      <p:font typeface="Roboto 1 Bold" panose="020B0604020202020204" charset="0"/>
      <p:regular r:id="rId4"/>
    </p:embeddedFont>
    <p:embeddedFont>
      <p:font typeface="Roboto 2" panose="020B0604020202020204" charset="0"/>
      <p:regular r:id="rId5"/>
    </p:embeddedFont>
    <p:embeddedFont>
      <p:font typeface="Telegraf" panose="020B0604020202020204" charset="0"/>
      <p:regular r:id="rId6"/>
    </p:embeddedFont>
    <p:embeddedFont>
      <p:font typeface="Telegraf Bold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94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anie Atobrah-Kyeremeh" userId="44f6c705-d9bf-486c-a3ab-4d5a41686841" providerId="ADAL" clId="{51D38237-029A-4ED4-AEBF-22B00C32BF60}"/>
    <pc:docChg chg="modSld">
      <pc:chgData name="Melanie Atobrah-Kyeremeh" userId="44f6c705-d9bf-486c-a3ab-4d5a41686841" providerId="ADAL" clId="{51D38237-029A-4ED4-AEBF-22B00C32BF60}" dt="2026-03-17T09:30:51.072" v="2" actId="1035"/>
      <pc:docMkLst>
        <pc:docMk/>
      </pc:docMkLst>
      <pc:sldChg chg="modSp mod">
        <pc:chgData name="Melanie Atobrah-Kyeremeh" userId="44f6c705-d9bf-486c-a3ab-4d5a41686841" providerId="ADAL" clId="{51D38237-029A-4ED4-AEBF-22B00C32BF60}" dt="2026-03-17T09:30:51.072" v="2" actId="1035"/>
        <pc:sldMkLst>
          <pc:docMk/>
          <pc:sldMk cId="0" sldId="256"/>
        </pc:sldMkLst>
        <pc:spChg chg="mod">
          <ac:chgData name="Melanie Atobrah-Kyeremeh" userId="44f6c705-d9bf-486c-a3ab-4d5a41686841" providerId="ADAL" clId="{51D38237-029A-4ED4-AEBF-22B00C32BF60}" dt="2026-03-17T09:30:47.558" v="0" actId="14100"/>
          <ac:spMkLst>
            <pc:docMk/>
            <pc:sldMk cId="0" sldId="256"/>
            <ac:spMk id="24" creationId="{00000000-0000-0000-0000-000000000000}"/>
          </ac:spMkLst>
        </pc:spChg>
        <pc:spChg chg="mod">
          <ac:chgData name="Melanie Atobrah-Kyeremeh" userId="44f6c705-d9bf-486c-a3ab-4d5a41686841" providerId="ADAL" clId="{51D38237-029A-4ED4-AEBF-22B00C32BF60}" dt="2026-03-17T09:30:51.072" v="2" actId="1035"/>
          <ac:spMkLst>
            <pc:docMk/>
            <pc:sldMk cId="0" sldId="256"/>
            <ac:spMk id="2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076575"/>
            <a:ext cx="9790492" cy="7210425"/>
          </a:xfrm>
          <a:custGeom>
            <a:avLst/>
            <a:gdLst/>
            <a:ahLst/>
            <a:cxnLst/>
            <a:rect l="l" t="t" r="r" b="b"/>
            <a:pathLst>
              <a:path w="9790492" h="7210425">
                <a:moveTo>
                  <a:pt x="0" y="0"/>
                </a:moveTo>
                <a:lnTo>
                  <a:pt x="9790492" y="0"/>
                </a:lnTo>
                <a:lnTo>
                  <a:pt x="9790492" y="7210425"/>
                </a:lnTo>
                <a:lnTo>
                  <a:pt x="0" y="72104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49434" b="-14134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>
            <a:grpSpLocks noGrp="1" noUngrp="1" noRot="1" noMove="1" noResize="1"/>
          </p:cNvGrpSpPr>
          <p:nvPr/>
        </p:nvGrpSpPr>
        <p:grpSpPr>
          <a:xfrm>
            <a:off x="0" y="1"/>
            <a:ext cx="9790492" cy="3086099"/>
            <a:chOff x="0" y="0"/>
            <a:chExt cx="2578566" cy="812800"/>
          </a:xfrm>
        </p:grpSpPr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578566" cy="812800"/>
            </a:xfrm>
            <a:custGeom>
              <a:avLst/>
              <a:gdLst/>
              <a:ahLst/>
              <a:cxnLst/>
              <a:rect l="l" t="t" r="r" b="b"/>
              <a:pathLst>
                <a:path w="2578566" h="812800">
                  <a:moveTo>
                    <a:pt x="0" y="0"/>
                  </a:moveTo>
                  <a:lnTo>
                    <a:pt x="2578566" y="0"/>
                  </a:lnTo>
                  <a:lnTo>
                    <a:pt x="2578566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1">
              <a:gsLst>
                <a:gs pos="0">
                  <a:srgbClr val="303383">
                    <a:alpha val="100000"/>
                  </a:srgbClr>
                </a:gs>
                <a:gs pos="100000">
                  <a:srgbClr val="E30513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47625"/>
              <a:ext cx="2578566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655066" y="7645056"/>
            <a:ext cx="6792104" cy="1315049"/>
            <a:chOff x="0" y="0"/>
            <a:chExt cx="4399366" cy="8517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99366" cy="851780"/>
            </a:xfrm>
            <a:custGeom>
              <a:avLst/>
              <a:gdLst/>
              <a:ahLst/>
              <a:cxnLst/>
              <a:rect l="l" t="t" r="r" b="b"/>
              <a:pathLst>
                <a:path w="4399366" h="851780">
                  <a:moveTo>
                    <a:pt x="27606" y="0"/>
                  </a:moveTo>
                  <a:lnTo>
                    <a:pt x="4371761" y="0"/>
                  </a:lnTo>
                  <a:cubicBezTo>
                    <a:pt x="4379082" y="0"/>
                    <a:pt x="4386104" y="2908"/>
                    <a:pt x="4391281" y="8085"/>
                  </a:cubicBezTo>
                  <a:cubicBezTo>
                    <a:pt x="4396458" y="13263"/>
                    <a:pt x="4399366" y="20284"/>
                    <a:pt x="4399366" y="27606"/>
                  </a:cubicBezTo>
                  <a:lnTo>
                    <a:pt x="4399366" y="824175"/>
                  </a:lnTo>
                  <a:cubicBezTo>
                    <a:pt x="4399366" y="831496"/>
                    <a:pt x="4396458" y="838518"/>
                    <a:pt x="4391281" y="843695"/>
                  </a:cubicBezTo>
                  <a:cubicBezTo>
                    <a:pt x="4386104" y="848872"/>
                    <a:pt x="4379082" y="851780"/>
                    <a:pt x="4371761" y="851780"/>
                  </a:cubicBezTo>
                  <a:lnTo>
                    <a:pt x="27606" y="851780"/>
                  </a:lnTo>
                  <a:cubicBezTo>
                    <a:pt x="20284" y="851780"/>
                    <a:pt x="13263" y="848872"/>
                    <a:pt x="8085" y="843695"/>
                  </a:cubicBezTo>
                  <a:cubicBezTo>
                    <a:pt x="2908" y="838518"/>
                    <a:pt x="0" y="831496"/>
                    <a:pt x="0" y="824175"/>
                  </a:cubicBezTo>
                  <a:lnTo>
                    <a:pt x="0" y="27606"/>
                  </a:lnTo>
                  <a:cubicBezTo>
                    <a:pt x="0" y="20284"/>
                    <a:pt x="2908" y="13263"/>
                    <a:pt x="8085" y="8085"/>
                  </a:cubicBezTo>
                  <a:cubicBezTo>
                    <a:pt x="13263" y="2908"/>
                    <a:pt x="20284" y="0"/>
                    <a:pt x="27606" y="0"/>
                  </a:cubicBezTo>
                  <a:close/>
                </a:path>
              </a:pathLst>
            </a:custGeom>
            <a:solidFill>
              <a:srgbClr val="30338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4399366" cy="861305"/>
            </a:xfrm>
            <a:prstGeom prst="rect">
              <a:avLst/>
            </a:prstGeom>
          </p:spPr>
          <p:txBody>
            <a:bodyPr lIns="14883" tIns="14883" rIns="14883" bIns="14883" rtlCol="0" anchor="ctr"/>
            <a:lstStyle/>
            <a:p>
              <a:pPr algn="ctr">
                <a:lnSpc>
                  <a:spcPts val="205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258982" y="9268854"/>
            <a:ext cx="4291454" cy="928840"/>
            <a:chOff x="0" y="0"/>
            <a:chExt cx="3001640" cy="64967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01640" cy="649673"/>
            </a:xfrm>
            <a:custGeom>
              <a:avLst/>
              <a:gdLst/>
              <a:ahLst/>
              <a:cxnLst/>
              <a:rect l="l" t="t" r="r" b="b"/>
              <a:pathLst>
                <a:path w="3001640" h="649673">
                  <a:moveTo>
                    <a:pt x="43691" y="0"/>
                  </a:moveTo>
                  <a:lnTo>
                    <a:pt x="2957948" y="0"/>
                  </a:lnTo>
                  <a:cubicBezTo>
                    <a:pt x="2969536" y="0"/>
                    <a:pt x="2980649" y="4603"/>
                    <a:pt x="2988843" y="12797"/>
                  </a:cubicBezTo>
                  <a:cubicBezTo>
                    <a:pt x="2997036" y="20991"/>
                    <a:pt x="3001640" y="32104"/>
                    <a:pt x="3001640" y="43691"/>
                  </a:cubicBezTo>
                  <a:lnTo>
                    <a:pt x="3001640" y="605982"/>
                  </a:lnTo>
                  <a:cubicBezTo>
                    <a:pt x="3001640" y="617570"/>
                    <a:pt x="2997036" y="628683"/>
                    <a:pt x="2988843" y="636877"/>
                  </a:cubicBezTo>
                  <a:cubicBezTo>
                    <a:pt x="2980649" y="645070"/>
                    <a:pt x="2969536" y="649673"/>
                    <a:pt x="2957948" y="649673"/>
                  </a:cubicBezTo>
                  <a:lnTo>
                    <a:pt x="43691" y="649673"/>
                  </a:lnTo>
                  <a:cubicBezTo>
                    <a:pt x="32104" y="649673"/>
                    <a:pt x="20991" y="645070"/>
                    <a:pt x="12797" y="636877"/>
                  </a:cubicBezTo>
                  <a:cubicBezTo>
                    <a:pt x="4603" y="628683"/>
                    <a:pt x="0" y="617570"/>
                    <a:pt x="0" y="605982"/>
                  </a:cubicBezTo>
                  <a:lnTo>
                    <a:pt x="0" y="43691"/>
                  </a:lnTo>
                  <a:cubicBezTo>
                    <a:pt x="0" y="32104"/>
                    <a:pt x="4603" y="20991"/>
                    <a:pt x="12797" y="12797"/>
                  </a:cubicBezTo>
                  <a:cubicBezTo>
                    <a:pt x="20991" y="4603"/>
                    <a:pt x="32104" y="0"/>
                    <a:pt x="43691" y="0"/>
                  </a:cubicBezTo>
                  <a:close/>
                </a:path>
              </a:pathLst>
            </a:custGeom>
            <a:solidFill>
              <a:srgbClr val="30338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3001640" cy="659198"/>
            </a:xfrm>
            <a:prstGeom prst="rect">
              <a:avLst/>
            </a:prstGeom>
          </p:spPr>
          <p:txBody>
            <a:bodyPr lIns="14883" tIns="14883" rIns="14883" bIns="14883" rtlCol="0" anchor="ctr"/>
            <a:lstStyle/>
            <a:p>
              <a:pPr algn="ctr">
                <a:lnSpc>
                  <a:spcPts val="205"/>
                </a:lnSpc>
              </a:pPr>
              <a:endParaRPr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309" y="7793958"/>
            <a:ext cx="2610745" cy="2610745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7614871" y="7976047"/>
            <a:ext cx="2175621" cy="2221647"/>
            <a:chOff x="0" y="0"/>
            <a:chExt cx="573003" cy="60034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73003" cy="600346"/>
            </a:xfrm>
            <a:custGeom>
              <a:avLst/>
              <a:gdLst/>
              <a:ahLst/>
              <a:cxnLst/>
              <a:rect l="l" t="t" r="r" b="b"/>
              <a:pathLst>
                <a:path w="573003" h="600346">
                  <a:moveTo>
                    <a:pt x="0" y="0"/>
                  </a:moveTo>
                  <a:lnTo>
                    <a:pt x="573003" y="0"/>
                  </a:lnTo>
                  <a:lnTo>
                    <a:pt x="573003" y="600346"/>
                  </a:lnTo>
                  <a:lnTo>
                    <a:pt x="0" y="600346"/>
                  </a:lnTo>
                  <a:close/>
                </a:path>
              </a:pathLst>
            </a:custGeom>
            <a:ln w="76200" cap="sq">
              <a:gradFill>
                <a:gsLst>
                  <a:gs pos="0">
                    <a:srgbClr val="303383">
                      <a:alpha val="100000"/>
                    </a:srgbClr>
                  </a:gs>
                  <a:gs pos="100000">
                    <a:srgbClr val="E30513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9525"/>
              <a:ext cx="573003" cy="6098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228599" y="633412"/>
            <a:ext cx="1723133" cy="1843088"/>
          </a:xfrm>
          <a:custGeom>
            <a:avLst/>
            <a:gdLst/>
            <a:ahLst/>
            <a:cxnLst/>
            <a:rect l="l" t="t" r="r" b="b"/>
            <a:pathLst>
              <a:path w="2614877" h="2748701">
                <a:moveTo>
                  <a:pt x="0" y="0"/>
                </a:moveTo>
                <a:lnTo>
                  <a:pt x="2614877" y="0"/>
                </a:lnTo>
                <a:lnTo>
                  <a:pt x="2614877" y="2748701"/>
                </a:lnTo>
                <a:lnTo>
                  <a:pt x="0" y="27487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75676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8" name="Group 18"/>
          <p:cNvGrpSpPr/>
          <p:nvPr/>
        </p:nvGrpSpPr>
        <p:grpSpPr>
          <a:xfrm rot="16200000">
            <a:off x="4358258" y="-748135"/>
            <a:ext cx="493482" cy="5337622"/>
            <a:chOff x="0" y="0"/>
            <a:chExt cx="193838" cy="218039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93838" cy="2180390"/>
            </a:xfrm>
            <a:custGeom>
              <a:avLst/>
              <a:gdLst/>
              <a:ahLst/>
              <a:cxnLst/>
              <a:rect l="l" t="t" r="r" b="b"/>
              <a:pathLst>
                <a:path w="193838" h="2180390">
                  <a:moveTo>
                    <a:pt x="0" y="50800"/>
                  </a:moveTo>
                  <a:lnTo>
                    <a:pt x="96919" y="0"/>
                  </a:lnTo>
                  <a:lnTo>
                    <a:pt x="193838" y="50800"/>
                  </a:lnTo>
                  <a:lnTo>
                    <a:pt x="193838" y="2129590"/>
                  </a:lnTo>
                  <a:lnTo>
                    <a:pt x="96919" y="2180390"/>
                  </a:lnTo>
                  <a:lnTo>
                    <a:pt x="0" y="212959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30338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6350"/>
              <a:ext cx="193838" cy="21486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936187" y="862190"/>
            <a:ext cx="7876049" cy="7575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36"/>
              </a:lnSpc>
            </a:pPr>
            <a:r>
              <a:rPr lang="en-US" sz="2697" dirty="0">
                <a:solidFill>
                  <a:srgbClr val="FFFFFF"/>
                </a:solidFill>
                <a:latin typeface="Telegraf"/>
                <a:ea typeface="Telegraf"/>
                <a:cs typeface="Telegraf"/>
                <a:sym typeface="Telegraf"/>
              </a:rPr>
              <a:t>36TH ISUOG WORLD CONGRESS</a:t>
            </a:r>
          </a:p>
          <a:p>
            <a:pPr algn="l">
              <a:lnSpc>
                <a:spcPts val="2815"/>
              </a:lnSpc>
              <a:spcBef>
                <a:spcPct val="0"/>
              </a:spcBef>
            </a:pPr>
            <a:r>
              <a:rPr lang="en-US" sz="2300" b="1" dirty="0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ON ULTRASOUND IN OBSTETRICS &amp; GYNECOLOGY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211753" y="1737386"/>
            <a:ext cx="4440831" cy="3187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78"/>
              </a:lnSpc>
              <a:spcBef>
                <a:spcPct val="0"/>
              </a:spcBef>
            </a:pPr>
            <a:r>
              <a:rPr lang="en-US" sz="2065" dirty="0">
                <a:solidFill>
                  <a:srgbClr val="FFFFFF"/>
                </a:solidFill>
                <a:latin typeface="Telegraf"/>
                <a:ea typeface="Telegraf"/>
                <a:cs typeface="Telegraf"/>
                <a:sym typeface="Telegraf"/>
              </a:rPr>
              <a:t>LONDON, UK 4-7 SEPTEMBER 2026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808441" y="7765285"/>
            <a:ext cx="6485352" cy="1032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01"/>
              </a:lnSpc>
            </a:pPr>
            <a:r>
              <a:rPr lang="en-US" sz="2858" dirty="0">
                <a:solidFill>
                  <a:srgbClr val="FFFFFF"/>
                </a:solidFill>
                <a:latin typeface="Telegraf"/>
                <a:ea typeface="Telegraf"/>
                <a:cs typeface="Telegraf"/>
                <a:sym typeface="Telegraf"/>
              </a:rPr>
              <a:t>ABSTRACT SUBMISSION DEADLINE</a:t>
            </a:r>
          </a:p>
          <a:p>
            <a:pPr algn="ctr">
              <a:lnSpc>
                <a:spcPts val="4001"/>
              </a:lnSpc>
              <a:spcBef>
                <a:spcPct val="0"/>
              </a:spcBef>
            </a:pPr>
            <a:r>
              <a:rPr lang="en-US" sz="2858" b="1" dirty="0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30 MARCH 2026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404708" y="766762"/>
            <a:ext cx="7346163" cy="504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 dirty="0">
                <a:solidFill>
                  <a:srgbClr val="E30513"/>
                </a:solidFill>
                <a:latin typeface="Roboto 2"/>
                <a:ea typeface="Roboto 2"/>
                <a:cs typeface="Roboto 2"/>
                <a:sym typeface="Roboto 2"/>
              </a:rPr>
              <a:t>Why submit an abstract to ISUOG 2026?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378036" y="1790700"/>
            <a:ext cx="7346163" cy="539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b="1" dirty="0">
                <a:gradFill>
                  <a:gsLst>
                    <a:gs pos="0">
                      <a:srgbClr val="303383">
                        <a:alpha val="100000"/>
                      </a:srgbClr>
                    </a:gs>
                    <a:gs pos="100000">
                      <a:srgbClr val="E30513">
                        <a:alpha val="100000"/>
                      </a:srgbClr>
                    </a:gs>
                  </a:gsLst>
                  <a:lin ang="0"/>
                </a:gradFill>
                <a:latin typeface="Roboto 1 Bold"/>
                <a:ea typeface="Roboto 1 Bold"/>
                <a:cs typeface="Roboto 1 Bold"/>
                <a:sym typeface="Roboto 1 Bold"/>
              </a:rPr>
              <a:t>Raise your professional profile:</a:t>
            </a:r>
            <a:r>
              <a:rPr lang="en-US" sz="2400" b="1" dirty="0">
                <a:solidFill>
                  <a:srgbClr val="000000"/>
                </a:solidFill>
                <a:latin typeface="Roboto 1 Bold"/>
                <a:ea typeface="Roboto 1 Bold"/>
                <a:cs typeface="Roboto 1 Bold"/>
                <a:sym typeface="Roboto 1 Bold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Access a global audience, disseminate your research ideas and gain exposure.</a:t>
            </a:r>
          </a:p>
          <a:p>
            <a:pPr algn="l">
              <a:lnSpc>
                <a:spcPts val="2879"/>
              </a:lnSpc>
            </a:pPr>
            <a:endParaRPr lang="en-US" sz="2400" dirty="0">
              <a:solidFill>
                <a:srgbClr val="000000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2879"/>
              </a:lnSpc>
            </a:pPr>
            <a:r>
              <a:rPr lang="en-US" sz="2400" b="1" dirty="0">
                <a:gradFill>
                  <a:gsLst>
                    <a:gs pos="0">
                      <a:srgbClr val="303383">
                        <a:alpha val="100000"/>
                      </a:srgbClr>
                    </a:gs>
                    <a:gs pos="100000">
                      <a:srgbClr val="E30513">
                        <a:alpha val="100000"/>
                      </a:srgbClr>
                    </a:gs>
                  </a:gsLst>
                  <a:lin ang="0"/>
                </a:gradFill>
                <a:latin typeface="Roboto 1 Bold"/>
                <a:ea typeface="Roboto 1 Bold"/>
                <a:cs typeface="Roboto 1 Bold"/>
                <a:sym typeface="Roboto 1 Bold"/>
              </a:rPr>
              <a:t>Get published in UOG:</a:t>
            </a:r>
            <a:r>
              <a:rPr lang="en-US" sz="2400" b="1" dirty="0">
                <a:solidFill>
                  <a:srgbClr val="000000"/>
                </a:solidFill>
                <a:latin typeface="Roboto 1 Bold"/>
                <a:ea typeface="Roboto 1 Bold"/>
                <a:cs typeface="Roboto 1 Bold"/>
                <a:sym typeface="Roboto 1 Bold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The influential research journal has a global impact factor of 6.3 and has reached 6.28 million downloads in 2024.</a:t>
            </a:r>
          </a:p>
          <a:p>
            <a:pPr algn="l">
              <a:lnSpc>
                <a:spcPts val="2879"/>
              </a:lnSpc>
            </a:pPr>
            <a:endParaRPr lang="en-US" sz="2400" dirty="0">
              <a:solidFill>
                <a:srgbClr val="000000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2879"/>
              </a:lnSpc>
            </a:pPr>
            <a:r>
              <a:rPr lang="en-US" sz="2400" b="1" dirty="0">
                <a:gradFill>
                  <a:gsLst>
                    <a:gs pos="0">
                      <a:srgbClr val="303383">
                        <a:alpha val="100000"/>
                      </a:srgbClr>
                    </a:gs>
                    <a:gs pos="100000">
                      <a:srgbClr val="E30513">
                        <a:alpha val="100000"/>
                      </a:srgbClr>
                    </a:gs>
                  </a:gsLst>
                  <a:lin ang="0"/>
                </a:gradFill>
                <a:latin typeface="Roboto 1 Bold"/>
                <a:ea typeface="Roboto 1 Bold"/>
                <a:cs typeface="Roboto 1 Bold"/>
                <a:sym typeface="Roboto 1 Bold"/>
              </a:rPr>
              <a:t>Attend World Congress: </a:t>
            </a:r>
            <a:r>
              <a:rPr lang="en-US" sz="2400" dirty="0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Benefit from discounted registration fees. </a:t>
            </a:r>
          </a:p>
          <a:p>
            <a:pPr algn="l">
              <a:lnSpc>
                <a:spcPts val="2879"/>
              </a:lnSpc>
            </a:pPr>
            <a:endParaRPr lang="en-US" sz="2400" dirty="0">
              <a:solidFill>
                <a:srgbClr val="000000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2879"/>
              </a:lnSpc>
            </a:pPr>
            <a:r>
              <a:rPr lang="en-US" sz="2400" b="1" dirty="0">
                <a:gradFill>
                  <a:gsLst>
                    <a:gs pos="0">
                      <a:srgbClr val="303383">
                        <a:alpha val="100000"/>
                      </a:srgbClr>
                    </a:gs>
                    <a:gs pos="100000">
                      <a:srgbClr val="E30513">
                        <a:alpha val="100000"/>
                      </a:srgbClr>
                    </a:gs>
                  </a:gsLst>
                  <a:lin ang="0"/>
                </a:gradFill>
                <a:latin typeface="Roboto 1 Bold"/>
                <a:ea typeface="Roboto 1 Bold"/>
                <a:cs typeface="Roboto 1 Bold"/>
                <a:sym typeface="Roboto 1 Bold"/>
              </a:rPr>
              <a:t>Make a difference:</a:t>
            </a:r>
            <a:r>
              <a:rPr lang="en-US" sz="2400" b="1" dirty="0">
                <a:solidFill>
                  <a:srgbClr val="000000"/>
                </a:solidFill>
                <a:latin typeface="Roboto 1 Bold"/>
                <a:ea typeface="Roboto 1 Bold"/>
                <a:cs typeface="Roboto 1 Bold"/>
                <a:sym typeface="Roboto 1 Bold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Increase the knowledge of professionals in the field and make a difference in the lives of patients across the world. 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Roboto 1"/>
              <a:ea typeface="Roboto 1"/>
              <a:cs typeface="Roboto 1"/>
              <a:sym typeface="Roboto 1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9998529" y="9553192"/>
            <a:ext cx="2175621" cy="360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SUBMIT NOW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110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Telegraf Bold</vt:lpstr>
      <vt:lpstr>Telegraf</vt:lpstr>
      <vt:lpstr>Roboto 1</vt:lpstr>
      <vt:lpstr>Roboto 2</vt:lpstr>
      <vt:lpstr>Arial</vt:lpstr>
      <vt:lpstr>Calibri</vt:lpstr>
      <vt:lpstr>Roboto 1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Congress 2026 presentation slides</dc:title>
  <cp:lastModifiedBy>Melanie Atobrah-Kyeremeh</cp:lastModifiedBy>
  <cp:revision>2</cp:revision>
  <dcterms:created xsi:type="dcterms:W3CDTF">2006-08-16T00:00:00Z</dcterms:created>
  <dcterms:modified xsi:type="dcterms:W3CDTF">2026-03-17T09:30:55Z</dcterms:modified>
  <dc:identifier>DAG4fY2yDEU</dc:identifier>
</cp:coreProperties>
</file>