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6"/>
  </p:notesMasterIdLst>
  <p:sldIdLst>
    <p:sldId id="329" r:id="rId3"/>
    <p:sldId id="350" r:id="rId4"/>
    <p:sldId id="349" r:id="rId5"/>
    <p:sldId id="384" r:id="rId6"/>
    <p:sldId id="389" r:id="rId7"/>
    <p:sldId id="361" r:id="rId8"/>
    <p:sldId id="379" r:id="rId9"/>
    <p:sldId id="370" r:id="rId10"/>
    <p:sldId id="388" r:id="rId11"/>
    <p:sldId id="353" r:id="rId12"/>
    <p:sldId id="381" r:id="rId13"/>
    <p:sldId id="383" r:id="rId14"/>
    <p:sldId id="371" r:id="rId15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mc="http://schemas.openxmlformats.org/markup-compatibility/2006" xmlns:mv="urn:schemas-microsoft-com:mac:vml"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4930" autoAdjust="0"/>
  </p:normalViewPr>
  <p:slideViewPr>
    <p:cSldViewPr>
      <p:cViewPr>
        <p:scale>
          <a:sx n="90" d="100"/>
          <a:sy n="90" d="100"/>
        </p:scale>
        <p:origin x="-1452" y="-228"/>
      </p:cViewPr>
      <p:guideLst>
        <p:guide orient="horz" pos="618"/>
        <p:guide pos="1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23/05/2017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5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6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7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0724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EB534B-8D8E-4508-AEC5-73920049AD32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49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</a:t>
            </a:r>
            <a:r>
              <a:rPr lang="en-GB" altLang="it-IT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June 2017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457200" y="2133600"/>
            <a:ext cx="8435280" cy="319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2000" b="1" i="0" dirty="0" smtClean="0"/>
              <a:t>Multicenter screening for pre-eclampsia by maternal factors and biomarkers at 11–13 weeks’ gestation: comparison with </a:t>
            </a:r>
            <a:br>
              <a:rPr lang="en-US" sz="2000" b="1" i="0" dirty="0" smtClean="0"/>
            </a:br>
            <a:r>
              <a:rPr lang="en-US" sz="2000" b="1" i="0" dirty="0" smtClean="0"/>
              <a:t>NICE guidelines and ACOG recommendations</a:t>
            </a:r>
          </a:p>
          <a:p>
            <a:pPr algn="ctr">
              <a:buNone/>
            </a:pPr>
            <a:endParaRPr lang="en-US" sz="1800" b="1" i="0" dirty="0" smtClean="0"/>
          </a:p>
          <a:p>
            <a:pPr algn="ctr">
              <a:buNone/>
            </a:pPr>
            <a:r>
              <a:rPr lang="en-US" sz="1800" i="0" dirty="0" smtClean="0"/>
              <a:t>N. O’Gorman, D. Wright, L.C. Poon, D.L. </a:t>
            </a:r>
            <a:r>
              <a:rPr lang="en-US" sz="1800" i="0" dirty="0" err="1" smtClean="0"/>
              <a:t>Rolnik</a:t>
            </a:r>
            <a:r>
              <a:rPr lang="en-US" sz="1800" i="0" dirty="0" smtClean="0"/>
              <a:t>, A. Syngelaki, M. De Alvarado, I.F. Carbone, V. </a:t>
            </a:r>
            <a:r>
              <a:rPr lang="en-US" sz="1800" i="0" dirty="0" err="1" smtClean="0"/>
              <a:t>Dutemeyer</a:t>
            </a:r>
            <a:r>
              <a:rPr lang="en-US" sz="1800" i="0" dirty="0" smtClean="0"/>
              <a:t>, M. </a:t>
            </a:r>
            <a:r>
              <a:rPr lang="en-US" sz="1800" i="0" dirty="0" err="1" smtClean="0"/>
              <a:t>Fiolna</a:t>
            </a:r>
            <a:r>
              <a:rPr lang="en-US" sz="1800" i="0" dirty="0" smtClean="0"/>
              <a:t>, A. Frick, N. </a:t>
            </a:r>
            <a:r>
              <a:rPr lang="en-US" sz="1800" i="0" dirty="0" err="1" smtClean="0"/>
              <a:t>Karagiotis</a:t>
            </a:r>
            <a:r>
              <a:rPr lang="en-US" sz="1800" i="0" dirty="0" smtClean="0"/>
              <a:t>, S. </a:t>
            </a:r>
            <a:r>
              <a:rPr lang="en-US" sz="1800" i="0" dirty="0" err="1" smtClean="0"/>
              <a:t>Mastrodima</a:t>
            </a:r>
            <a:r>
              <a:rPr lang="en-US" sz="1800" i="0" dirty="0" smtClean="0"/>
              <a:t>, </a:t>
            </a:r>
            <a:br>
              <a:rPr lang="en-US" sz="1800" i="0" dirty="0" smtClean="0"/>
            </a:br>
            <a:r>
              <a:rPr lang="en-US" sz="1800" i="0" dirty="0" smtClean="0"/>
              <a:t>C. De </a:t>
            </a:r>
            <a:r>
              <a:rPr lang="en-US" sz="1800" i="0" dirty="0" err="1" smtClean="0"/>
              <a:t>Paco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Matallana</a:t>
            </a:r>
            <a:r>
              <a:rPr lang="en-US" sz="1800" i="0" dirty="0" smtClean="0"/>
              <a:t>, G. </a:t>
            </a:r>
            <a:r>
              <a:rPr lang="en-US" sz="1800" i="0" dirty="0" err="1" smtClean="0"/>
              <a:t>Papaioannou</a:t>
            </a:r>
            <a:r>
              <a:rPr lang="en-US" sz="1800" i="0" dirty="0" smtClean="0"/>
              <a:t>, A. </a:t>
            </a:r>
            <a:r>
              <a:rPr lang="en-US" sz="1800" i="0" dirty="0" err="1" smtClean="0"/>
              <a:t>Pazos</a:t>
            </a:r>
            <a:r>
              <a:rPr lang="en-US" sz="1800" i="0" dirty="0" smtClean="0"/>
              <a:t>, W. </a:t>
            </a:r>
            <a:r>
              <a:rPr lang="en-US" sz="1800" i="0" dirty="0" err="1" smtClean="0"/>
              <a:t>Plasencia</a:t>
            </a:r>
            <a:r>
              <a:rPr lang="en-US" sz="1800" i="0" dirty="0" smtClean="0"/>
              <a:t>, K.H. Nicolaides</a:t>
            </a:r>
          </a:p>
          <a:p>
            <a:pPr algn="ctr">
              <a:buNone/>
            </a:pPr>
            <a:endParaRPr lang="sv-SE" sz="1800" i="0" dirty="0" smtClean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i="0" dirty="0" smtClean="0"/>
              <a:t>Volume 49, Issue 6, Date: June </a:t>
            </a:r>
            <a:r>
              <a:rPr lang="it-IT" sz="1800" i="0" dirty="0"/>
              <a:t>(</a:t>
            </a:r>
            <a:r>
              <a:rPr lang="it-IT" sz="1800" i="0" dirty="0" smtClean="0"/>
              <a:t>pages 756–760)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sz="1800" b="1" i="0" dirty="0" smtClean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1981200" y="5715000"/>
            <a:ext cx="626320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</a:t>
            </a:r>
            <a:r>
              <a:rPr lang="en-GB" altLang="it-IT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Dr Fiona Brownfoot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228600" y="2272129"/>
            <a:ext cx="8642350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sz="1800" b="1" i="0" dirty="0" smtClean="0"/>
              <a:t>Finding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The performance of the FMF algorithm using a combination of maternal factors, MAP, UtA-PI, PAPP-A and PlGF had a higher detection rate of PE compared with the methods advocated by NICE and ACOG.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endParaRPr lang="en-US" sz="1600" i="0" dirty="0" smtClean="0"/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sz="1800" b="1" i="0" dirty="0" smtClean="0"/>
              <a:t>Study limitation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The low incidence of PE in this population resulted in wide confidence intervals obtained for performance of screening. </a:t>
            </a:r>
          </a:p>
        </p:txBody>
      </p: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3733800" y="16002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000" y="2266994"/>
            <a:ext cx="84582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sz="2000" b="1" i="0" dirty="0" smtClean="0"/>
              <a:t>Implications </a:t>
            </a:r>
            <a:r>
              <a:rPr lang="en-US" sz="2000" b="1" i="0" dirty="0"/>
              <a:t>for </a:t>
            </a:r>
            <a:r>
              <a:rPr lang="en-US" sz="2000" b="1" i="0" dirty="0" smtClean="0"/>
              <a:t>practice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The </a:t>
            </a:r>
            <a:r>
              <a:rPr lang="en-US" sz="1600" i="0" dirty="0"/>
              <a:t>FMF algorithm could be used to identify more women at increased risk of developing </a:t>
            </a:r>
            <a:r>
              <a:rPr lang="en-US" sz="1600" i="0" dirty="0" smtClean="0"/>
              <a:t>PE in </a:t>
            </a:r>
            <a:r>
              <a:rPr lang="en-US" sz="1600" i="0" dirty="0"/>
              <a:t>their pregnancy compared </a:t>
            </a:r>
            <a:r>
              <a:rPr lang="en-US" sz="1600" i="0" dirty="0" smtClean="0"/>
              <a:t>with NICE </a:t>
            </a:r>
            <a:r>
              <a:rPr lang="en-US" sz="1600" i="0" dirty="0"/>
              <a:t>or ACOG </a:t>
            </a:r>
            <a:r>
              <a:rPr lang="en-US" sz="1600" i="0" dirty="0" smtClean="0"/>
              <a:t>guidelines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Administration </a:t>
            </a:r>
            <a:r>
              <a:rPr lang="en-US" sz="1600" i="0" dirty="0"/>
              <a:t>of aspirin could be commenced to reduce the risk of </a:t>
            </a:r>
            <a:r>
              <a:rPr lang="en-US" sz="1600" i="0" dirty="0" smtClean="0"/>
              <a:t>PE.</a:t>
            </a:r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According to the </a:t>
            </a:r>
            <a:r>
              <a:rPr lang="en-US" sz="1600" i="0" dirty="0"/>
              <a:t>FMF and </a:t>
            </a:r>
            <a:r>
              <a:rPr lang="en-US" sz="1600" i="0" dirty="0" smtClean="0"/>
              <a:t>NICE, </a:t>
            </a:r>
            <a:r>
              <a:rPr lang="en-US" sz="1600" i="0" dirty="0"/>
              <a:t>10% of the pregnant population would receive aspirin and this population would contain 75% of those </a:t>
            </a:r>
            <a:r>
              <a:rPr lang="en-US" sz="1600" i="0" dirty="0" smtClean="0"/>
              <a:t>that will </a:t>
            </a:r>
            <a:r>
              <a:rPr lang="en-US" sz="1600" i="0" dirty="0"/>
              <a:t>develop </a:t>
            </a:r>
            <a:r>
              <a:rPr lang="en-US" sz="1600" i="0" dirty="0" smtClean="0"/>
              <a:t>preterm PE if </a:t>
            </a:r>
            <a:r>
              <a:rPr lang="en-US" sz="1600" i="0" dirty="0"/>
              <a:t>selection was based on the </a:t>
            </a:r>
            <a:r>
              <a:rPr lang="en-US" sz="1600" i="0" dirty="0" smtClean="0"/>
              <a:t>high-risk </a:t>
            </a:r>
            <a:r>
              <a:rPr lang="en-US" sz="1600" i="0" dirty="0"/>
              <a:t>group from FMF and 39% if selection was based on the NICE guidelines. </a:t>
            </a:r>
            <a:endParaRPr lang="en-US" sz="1600" i="0" dirty="0" smtClean="0"/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In </a:t>
            </a:r>
            <a:r>
              <a:rPr lang="en-US" sz="1600" i="0" dirty="0"/>
              <a:t>the case of the ACOG </a:t>
            </a:r>
            <a:r>
              <a:rPr lang="en-US" sz="1600" i="0" dirty="0" smtClean="0"/>
              <a:t>recommendations, </a:t>
            </a:r>
            <a:r>
              <a:rPr lang="en-US" sz="1600" i="0" dirty="0"/>
              <a:t>0.2% of the population would receive aspirin and only 5% of cases of preterm </a:t>
            </a:r>
            <a:r>
              <a:rPr lang="en-US" sz="1600" i="0" dirty="0" smtClean="0"/>
              <a:t>PE that would </a:t>
            </a:r>
            <a:r>
              <a:rPr lang="en-US" sz="1600" i="0" dirty="0"/>
              <a:t>potentially </a:t>
            </a:r>
            <a:r>
              <a:rPr lang="en-US" sz="1600" i="0" dirty="0" smtClean="0"/>
              <a:t>benefit from such therapy </a:t>
            </a:r>
            <a:r>
              <a:rPr lang="en-US" sz="1600" i="0" dirty="0"/>
              <a:t>would be targeted. </a:t>
            </a:r>
            <a:endParaRPr lang="en-US" sz="1600" i="0" dirty="0" smtClean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733800" y="16002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905000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Conclusions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ontent Placeholder 9"/>
          <p:cNvSpPr txBox="1">
            <a:spLocks/>
          </p:cNvSpPr>
          <p:nvPr/>
        </p:nvSpPr>
        <p:spPr bwMode="auto">
          <a:xfrm>
            <a:off x="473075" y="2559084"/>
            <a:ext cx="8153400" cy="1161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i="0" noProof="0" dirty="0" smtClean="0"/>
              <a:t>Use of the FMF algorithm results in a higher detection rate of patients </a:t>
            </a:r>
            <a:r>
              <a:rPr lang="en-US" sz="2000" i="0" dirty="0" smtClean="0"/>
              <a:t>at risk of PE compared with the current NICE and ACOG guidelines. 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7073" y="4766018"/>
            <a:ext cx="82073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2000" i="0" dirty="0" smtClean="0"/>
              <a:t>There is a need to identify a more sensitive screening test to determine which patients are at risk of PE - especially at term - so that preventative therapies can be commenced in early pregnancy.  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029387" y="4269634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>
                <a:solidFill>
                  <a:srgbClr val="000000"/>
                </a:solidFill>
              </a:rPr>
              <a:t>Future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27472" y="1844824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395537" y="2708920"/>
            <a:ext cx="8280920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altLang="it-IT" sz="2000" i="0" dirty="0" smtClean="0"/>
              <a:t>Why do conventional risk </a:t>
            </a:r>
            <a:r>
              <a:rPr lang="en-US" altLang="it-IT" sz="2000" i="0" dirty="0" smtClean="0"/>
              <a:t>assessments, </a:t>
            </a:r>
            <a:r>
              <a:rPr lang="en-US" altLang="it-IT" sz="2000" i="0" dirty="0" smtClean="0"/>
              <a:t>as recommended by ACOG or </a:t>
            </a:r>
            <a:r>
              <a:rPr lang="en-US" altLang="it-IT" sz="2000" i="0" dirty="0" smtClean="0"/>
              <a:t>NICE, </a:t>
            </a:r>
            <a:r>
              <a:rPr lang="en-US" altLang="it-IT" sz="2000" i="0" dirty="0" smtClean="0"/>
              <a:t>underperform?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it-IT" sz="2000" i="0" dirty="0" smtClean="0"/>
              <a:t>Why does the FMF algorithm have better performance for early-onset PE compared </a:t>
            </a:r>
            <a:r>
              <a:rPr lang="en-US" altLang="it-IT" sz="2000" i="0" dirty="0" smtClean="0"/>
              <a:t>with term </a:t>
            </a:r>
            <a:r>
              <a:rPr lang="en-US" altLang="it-IT" sz="2000" i="0" dirty="0" smtClean="0"/>
              <a:t>PE?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it-IT" sz="2000" i="0" dirty="0" smtClean="0"/>
              <a:t>Are </a:t>
            </a:r>
            <a:r>
              <a:rPr lang="en-US" altLang="it-IT" sz="2000" i="0" dirty="0" err="1" smtClean="0"/>
              <a:t>UtA</a:t>
            </a:r>
            <a:r>
              <a:rPr lang="en-US" altLang="it-IT" sz="2000" i="0" dirty="0" smtClean="0"/>
              <a:t> Doppler, PAPP-A, </a:t>
            </a:r>
            <a:r>
              <a:rPr lang="en-US" altLang="it-IT" sz="2000" i="0" dirty="0" err="1" smtClean="0"/>
              <a:t>PlGF</a:t>
            </a:r>
            <a:r>
              <a:rPr lang="en-US" altLang="it-IT" sz="2000" i="0" dirty="0" smtClean="0"/>
              <a:t> and blood pressure markers of placental development or maternal cardiovascular status?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it-IT" sz="2000" i="0" dirty="0" smtClean="0"/>
              <a:t>Why are all prediction models equally poor (or good) for PE at term?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it-IT" sz="2000" i="0" dirty="0" smtClean="0"/>
              <a:t>What risk assessment is used in your hospital?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altLang="it-IT" sz="2000" i="0" dirty="0" smtClean="0"/>
              <a:t>Which algorithm should be used to decide on aspirin prophylaxis?</a:t>
            </a:r>
          </a:p>
          <a:p>
            <a:pPr algn="just" eaLnBrk="1" hangingPunct="1">
              <a:spcBef>
                <a:spcPct val="0"/>
              </a:spcBef>
            </a:pPr>
            <a:endParaRPr lang="en-US" altLang="it-IT" sz="2000" i="0" dirty="0" smtClean="0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700808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Introduction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107504" y="2348880"/>
            <a:ext cx="891540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000" i="0" dirty="0" smtClean="0"/>
              <a:t>Traditionally, clinical factors have been used to screen patients for their risk of developing pre-eclampsia (PE). </a:t>
            </a:r>
          </a:p>
          <a:p>
            <a:pPr>
              <a:lnSpc>
                <a:spcPct val="120000"/>
              </a:lnSpc>
            </a:pPr>
            <a:r>
              <a:rPr lang="en-US" sz="2000" i="0" dirty="0" smtClean="0"/>
              <a:t>Recently, The Fetal Medicine Foundation (FMF) has developed a screening tool utilizing maternal risk factors, ultrasound findings (uterine artery pulsatility index - </a:t>
            </a:r>
            <a:r>
              <a:rPr lang="en-US" sz="2000" i="0" dirty="0" err="1" smtClean="0"/>
              <a:t>UtA</a:t>
            </a:r>
            <a:r>
              <a:rPr lang="en-US" sz="2000" i="0" dirty="0" smtClean="0"/>
              <a:t> PI) and biochemical markers (pregnancy-associated plasma protein-A - PAPP-A) and placental growth factor - </a:t>
            </a:r>
            <a:r>
              <a:rPr lang="en-US" sz="2000" i="0" dirty="0" err="1" smtClean="0"/>
              <a:t>PlGF</a:t>
            </a:r>
            <a:r>
              <a:rPr lang="en-US" sz="2000" i="0" dirty="0" smtClean="0"/>
              <a:t>) to identify patients at risk of PE. </a:t>
            </a:r>
          </a:p>
          <a:p>
            <a:pPr>
              <a:lnSpc>
                <a:spcPct val="120000"/>
              </a:lnSpc>
            </a:pPr>
            <a:r>
              <a:rPr lang="en-US" sz="2000" i="0" dirty="0" smtClean="0"/>
              <a:t>The authors compare the accuracy of maternal clinical factors alone (as recommended by the NICE and ACOG guidelines) with the FMF algorithm to see which method has a superior positive predictive value for PE.  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048000" y="2057400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Aim of the study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3276600"/>
            <a:ext cx="8382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i="0" dirty="0" smtClean="0"/>
              <a:t>To examine the performance of different screening tools </a:t>
            </a:r>
            <a:r>
              <a:rPr lang="en-US" sz="2400" i="0" dirty="0"/>
              <a:t>(</a:t>
            </a:r>
            <a:r>
              <a:rPr lang="en-US" sz="2400" i="0" dirty="0" smtClean="0"/>
              <a:t>NICE guideline </a:t>
            </a:r>
            <a:r>
              <a:rPr lang="en-US" sz="2400" i="0" dirty="0"/>
              <a:t>, </a:t>
            </a:r>
            <a:r>
              <a:rPr lang="en-US" sz="2400" i="0" dirty="0" smtClean="0"/>
              <a:t>ACOG guideline and FMF algorithm) to predict the risk of PE.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67544" y="2492896"/>
            <a:ext cx="8207375" cy="3022366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 smtClean="0"/>
              <a:t>Study design</a:t>
            </a:r>
          </a:p>
          <a:p>
            <a:pPr lvl="1"/>
            <a:r>
              <a:rPr lang="en-US" sz="1800" i="0" dirty="0" smtClean="0"/>
              <a:t>Prospective, non-interventional, multicenter study </a:t>
            </a:r>
            <a:endParaRPr lang="en-US" sz="2400" i="0" dirty="0" smtClean="0"/>
          </a:p>
          <a:p>
            <a:r>
              <a:rPr lang="en-US" sz="2000" b="1" i="0" dirty="0" smtClean="0"/>
              <a:t>Setting</a:t>
            </a:r>
          </a:p>
          <a:p>
            <a:pPr lvl="1"/>
            <a:r>
              <a:rPr lang="en-US" sz="1800" i="0" dirty="0" smtClean="0"/>
              <a:t>Twelve maternity hospitals in five different countries including the UK, Spain, Belgium, Greece and Italy (February to September 2015).</a:t>
            </a:r>
          </a:p>
          <a:p>
            <a:r>
              <a:rPr lang="en-US" sz="2000" b="1" i="0" dirty="0" smtClean="0"/>
              <a:t>Participants</a:t>
            </a:r>
          </a:p>
          <a:p>
            <a:pPr lvl="1"/>
            <a:r>
              <a:rPr lang="en-US" sz="1800" b="1" i="0" dirty="0" smtClean="0"/>
              <a:t>Included: </a:t>
            </a:r>
            <a:r>
              <a:rPr lang="en-US" sz="1800" i="0" dirty="0" smtClean="0"/>
              <a:t>women </a:t>
            </a:r>
            <a:r>
              <a:rPr lang="en-US" sz="1800" i="0" dirty="0"/>
              <a:t>with a singleton </a:t>
            </a:r>
            <a:r>
              <a:rPr lang="en-US" sz="1800" i="0" dirty="0" smtClean="0"/>
              <a:t>pregnancy booking visit for routine pregnancy care at 11+0 to 13+6 weeks’ gestation</a:t>
            </a:r>
          </a:p>
          <a:p>
            <a:pPr lvl="1"/>
            <a:r>
              <a:rPr lang="en-US" sz="1800" b="1" i="0" dirty="0" smtClean="0"/>
              <a:t>Excluded: </a:t>
            </a:r>
            <a:r>
              <a:rPr lang="en-US" sz="1800" i="0" dirty="0" smtClean="0"/>
              <a:t>no exclusion criteria were documented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19400" y="16002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57200" y="2508347"/>
            <a:ext cx="8207375" cy="381027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 smtClean="0"/>
              <a:t>Parameters included to classify as high risk according to guideline:</a:t>
            </a:r>
          </a:p>
          <a:p>
            <a:pPr lvl="1"/>
            <a:r>
              <a:rPr lang="en-US" sz="1600" b="1" i="0" dirty="0" smtClean="0"/>
              <a:t>NICE	</a:t>
            </a:r>
          </a:p>
          <a:p>
            <a:pPr lvl="2"/>
            <a:r>
              <a:rPr lang="en-US" sz="1200" i="0" dirty="0" smtClean="0"/>
              <a:t>One or more high-risk </a:t>
            </a:r>
            <a:r>
              <a:rPr lang="en-US" sz="1200" i="0" dirty="0"/>
              <a:t>factors </a:t>
            </a:r>
            <a:r>
              <a:rPr lang="en-US" sz="1200" i="0" dirty="0" smtClean="0"/>
              <a:t>(to recommend aspirin use): </a:t>
            </a:r>
            <a:r>
              <a:rPr lang="en-US" sz="1200" i="0" dirty="0"/>
              <a:t>history of hypertensive disease in previous pregnancy, chronic kidney disease, autoimmune disease, diabetes mellitus or chronic hypertension </a:t>
            </a:r>
          </a:p>
          <a:p>
            <a:pPr lvl="2"/>
            <a:r>
              <a:rPr lang="en-US" sz="1200" i="0" dirty="0" smtClean="0"/>
              <a:t>Two or more moderate-risk factors (to </a:t>
            </a:r>
            <a:r>
              <a:rPr lang="en-US" sz="1200" i="0" dirty="0"/>
              <a:t>recommend aspirin use</a:t>
            </a:r>
            <a:r>
              <a:rPr lang="en-US" sz="1200" i="0" dirty="0" smtClean="0"/>
              <a:t>): first </a:t>
            </a:r>
            <a:r>
              <a:rPr lang="en-US" sz="1200" i="0" dirty="0"/>
              <a:t>pregnancy, age ≥ 40 years, </a:t>
            </a:r>
            <a:r>
              <a:rPr lang="en-US" sz="1200" i="0" dirty="0" smtClean="0"/>
              <a:t>interpregnancy interval &gt; 10 years</a:t>
            </a:r>
            <a:r>
              <a:rPr lang="en-US" sz="1200" i="0" dirty="0"/>
              <a:t>, body mass index (BMI) at first visit of ≥ 35 kg/m</a:t>
            </a:r>
            <a:r>
              <a:rPr lang="en-US" sz="1200" i="0" baseline="30000" dirty="0"/>
              <a:t>2</a:t>
            </a:r>
            <a:r>
              <a:rPr lang="en-US" sz="1200" i="0" dirty="0"/>
              <a:t> or family history of </a:t>
            </a:r>
            <a:r>
              <a:rPr lang="en-US" sz="1200" i="0" dirty="0" smtClean="0"/>
              <a:t>PE</a:t>
            </a:r>
            <a:endParaRPr lang="en-US" sz="1200" b="1" i="0" dirty="0" smtClean="0"/>
          </a:p>
          <a:p>
            <a:pPr lvl="1"/>
            <a:r>
              <a:rPr lang="en-US" sz="1600" b="1" i="0" dirty="0" smtClean="0"/>
              <a:t>ACOG </a:t>
            </a:r>
          </a:p>
          <a:p>
            <a:pPr lvl="2"/>
            <a:r>
              <a:rPr lang="en-US" sz="1200" i="0" dirty="0"/>
              <a:t>R</a:t>
            </a:r>
            <a:r>
              <a:rPr lang="en-US" sz="1200" i="0" dirty="0" smtClean="0"/>
              <a:t>isk factors, including nulliparity</a:t>
            </a:r>
            <a:r>
              <a:rPr lang="en-US" sz="1200" i="0" dirty="0"/>
              <a:t>, </a:t>
            </a:r>
            <a:r>
              <a:rPr lang="en-US" sz="1200" i="0" dirty="0" smtClean="0"/>
              <a:t>age &gt; 40 years</a:t>
            </a:r>
            <a:r>
              <a:rPr lang="en-US" sz="1200" i="0" dirty="0"/>
              <a:t>, </a:t>
            </a:r>
            <a:r>
              <a:rPr lang="en-US" sz="1200" i="0" dirty="0" smtClean="0"/>
              <a:t>BMI ≥ 30 kg/m</a:t>
            </a:r>
            <a:r>
              <a:rPr lang="en-US" sz="1200" i="0" baseline="30000" dirty="0" smtClean="0"/>
              <a:t>2</a:t>
            </a:r>
            <a:r>
              <a:rPr lang="en-US" sz="1200" i="0" dirty="0"/>
              <a:t>, conception by </a:t>
            </a:r>
            <a:r>
              <a:rPr lang="en-US" sz="1200" dirty="0"/>
              <a:t>in-vitro</a:t>
            </a:r>
            <a:r>
              <a:rPr lang="en-US" sz="1200" i="0" dirty="0"/>
              <a:t> fertilization, history of previous pregnancy with PE, family history of PE, chronic hypertension, chronic renal disease, diabetes mellitus, systemic lupus erythematosus or thrombophilia </a:t>
            </a:r>
            <a:endParaRPr lang="en-US" sz="1200" i="0" dirty="0" smtClean="0"/>
          </a:p>
          <a:p>
            <a:pPr lvl="2"/>
            <a:r>
              <a:rPr lang="en-US" sz="1200" i="0" dirty="0" smtClean="0"/>
              <a:t>Use </a:t>
            </a:r>
            <a:r>
              <a:rPr lang="en-US" sz="1200" i="0" dirty="0"/>
              <a:t>of aspirin should be reserved for women with history of PE in two or more </a:t>
            </a:r>
            <a:r>
              <a:rPr lang="en-US" sz="1200" i="0" dirty="0" smtClean="0"/>
              <a:t>previous </a:t>
            </a:r>
            <a:r>
              <a:rPr lang="en-US" sz="1200" i="0" dirty="0"/>
              <a:t>pregnancies or PE requiring delivery &lt; 34 weeks’ gestation </a:t>
            </a:r>
            <a:endParaRPr lang="en-US" sz="1200" b="1" i="0" dirty="0" smtClean="0"/>
          </a:p>
          <a:p>
            <a:pPr lvl="1"/>
            <a:r>
              <a:rPr lang="en-US" sz="1600" b="1" i="0" dirty="0" smtClean="0"/>
              <a:t>FMF </a:t>
            </a:r>
          </a:p>
          <a:p>
            <a:pPr lvl="2"/>
            <a:r>
              <a:rPr lang="en-US" sz="1200" i="0" dirty="0" smtClean="0"/>
              <a:t>Maternal factors, mean arterial pressure (MAP), UtA-PI, serum PAPP-A and PlGF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6764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6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67544" y="2616006"/>
            <a:ext cx="8207375" cy="330552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/>
              <a:t>Data collection</a:t>
            </a:r>
          </a:p>
          <a:p>
            <a:pPr lvl="1"/>
            <a:r>
              <a:rPr lang="en-US" sz="1600" i="0" dirty="0"/>
              <a:t>Maternal factors at booking visit were </a:t>
            </a:r>
            <a:r>
              <a:rPr lang="en-US" sz="1600" i="0" dirty="0" smtClean="0"/>
              <a:t>recorded and MAP, UtA-PI, </a:t>
            </a:r>
            <a:r>
              <a:rPr lang="en-US" sz="1600" i="0" dirty="0"/>
              <a:t>serum PAPP-A and </a:t>
            </a:r>
            <a:r>
              <a:rPr lang="en-US" sz="1600" i="0" dirty="0" smtClean="0"/>
              <a:t>PlGF were </a:t>
            </a:r>
            <a:r>
              <a:rPr lang="en-US" sz="1600" i="0" dirty="0"/>
              <a:t>measured </a:t>
            </a:r>
            <a:r>
              <a:rPr lang="en-US" sz="1600" i="0" dirty="0" smtClean="0"/>
              <a:t>to </a:t>
            </a:r>
            <a:r>
              <a:rPr lang="en-US" sz="1600" i="0" dirty="0"/>
              <a:t>determine </a:t>
            </a:r>
            <a:r>
              <a:rPr lang="en-US" sz="1600" i="0" dirty="0" smtClean="0"/>
              <a:t>the risk </a:t>
            </a:r>
            <a:r>
              <a:rPr lang="en-US" sz="1600" i="0" dirty="0"/>
              <a:t>of </a:t>
            </a:r>
            <a:r>
              <a:rPr lang="en-US" sz="1600" i="0" dirty="0" smtClean="0"/>
              <a:t>PE using NICE guidelines, ACOG </a:t>
            </a:r>
            <a:r>
              <a:rPr lang="en-US" sz="1600" i="0" dirty="0"/>
              <a:t>guidelines </a:t>
            </a:r>
            <a:r>
              <a:rPr lang="en-US" sz="1600" i="0" dirty="0" smtClean="0"/>
              <a:t>and the </a:t>
            </a:r>
            <a:r>
              <a:rPr lang="en-US" sz="1600" i="0" dirty="0"/>
              <a:t>FMF algorithm. </a:t>
            </a:r>
          </a:p>
          <a:p>
            <a:r>
              <a:rPr lang="en-US" sz="2000" b="1" i="0" dirty="0" smtClean="0"/>
              <a:t>Outcome</a:t>
            </a:r>
          </a:p>
          <a:p>
            <a:pPr lvl="1"/>
            <a:r>
              <a:rPr lang="en-US" sz="1600" i="0" dirty="0" smtClean="0"/>
              <a:t>The outcome measure was diagnosis of PE, as defined by the </a:t>
            </a:r>
            <a:r>
              <a:rPr lang="en-GB" sz="1600" i="0" dirty="0"/>
              <a:t>International Society for the Study of Hypertension </a:t>
            </a:r>
            <a:r>
              <a:rPr lang="en-GB" sz="1600" i="0" dirty="0" smtClean="0"/>
              <a:t>in Pregnancy</a:t>
            </a:r>
            <a:r>
              <a:rPr lang="en-US" sz="1600" i="0" dirty="0" smtClean="0"/>
              <a:t>. </a:t>
            </a:r>
          </a:p>
          <a:p>
            <a:pPr lvl="1"/>
            <a:r>
              <a:rPr lang="en-US" sz="1600" i="0" dirty="0" smtClean="0"/>
              <a:t>Subgroup analysis was completed, assessing rates of PE delivering &lt; 32 weeks, &lt; 37 weeks and ≥ 37 weeks’ gestation. </a:t>
            </a:r>
          </a:p>
          <a:p>
            <a:r>
              <a:rPr lang="en-US" sz="2000" b="1" i="0" dirty="0" smtClean="0"/>
              <a:t>Statistical analysis</a:t>
            </a:r>
          </a:p>
          <a:p>
            <a:pPr lvl="1"/>
            <a:r>
              <a:rPr lang="en-US" sz="1600" i="0" dirty="0" smtClean="0"/>
              <a:t>Statistical software package R was used for data analyses.  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67640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27175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39552" y="1772816"/>
            <a:ext cx="7920880" cy="486916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/>
              <a:t>Baseline characteristics</a:t>
            </a:r>
          </a:p>
          <a:p>
            <a:r>
              <a:rPr lang="en-US" sz="1600" dirty="0" smtClean="0"/>
              <a:t>8775 women were included in the study</a:t>
            </a:r>
          </a:p>
          <a:p>
            <a:r>
              <a:rPr lang="en-US" sz="1600" dirty="0" smtClean="0"/>
              <a:t>239 (2.7%) developed PE in total</a:t>
            </a:r>
          </a:p>
          <a:p>
            <a:r>
              <a:rPr lang="en-US" sz="1600" dirty="0" smtClean="0"/>
              <a:t>17 (0.2%) &lt;32 weeks, 59 (0.7%) &lt; 37 weeks and 180 (2.1%) ≥ 37 weeks </a:t>
            </a:r>
          </a:p>
          <a:p>
            <a:endParaRPr lang="en-US" sz="1600" dirty="0" smtClean="0"/>
          </a:p>
          <a:p>
            <a:pPr marL="0" indent="0">
              <a:buNone/>
            </a:pPr>
            <a:r>
              <a:rPr lang="en-US" sz="1800" b="1" dirty="0"/>
              <a:t>Primary </a:t>
            </a:r>
            <a:r>
              <a:rPr lang="en-US" sz="1800" b="1" dirty="0" smtClean="0"/>
              <a:t>outcome</a:t>
            </a:r>
          </a:p>
          <a:p>
            <a:r>
              <a:rPr lang="en-US" sz="1600" u="sng" dirty="0" smtClean="0"/>
              <a:t>Detection rate, at a 10% false-positive rate, with delivery &lt;32 weeks with PE</a:t>
            </a:r>
            <a:r>
              <a:rPr lang="en-US" sz="1600" dirty="0" smtClean="0"/>
              <a:t>: 100% by FMF algorithm, 41% by NICE guidelines. </a:t>
            </a:r>
          </a:p>
          <a:p>
            <a:endParaRPr lang="en-US" sz="1600" dirty="0" smtClean="0"/>
          </a:p>
          <a:p>
            <a:r>
              <a:rPr lang="en-US" sz="1600" u="sng" dirty="0"/>
              <a:t>Detection rate, at a 10% false-positive rate, </a:t>
            </a:r>
            <a:r>
              <a:rPr lang="en-US" sz="1600" u="sng" dirty="0" smtClean="0"/>
              <a:t>with </a:t>
            </a:r>
            <a:r>
              <a:rPr lang="en-US" sz="1600" u="sng" dirty="0"/>
              <a:t>delivery </a:t>
            </a:r>
            <a:r>
              <a:rPr lang="en-US" sz="1600" u="sng" dirty="0" smtClean="0"/>
              <a:t>&lt;37 </a:t>
            </a:r>
            <a:r>
              <a:rPr lang="en-US" sz="1600" u="sng" dirty="0"/>
              <a:t>weeks </a:t>
            </a:r>
            <a:r>
              <a:rPr lang="en-US" sz="1600" u="sng" dirty="0" smtClean="0"/>
              <a:t>with PE</a:t>
            </a:r>
            <a:r>
              <a:rPr lang="en-US" sz="1600" dirty="0" smtClean="0"/>
              <a:t>:  80% </a:t>
            </a:r>
            <a:r>
              <a:rPr lang="en-US" sz="1600" dirty="0"/>
              <a:t>by </a:t>
            </a:r>
            <a:r>
              <a:rPr lang="en-US" sz="1600" dirty="0" smtClean="0"/>
              <a:t>FMF </a:t>
            </a:r>
            <a:r>
              <a:rPr lang="en-US" sz="1600" dirty="0"/>
              <a:t>algorithm, </a:t>
            </a:r>
            <a:r>
              <a:rPr lang="en-US" sz="1600" dirty="0" smtClean="0"/>
              <a:t>39% by NICE guidelines. </a:t>
            </a:r>
          </a:p>
          <a:p>
            <a:endParaRPr lang="en-US" sz="1600" dirty="0" smtClean="0"/>
          </a:p>
          <a:p>
            <a:r>
              <a:rPr lang="en-US" sz="1600" u="sng" dirty="0"/>
              <a:t>Detection rate, at a 10% false-positive rate, </a:t>
            </a:r>
            <a:r>
              <a:rPr lang="en-US" sz="1600" u="sng" dirty="0" smtClean="0"/>
              <a:t>with delivery ≥ 37 weeks with PE</a:t>
            </a:r>
            <a:r>
              <a:rPr lang="en-US" sz="1600" dirty="0" smtClean="0"/>
              <a:t>: 43% </a:t>
            </a:r>
            <a:r>
              <a:rPr lang="en-US" sz="1600" dirty="0"/>
              <a:t>by the FMF algorithm, </a:t>
            </a:r>
            <a:r>
              <a:rPr lang="en-US" sz="1600" dirty="0" smtClean="0"/>
              <a:t>34% by </a:t>
            </a:r>
            <a:r>
              <a:rPr lang="en-US" sz="1600" dirty="0"/>
              <a:t>NICE </a:t>
            </a:r>
            <a:r>
              <a:rPr lang="en-US" sz="1600" dirty="0" smtClean="0"/>
              <a:t>guidelines.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973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35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556792"/>
            <a:ext cx="8209508" cy="520537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95536" y="5517232"/>
            <a:ext cx="8424936" cy="720080"/>
          </a:xfrm>
          <a:prstGeom prst="rect">
            <a:avLst/>
          </a:prstGeom>
          <a:noFill/>
          <a:ln w="38100" cmpd="sng">
            <a:solidFill>
              <a:srgbClr val="ED1D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91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556792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461665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200" b="1" i="0" dirty="0">
                <a:solidFill>
                  <a:schemeClr val="bg1"/>
                </a:solidFill>
              </a:rPr>
              <a:t>Multicenter screening for pre-eclampsia by maternal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factors and </a:t>
            </a:r>
            <a:r>
              <a:rPr lang="en-GB" altLang="it-IT" sz="1200" b="1" i="0" dirty="0">
                <a:solidFill>
                  <a:schemeClr val="bg1"/>
                </a:solidFill>
              </a:rPr>
              <a:t>biomarkers at 11–13 weeks’ gestation: comparison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with NICE </a:t>
            </a:r>
            <a:r>
              <a:rPr lang="en-GB" altLang="it-IT" sz="1200" b="1" i="0" dirty="0">
                <a:solidFill>
                  <a:schemeClr val="bg1"/>
                </a:solidFill>
              </a:rPr>
              <a:t>guidelines and ACOG </a:t>
            </a:r>
            <a:r>
              <a:rPr lang="en-GB" altLang="it-IT" sz="1200" b="1" i="0" dirty="0" smtClean="0">
                <a:solidFill>
                  <a:schemeClr val="bg1"/>
                </a:solidFill>
              </a:rPr>
              <a:t>recommendations </a:t>
            </a:r>
            <a:r>
              <a:rPr lang="de-DE" altLang="it-IT" sz="1200" dirty="0" smtClean="0">
                <a:solidFill>
                  <a:schemeClr val="bg1"/>
                </a:solidFill>
              </a:rPr>
              <a:t>N. O‘Gorman et </a:t>
            </a:r>
            <a:r>
              <a:rPr lang="de-DE" altLang="it-IT" sz="1200" dirty="0">
                <a:solidFill>
                  <a:schemeClr val="bg1"/>
                </a:solidFill>
              </a:rPr>
              <a:t>al.</a:t>
            </a:r>
            <a:r>
              <a:rPr lang="en-GB" altLang="it-IT" sz="1200" dirty="0">
                <a:solidFill>
                  <a:schemeClr val="bg1"/>
                </a:solidFill>
              </a:rPr>
              <a:t>, UOG </a:t>
            </a:r>
            <a:r>
              <a:rPr lang="en-GB" altLang="it-IT" sz="1200" dirty="0" smtClean="0">
                <a:solidFill>
                  <a:schemeClr val="bg1"/>
                </a:solidFill>
              </a:rPr>
              <a:t>2017</a:t>
            </a:r>
            <a:endParaRPr lang="en-GB" altLang="it-IT" sz="1200" dirty="0">
              <a:solidFill>
                <a:schemeClr val="bg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30875" y="2132856"/>
            <a:ext cx="8389597" cy="4511821"/>
            <a:chOff x="430875" y="2132856"/>
            <a:chExt cx="8389597" cy="4511821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0875" y="2132856"/>
              <a:ext cx="8389597" cy="4511821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619672" y="3224009"/>
              <a:ext cx="9909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/>
                <a:t>&lt; 32 </a:t>
              </a:r>
              <a:r>
                <a:rPr lang="en-GB" sz="1200" b="1" dirty="0"/>
                <a:t>weeks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80312" y="3224009"/>
              <a:ext cx="9909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u="sng" dirty="0" smtClean="0"/>
                <a:t>&gt;</a:t>
              </a:r>
              <a:r>
                <a:rPr lang="en-GB" sz="1200" b="1" dirty="0" smtClean="0"/>
                <a:t> 37 </a:t>
              </a:r>
              <a:r>
                <a:rPr lang="en-GB" sz="1200" b="1" dirty="0"/>
                <a:t>weeks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99992" y="3224009"/>
              <a:ext cx="9909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b="1" dirty="0" smtClean="0"/>
                <a:t>&lt; 37 </a:t>
              </a:r>
              <a:r>
                <a:rPr lang="en-GB" sz="1200" b="1" dirty="0"/>
                <a:t>weeks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855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29509</TotalTime>
  <Words>1218</Words>
  <Application>Microsoft Office PowerPoint</Application>
  <PresentationFormat>On-screen Show (4:3)</PresentationFormat>
  <Paragraphs>100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Alice Garrett</cp:lastModifiedBy>
  <cp:revision>684</cp:revision>
  <cp:lastPrinted>2011-09-13T15:07:48Z</cp:lastPrinted>
  <dcterms:created xsi:type="dcterms:W3CDTF">2016-05-13T18:06:14Z</dcterms:created>
  <dcterms:modified xsi:type="dcterms:W3CDTF">2017-05-23T14:50:17Z</dcterms:modified>
</cp:coreProperties>
</file>