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Arial Bold" panose="020B0704020202020204" pitchFamily="34" charset="0"/>
      <p:regular r:id="rId3"/>
      <p:bold r:id="rId4"/>
    </p:embeddedFont>
    <p:embeddedFont>
      <p:font typeface="Telegraf" panose="020B0604020202020204" charset="0"/>
      <p:regular r:id="rId5"/>
    </p:embeddedFont>
    <p:embeddedFont>
      <p:font typeface="Telegraf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946" y="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5818" y="-190500"/>
            <a:ext cx="9986310" cy="3276600"/>
            <a:chOff x="0" y="0"/>
            <a:chExt cx="2578566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78566" cy="812800"/>
            </a:xfrm>
            <a:custGeom>
              <a:avLst/>
              <a:gdLst/>
              <a:ahLst/>
              <a:cxnLst/>
              <a:rect l="l" t="t" r="r" b="b"/>
              <a:pathLst>
                <a:path w="2578566" h="812800">
                  <a:moveTo>
                    <a:pt x="0" y="0"/>
                  </a:moveTo>
                  <a:lnTo>
                    <a:pt x="2578566" y="0"/>
                  </a:lnTo>
                  <a:lnTo>
                    <a:pt x="2578566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303383">
                    <a:alpha val="100000"/>
                  </a:srgbClr>
                </a:gs>
                <a:gs pos="100000">
                  <a:srgbClr val="E30513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578566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95818" y="2941318"/>
            <a:ext cx="9986309" cy="7485611"/>
          </a:xfrm>
          <a:custGeom>
            <a:avLst/>
            <a:gdLst/>
            <a:ahLst/>
            <a:cxnLst/>
            <a:rect l="l" t="t" r="r" b="b"/>
            <a:pathLst>
              <a:path w="11039819" h="7359879">
                <a:moveTo>
                  <a:pt x="0" y="0"/>
                </a:moveTo>
                <a:lnTo>
                  <a:pt x="11039820" y="0"/>
                </a:lnTo>
                <a:lnTo>
                  <a:pt x="11039820" y="7359879"/>
                </a:lnTo>
                <a:lnTo>
                  <a:pt x="0" y="73598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550" t="1680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8754658" y="8823440"/>
            <a:ext cx="4796836" cy="1038225"/>
            <a:chOff x="0" y="0"/>
            <a:chExt cx="3001640" cy="6496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01640" cy="649673"/>
            </a:xfrm>
            <a:custGeom>
              <a:avLst/>
              <a:gdLst/>
              <a:ahLst/>
              <a:cxnLst/>
              <a:rect l="l" t="t" r="r" b="b"/>
              <a:pathLst>
                <a:path w="3001640" h="649673">
                  <a:moveTo>
                    <a:pt x="39088" y="0"/>
                  </a:moveTo>
                  <a:lnTo>
                    <a:pt x="2962552" y="0"/>
                  </a:lnTo>
                  <a:cubicBezTo>
                    <a:pt x="2984139" y="0"/>
                    <a:pt x="3001640" y="17500"/>
                    <a:pt x="3001640" y="39088"/>
                  </a:cubicBezTo>
                  <a:lnTo>
                    <a:pt x="3001640" y="610585"/>
                  </a:lnTo>
                  <a:cubicBezTo>
                    <a:pt x="3001640" y="632173"/>
                    <a:pt x="2984139" y="649673"/>
                    <a:pt x="2962552" y="649673"/>
                  </a:cubicBezTo>
                  <a:lnTo>
                    <a:pt x="39088" y="649673"/>
                  </a:lnTo>
                  <a:cubicBezTo>
                    <a:pt x="17500" y="649673"/>
                    <a:pt x="0" y="632173"/>
                    <a:pt x="0" y="610585"/>
                  </a:cubicBezTo>
                  <a:lnTo>
                    <a:pt x="0" y="39088"/>
                  </a:lnTo>
                  <a:cubicBezTo>
                    <a:pt x="0" y="17500"/>
                    <a:pt x="17500" y="0"/>
                    <a:pt x="39088" y="0"/>
                  </a:cubicBezTo>
                  <a:close/>
                </a:path>
              </a:pathLst>
            </a:custGeom>
            <a:solidFill>
              <a:srgbClr val="30338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3001640" cy="659198"/>
            </a:xfrm>
            <a:prstGeom prst="rect">
              <a:avLst/>
            </a:prstGeom>
          </p:spPr>
          <p:txBody>
            <a:bodyPr lIns="14883" tIns="14883" rIns="14883" bIns="14883" rtlCol="0" anchor="ctr"/>
            <a:lstStyle/>
            <a:p>
              <a:pPr algn="ctr">
                <a:lnSpc>
                  <a:spcPts val="205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142001" y="523875"/>
            <a:ext cx="7596545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2900" b="1" dirty="0">
                <a:solidFill>
                  <a:srgbClr val="E30513"/>
                </a:solidFill>
                <a:latin typeface="Arial Bold"/>
                <a:ea typeface="Arial Bold"/>
                <a:cs typeface="Arial Bold"/>
                <a:sym typeface="Arial Bold"/>
              </a:rPr>
              <a:t>Attend the 36th ISUOG World Congress to: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67192" y="1441565"/>
            <a:ext cx="7346163" cy="462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 dirty="0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Arial Bold"/>
                <a:ea typeface="Arial Bold"/>
                <a:cs typeface="Arial Bold"/>
                <a:sym typeface="Arial Bold"/>
              </a:rPr>
              <a:t>Immerse yourself</a:t>
            </a:r>
            <a:r>
              <a:rPr lang="en-US" sz="27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our 4-day scientific program. ​</a:t>
            </a: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3359"/>
              </a:lnSpc>
            </a:pPr>
            <a:r>
              <a:rPr lang="en-US" sz="2799" b="1" dirty="0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Arial Bold"/>
                <a:ea typeface="Arial Bold"/>
                <a:cs typeface="Arial Bold"/>
                <a:sym typeface="Arial Bold"/>
              </a:rPr>
              <a:t>Hear the latest updates</a:t>
            </a:r>
            <a:r>
              <a:rPr lang="en-US" sz="27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from world-renowned experts. ​</a:t>
            </a: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3359"/>
              </a:lnSpc>
            </a:pPr>
            <a:r>
              <a:rPr lang="en-US" sz="2799" b="1" dirty="0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Arial Bold"/>
                <a:ea typeface="Arial Bold"/>
                <a:cs typeface="Arial Bold"/>
                <a:sym typeface="Arial Bold"/>
              </a:rPr>
              <a:t>Share knowledge, ideas and expertise</a:t>
            </a:r>
            <a:r>
              <a:rPr lang="en-US" sz="27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that relates to your practice. ​</a:t>
            </a: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799" b="1" dirty="0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Arial Bold"/>
                <a:ea typeface="Arial Bold"/>
                <a:cs typeface="Arial Bold"/>
                <a:sym typeface="Arial Bold"/>
              </a:rPr>
              <a:t>Network</a:t>
            </a:r>
            <a:r>
              <a:rPr lang="en-US" sz="27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your professional peers from around the world.​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94211" y="9104108"/>
            <a:ext cx="3147821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REGISTER NOW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352" y="7924000"/>
            <a:ext cx="2468880" cy="246888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7702464" y="8094073"/>
            <a:ext cx="2088027" cy="2078627"/>
            <a:chOff x="0" y="0"/>
            <a:chExt cx="576760" cy="56065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76760" cy="560654"/>
            </a:xfrm>
            <a:custGeom>
              <a:avLst/>
              <a:gdLst/>
              <a:ahLst/>
              <a:cxnLst/>
              <a:rect l="l" t="t" r="r" b="b"/>
              <a:pathLst>
                <a:path w="576760" h="560654">
                  <a:moveTo>
                    <a:pt x="0" y="0"/>
                  </a:moveTo>
                  <a:lnTo>
                    <a:pt x="576760" y="0"/>
                  </a:lnTo>
                  <a:lnTo>
                    <a:pt x="576760" y="560654"/>
                  </a:lnTo>
                  <a:lnTo>
                    <a:pt x="0" y="560654"/>
                  </a:lnTo>
                  <a:close/>
                </a:path>
              </a:pathLst>
            </a:custGeom>
            <a:ln w="76200" cap="sq">
              <a:gradFill>
                <a:gsLst>
                  <a:gs pos="0">
                    <a:srgbClr val="303383">
                      <a:alpha val="100000"/>
                    </a:srgbClr>
                  </a:gs>
                  <a:gs pos="100000">
                    <a:srgbClr val="E30513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9525"/>
              <a:ext cx="576760" cy="570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267192" y="6489815"/>
            <a:ext cx="7213460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98% of 2025 attendees would recommend the Congress to a colleague.</a:t>
            </a:r>
          </a:p>
          <a:p>
            <a:pPr algn="ctr">
              <a:lnSpc>
                <a:spcPts val="2520"/>
              </a:lnSpc>
            </a:pPr>
            <a:endParaRPr lang="en-US" sz="2100" b="1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Discounted rates are available for ISUOG members, trainees, sonographers, abstract submitters and those residing in non-high-income countries.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95818" y="522451"/>
            <a:ext cx="9790492" cy="2061526"/>
            <a:chOff x="0" y="0"/>
            <a:chExt cx="13053989" cy="274870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614877" cy="2748701"/>
            </a:xfrm>
            <a:custGeom>
              <a:avLst/>
              <a:gdLst/>
              <a:ahLst/>
              <a:cxnLst/>
              <a:rect l="l" t="t" r="r" b="b"/>
              <a:pathLst>
                <a:path w="2614877" h="2748701">
                  <a:moveTo>
                    <a:pt x="0" y="0"/>
                  </a:moveTo>
                  <a:lnTo>
                    <a:pt x="2614877" y="0"/>
                  </a:lnTo>
                  <a:lnTo>
                    <a:pt x="2614877" y="2748701"/>
                  </a:lnTo>
                  <a:lnTo>
                    <a:pt x="0" y="2748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375676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" name="Group 19"/>
            <p:cNvGrpSpPr/>
            <p:nvPr/>
          </p:nvGrpSpPr>
          <p:grpSpPr>
            <a:xfrm rot="-5400000">
              <a:off x="5898759" y="-1753268"/>
              <a:ext cx="640851" cy="7208613"/>
              <a:chOff x="0" y="0"/>
              <a:chExt cx="193838" cy="218039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93838" cy="2180390"/>
              </a:xfrm>
              <a:custGeom>
                <a:avLst/>
                <a:gdLst/>
                <a:ahLst/>
                <a:cxnLst/>
                <a:rect l="l" t="t" r="r" b="b"/>
                <a:pathLst>
                  <a:path w="193838" h="2180390">
                    <a:moveTo>
                      <a:pt x="0" y="50800"/>
                    </a:moveTo>
                    <a:lnTo>
                      <a:pt x="96919" y="0"/>
                    </a:lnTo>
                    <a:lnTo>
                      <a:pt x="193838" y="50800"/>
                    </a:lnTo>
                    <a:lnTo>
                      <a:pt x="193838" y="2129590"/>
                    </a:lnTo>
                    <a:lnTo>
                      <a:pt x="96919" y="2180390"/>
                    </a:lnTo>
                    <a:lnTo>
                      <a:pt x="0" y="2129590"/>
                    </a:lnTo>
                    <a:lnTo>
                      <a:pt x="0" y="50800"/>
                    </a:lnTo>
                    <a:close/>
                  </a:path>
                </a:pathLst>
              </a:custGeom>
              <a:solidFill>
                <a:srgbClr val="30338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6350"/>
                <a:ext cx="193838" cy="21486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6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2614877" y="476455"/>
              <a:ext cx="10439112" cy="10055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236"/>
                </a:lnSpc>
              </a:pPr>
              <a:r>
                <a:rPr lang="en-US" sz="2697" dirty="0">
                  <a:solidFill>
                    <a:srgbClr val="FFFFFF"/>
                  </a:solidFill>
                  <a:latin typeface="Telegraf"/>
                  <a:ea typeface="Telegraf"/>
                  <a:cs typeface="Telegraf"/>
                  <a:sym typeface="Telegraf"/>
                </a:rPr>
                <a:t>36</a:t>
              </a:r>
              <a:r>
                <a:rPr lang="en-US" sz="2697" baseline="30000" dirty="0">
                  <a:solidFill>
                    <a:srgbClr val="FFFFFF"/>
                  </a:solidFill>
                  <a:latin typeface="Telegraf"/>
                  <a:ea typeface="Telegraf"/>
                  <a:cs typeface="Telegraf"/>
                  <a:sym typeface="Telegraf"/>
                </a:rPr>
                <a:t>TH</a:t>
              </a:r>
              <a:r>
                <a:rPr lang="en-US" sz="2697" dirty="0">
                  <a:solidFill>
                    <a:srgbClr val="FFFFFF"/>
                  </a:solidFill>
                  <a:latin typeface="Telegraf"/>
                  <a:ea typeface="Telegraf"/>
                  <a:cs typeface="Telegraf"/>
                  <a:sym typeface="Telegraf"/>
                </a:rPr>
                <a:t> ISUOG WORLD CONGRESS</a:t>
              </a:r>
            </a:p>
            <a:p>
              <a:pPr algn="l">
                <a:lnSpc>
                  <a:spcPts val="2815"/>
                </a:lnSpc>
                <a:spcBef>
                  <a:spcPct val="0"/>
                </a:spcBef>
              </a:pPr>
              <a:r>
                <a:rPr lang="en-US" sz="2200" b="1" dirty="0">
                  <a:solidFill>
                    <a:srgbClr val="FFFFFF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ON ULTRASOUND IN OBSTETRICS &amp; GYNECOLOGY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987037" y="1613013"/>
              <a:ext cx="5895871" cy="4138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478"/>
                </a:lnSpc>
                <a:spcBef>
                  <a:spcPct val="0"/>
                </a:spcBef>
              </a:pPr>
              <a:r>
                <a:rPr lang="en-US" sz="2065" dirty="0">
                  <a:solidFill>
                    <a:srgbClr val="FFFFFF"/>
                  </a:solidFill>
                  <a:latin typeface="Telegraf"/>
                  <a:ea typeface="Telegraf"/>
                  <a:cs typeface="Telegraf"/>
                  <a:sym typeface="Telegraf"/>
                </a:rPr>
                <a:t>LONDON, UK 4-7 SEPTEMBER 2026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102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Telegraf Bold</vt:lpstr>
      <vt:lpstr>Calibri</vt:lpstr>
      <vt:lpstr>Telegraf</vt:lpstr>
      <vt:lpstr>Arial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 2026 presentation slides</dc:title>
  <cp:lastModifiedBy>Melanie Atobrah-Kyeremeh</cp:lastModifiedBy>
  <cp:revision>2</cp:revision>
  <dcterms:created xsi:type="dcterms:W3CDTF">2006-08-16T00:00:00Z</dcterms:created>
  <dcterms:modified xsi:type="dcterms:W3CDTF">2026-05-05T10:20:19Z</dcterms:modified>
  <dc:identifier>DAG4fY2yDEU</dc:identifier>
</cp:coreProperties>
</file>