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15"/>
  </p:notesMasterIdLst>
  <p:sldIdLst>
    <p:sldId id="329" r:id="rId3"/>
    <p:sldId id="350" r:id="rId4"/>
    <p:sldId id="349" r:id="rId5"/>
    <p:sldId id="384" r:id="rId6"/>
    <p:sldId id="401" r:id="rId7"/>
    <p:sldId id="402" r:id="rId8"/>
    <p:sldId id="387" r:id="rId9"/>
    <p:sldId id="399" r:id="rId10"/>
    <p:sldId id="400" r:id="rId11"/>
    <p:sldId id="353" r:id="rId12"/>
    <p:sldId id="381" r:id="rId13"/>
    <p:sldId id="371" r:id="rId14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618">
          <p15:clr>
            <a:srgbClr val="A4A3A4"/>
          </p15:clr>
        </p15:guide>
        <p15:guide id="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E01C9-2894-4985-9BFC-12F442B05BA7}" v="560" dt="2019-09-04T15:12:14.8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23" autoAdjust="0"/>
    <p:restoredTop sz="88333" autoAdjust="0"/>
  </p:normalViewPr>
  <p:slideViewPr>
    <p:cSldViewPr>
      <p:cViewPr varScale="1">
        <p:scale>
          <a:sx n="96" d="100"/>
          <a:sy n="96" d="100"/>
        </p:scale>
        <p:origin x="102" y="102"/>
      </p:cViewPr>
      <p:guideLst>
        <p:guide orient="horz" pos="2160"/>
        <p:guide pos="2880"/>
        <p:guide orient="horz" pos="618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ben Fernandez" userId="b2ddae9f6de01a07" providerId="LiveId" clId="{84AE01C9-2894-4985-9BFC-12F442B05BA7}"/>
    <pc:docChg chg="modSld">
      <pc:chgData name="Ruben Fernandez" userId="b2ddae9f6de01a07" providerId="LiveId" clId="{84AE01C9-2894-4985-9BFC-12F442B05BA7}" dt="2019-09-04T15:12:14.800" v="1648" actId="313"/>
      <pc:docMkLst>
        <pc:docMk/>
      </pc:docMkLst>
      <pc:sldChg chg="modSp">
        <pc:chgData name="Ruben Fernandez" userId="b2ddae9f6de01a07" providerId="LiveId" clId="{84AE01C9-2894-4985-9BFC-12F442B05BA7}" dt="2019-09-03T23:28:44.435" v="995" actId="20577"/>
        <pc:sldMkLst>
          <pc:docMk/>
          <pc:sldMk cId="0" sldId="353"/>
        </pc:sldMkLst>
        <pc:spChg chg="mod">
          <ac:chgData name="Ruben Fernandez" userId="b2ddae9f6de01a07" providerId="LiveId" clId="{84AE01C9-2894-4985-9BFC-12F442B05BA7}" dt="2019-09-03T23:18:00.283" v="69"/>
          <ac:spMkLst>
            <pc:docMk/>
            <pc:sldMk cId="0" sldId="353"/>
            <ac:spMk id="8" creationId="{17CA67A3-133E-BF42-9AC4-4FB215E6B5E4}"/>
          </ac:spMkLst>
        </pc:spChg>
        <pc:spChg chg="mod">
          <ac:chgData name="Ruben Fernandez" userId="b2ddae9f6de01a07" providerId="LiveId" clId="{84AE01C9-2894-4985-9BFC-12F442B05BA7}" dt="2019-09-03T23:28:44.435" v="995" actId="20577"/>
          <ac:spMkLst>
            <pc:docMk/>
            <pc:sldMk cId="0" sldId="353"/>
            <ac:spMk id="12" creationId="{9F167E8E-5FA6-BE49-BCAA-D77142CF50C1}"/>
          </ac:spMkLst>
        </pc:spChg>
        <pc:spChg chg="mod">
          <ac:chgData name="Ruben Fernandez" userId="b2ddae9f6de01a07" providerId="LiveId" clId="{84AE01C9-2894-4985-9BFC-12F442B05BA7}" dt="2019-09-03T23:18:50.903" v="103" actId="20577"/>
          <ac:spMkLst>
            <pc:docMk/>
            <pc:sldMk cId="0" sldId="353"/>
            <ac:spMk id="13" creationId="{3D3AD445-D3C5-8F46-8BE3-D48E1D4E36A6}"/>
          </ac:spMkLst>
        </pc:spChg>
      </pc:sldChg>
      <pc:sldChg chg="modSp">
        <pc:chgData name="Ruben Fernandez" userId="b2ddae9f6de01a07" providerId="LiveId" clId="{84AE01C9-2894-4985-9BFC-12F442B05BA7}" dt="2019-09-04T15:12:14.800" v="1648" actId="313"/>
        <pc:sldMkLst>
          <pc:docMk/>
          <pc:sldMk cId="4107461093" sldId="371"/>
        </pc:sldMkLst>
        <pc:spChg chg="mod">
          <ac:chgData name="Ruben Fernandez" userId="b2ddae9f6de01a07" providerId="LiveId" clId="{84AE01C9-2894-4985-9BFC-12F442B05BA7}" dt="2019-09-04T15:12:14.800" v="1648" actId="313"/>
          <ac:spMkLst>
            <pc:docMk/>
            <pc:sldMk cId="4107461093" sldId="371"/>
            <ac:spMk id="10" creationId="{656D02D9-2CA9-004D-89D0-F914E68F6A42}"/>
          </ac:spMkLst>
        </pc:spChg>
      </pc:sldChg>
      <pc:sldChg chg="modSp">
        <pc:chgData name="Ruben Fernandez" userId="b2ddae9f6de01a07" providerId="LiveId" clId="{84AE01C9-2894-4985-9BFC-12F442B05BA7}" dt="2019-09-03T23:49:31.701" v="1110" actId="20577"/>
        <pc:sldMkLst>
          <pc:docMk/>
          <pc:sldMk cId="0" sldId="381"/>
        </pc:sldMkLst>
        <pc:spChg chg="mod">
          <ac:chgData name="Ruben Fernandez" userId="b2ddae9f6de01a07" providerId="LiveId" clId="{84AE01C9-2894-4985-9BFC-12F442B05BA7}" dt="2019-09-03T23:49:31.701" v="1110" actId="20577"/>
          <ac:spMkLst>
            <pc:docMk/>
            <pc:sldMk cId="0" sldId="381"/>
            <ac:spMk id="5" creationId="{00000000-0000-0000-0000-000000000000}"/>
          </ac:spMkLst>
        </pc:spChg>
        <pc:spChg chg="mod">
          <ac:chgData name="Ruben Fernandez" userId="b2ddae9f6de01a07" providerId="LiveId" clId="{84AE01C9-2894-4985-9BFC-12F442B05BA7}" dt="2019-09-03T23:34:52.389" v="1091" actId="20577"/>
          <ac:spMkLst>
            <pc:docMk/>
            <pc:sldMk cId="0" sldId="381"/>
            <ac:spMk id="8" creationId="{00000000-0000-0000-0000-000000000000}"/>
          </ac:spMkLst>
        </pc:spChg>
        <pc:spChg chg="mod">
          <ac:chgData name="Ruben Fernandez" userId="b2ddae9f6de01a07" providerId="LiveId" clId="{84AE01C9-2894-4985-9BFC-12F442B05BA7}" dt="2019-09-03T23:34:39.044" v="1065"/>
          <ac:spMkLst>
            <pc:docMk/>
            <pc:sldMk cId="0" sldId="381"/>
            <ac:spMk id="11" creationId="{76696F3E-E935-5941-9586-CC95FCBA271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13/09/2019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07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68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01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7487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 </a:t>
            </a:r>
            <a:r>
              <a:rPr lang="en-GB" altLang="it-IT" b="1" i="0" dirty="0" err="1">
                <a:solidFill>
                  <a:srgbClr val="000000"/>
                </a:solidFill>
                <a:cs typeface="Arial" panose="020B0604020202020204" pitchFamily="34" charset="0"/>
              </a:rPr>
              <a:t>Septiembre</a:t>
            </a: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 2019</a:t>
            </a: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323528" y="2060848"/>
            <a:ext cx="8424936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it-IT" sz="2400" b="1" i="0" dirty="0"/>
              <a:t>Complicaciones maternas y neonatales por macrosomia fetal: estudio cohorte</a:t>
            </a:r>
          </a:p>
          <a:p>
            <a:pPr algn="ctr">
              <a:buNone/>
            </a:pPr>
            <a:endParaRPr lang="en" sz="2400" b="1" i="0" dirty="0"/>
          </a:p>
          <a:p>
            <a:pPr>
              <a:buNone/>
            </a:pPr>
            <a:r>
              <a:rPr lang="sv-SE" sz="1800" i="0" dirty="0"/>
              <a:t>J. BETA , N. KHAN, M. FIOLNA, A. KHALIL, G. RAMADAN and R. AKOLEKAR</a:t>
            </a:r>
          </a:p>
          <a:p>
            <a:pPr>
              <a:buNone/>
            </a:pPr>
            <a:endParaRPr lang="sv-SE" sz="1800" i="0" dirty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dirty="0"/>
              <a:t>Volumen 54, Numero 3, paginas 319–325</a:t>
            </a:r>
            <a:endParaRPr lang="en-GB" sz="1800" b="1" dirty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2123728" y="4941168"/>
            <a:ext cx="6263208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Slides de Journal Club preparadas por Dr Alessandra </a:t>
            </a: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Familiari  (UOG </a:t>
            </a: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Editor para </a:t>
            </a:r>
            <a:r>
              <a:rPr lang="en-GB" altLang="it-IT" sz="1900" i="0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Practicantes</a:t>
            </a: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1900" i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Traducido</a:t>
            </a: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it-IT" sz="1900" i="0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por</a:t>
            </a: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 Dr </a:t>
            </a: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Ruben D. Fernandez Jr.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0443"/>
            <a:ext cx="1575693" cy="130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>
            <a:extLst>
              <a:ext uri="{FF2B5EF4-FFF2-40B4-BE49-F238E27FC236}">
                <a16:creationId xmlns:a16="http://schemas.microsoft.com/office/drawing/2014/main" id="{9F167E8E-5FA6-BE49-BCAA-D77142CF5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024" y="2227691"/>
            <a:ext cx="8748464" cy="4361707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600" i="0" dirty="0"/>
              <a:t>La macrosomia esta asociada con riesgo aumentado significativo para resultados adversos neonatales y maternos serios, incluyendo CS por FTP, PPH severa, OASIS, distocia de hombros, OBPI, fracturas al nacer y HIE.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it-IT" sz="1000" i="0" dirty="0"/>
          </a:p>
          <a:p>
            <a:pPr algn="just">
              <a:lnSpc>
                <a:spcPct val="150000"/>
              </a:lnSpc>
            </a:pPr>
            <a:r>
              <a:rPr lang="it-IT" sz="1600" i="0" dirty="0"/>
              <a:t>Este riesgo aumentado de resultados adversos esta mas marcado para el neonato que a la madre, aunque el riesgo de complicaciones es relativamente bajo hasta que el BW de 4000gr se logra, y luego aumenta exponencialmente de ahi en delante.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it-IT" sz="1000" i="0" dirty="0"/>
          </a:p>
          <a:p>
            <a:pPr algn="just">
              <a:lnSpc>
                <a:spcPct val="150000"/>
              </a:lnSpc>
            </a:pPr>
            <a:r>
              <a:rPr lang="it-IT" sz="1600" b="1" dirty="0"/>
              <a:t>El riesgo de un resultado adverso materno compuesto se aumenta de aproximadamente dos veces al BW de 4000gr a 3 veces a un BW de 4500gr, mientras el riesgo de un resultado adverso neonatal compuesto aumenta de 3 veces a un BW de 4000gr a 10 veces a un BW de 4500gr</a:t>
            </a:r>
            <a:r>
              <a:rPr lang="it-IT" sz="1600" i="0" dirty="0"/>
              <a:t>.</a:t>
            </a:r>
            <a:endParaRPr lang="en" sz="1600" i="0" dirty="0"/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3D3AD445-D3C5-8F46-8BE3-D48E1D4E3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2287" y="1558638"/>
            <a:ext cx="45594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err="1"/>
              <a:t>Hallazgos</a:t>
            </a:r>
            <a:r>
              <a:rPr lang="en-GB" altLang="it-IT" sz="2400" b="1" i="0" dirty="0"/>
              <a:t> </a:t>
            </a:r>
            <a:r>
              <a:rPr lang="en-GB" altLang="it-IT" sz="2400" b="1" i="0" dirty="0" err="1"/>
              <a:t>Principales</a:t>
            </a:r>
            <a:endParaRPr lang="en-GB" altLang="it-IT" sz="2400" b="1" i="0" dirty="0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17CA67A3-133E-BF42-9AC4-4FB215E6B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1520" y="1988952"/>
            <a:ext cx="8583488" cy="3096232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just"/>
            <a:r>
              <a:rPr lang="es-HN" sz="1600" b="0" i="1" dirty="0"/>
              <a:t>Fortalezas: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HN" sz="1600" b="0" dirty="0"/>
              <a:t>Inclusión de una cohorte larga de embarazos atendidos y revisados consecutivamente.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HN" sz="1600" b="0" dirty="0"/>
              <a:t>Acertamiento preciso de resultados adversos neonatales y maternos.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HN" sz="1600" b="0" dirty="0"/>
              <a:t>Estimación de riesgos de resultados adversos después del ajuste por características maternas, labor y embarazo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HN" sz="1600" b="0" dirty="0"/>
              <a:t>Reporte de riesgos relativos y absolutos para resultados adversos por BW entre los rangos desde 4000g hasta 6000 g.</a:t>
            </a:r>
          </a:p>
          <a:p>
            <a:pPr algn="just"/>
            <a:r>
              <a:rPr lang="es-HN" sz="1600" b="0" i="1" dirty="0"/>
              <a:t>Limitaciones: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HN" sz="1600" b="0" dirty="0"/>
              <a:t>Siendo un estudio </a:t>
            </a:r>
            <a:r>
              <a:rPr lang="es-HN" sz="1600" b="0" dirty="0" err="1"/>
              <a:t>uni-centrico</a:t>
            </a:r>
            <a:r>
              <a:rPr lang="es-HN" sz="1600" b="0" dirty="0"/>
              <a:t>, la incidencia reportada de complicaciones neonatales y maternas hubieran sido afectadas por las características de la población y los protocolos del lugar por los cuidados prenatales e intraparto.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483768" y="1527175"/>
            <a:ext cx="38266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err="1"/>
              <a:t>Fortalezas</a:t>
            </a:r>
            <a:r>
              <a:rPr lang="en-GB" altLang="it-IT" sz="2400" b="1" i="0" dirty="0"/>
              <a:t> y </a:t>
            </a:r>
            <a:r>
              <a:rPr lang="en-GB" altLang="it-IT" sz="2400" b="1" i="0" dirty="0" err="1"/>
              <a:t>limitaciones</a:t>
            </a:r>
            <a:endParaRPr lang="en-GB" altLang="it-IT" sz="24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75038" y="5199583"/>
            <a:ext cx="18582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/>
              <a:t>Conclusion</a:t>
            </a:r>
            <a:endParaRPr lang="en-GB" altLang="it-IT" sz="2400" dirty="0"/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A9FDFE4E-F434-B641-8FF5-AD0AB7AAA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5627970"/>
            <a:ext cx="8587680" cy="1077218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just"/>
            <a:r>
              <a:rPr lang="es-HN" sz="1600" b="0" dirty="0"/>
              <a:t>Este estudio provee estimaciones de riesgos de complicaciones neonatales y maternas en embarazos con macrosomía que se pueden usar para la toma de decisiones en el manejo del embarazo y ayudar en la consejería prenatal para la provisión de información estandarizada.</a:t>
            </a: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76696F3E-E935-5941-9586-CC95FCBA2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31640" y="2031231"/>
            <a:ext cx="6480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>
                <a:solidFill>
                  <a:srgbClr val="000000"/>
                </a:solidFill>
              </a:rPr>
              <a:t>Puntos </a:t>
            </a:r>
            <a:r>
              <a:rPr lang="es-HN" altLang="it-IT" sz="2800" b="1" i="0">
                <a:solidFill>
                  <a:srgbClr val="000000"/>
                </a:solidFill>
              </a:rPr>
              <a:t>de Discusión</a:t>
            </a:r>
            <a:endParaRPr lang="es-HN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656D02D9-2CA9-004D-89D0-F914E68F6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48" y="2754750"/>
            <a:ext cx="8625831" cy="334014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HN" b="0" dirty="0"/>
              <a:t>Pueden los resultados de este estudio cambiar potencialmente el manejo de los bebe grandes para edad gestacional (LGA)?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HN" b="0" dirty="0"/>
              <a:t>Dado estos resultados, cuales son los métodos ideales para reducir los efectos adversos en esta población?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HN" b="0" dirty="0"/>
              <a:t>Cuantos bebes LGA pueden ser identificados prenatalmente y manejados en relación al peso al nacer estimado?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HN" b="0" dirty="0"/>
              <a:t>Podremos especular mas allá de ciertos EFW debería de haber una indicación absoluta </a:t>
            </a:r>
            <a:r>
              <a:rPr lang="es-HN" b="0"/>
              <a:t>para inducción </a:t>
            </a:r>
            <a:r>
              <a:rPr lang="es-HN" b="0" dirty="0"/>
              <a:t>de labor?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A12C9EA1-A820-2443-8079-2110E4A2D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  <p:extLst>
      <p:ext uri="{BB962C8B-B14F-4D97-AF65-F5344CB8AC3E}">
        <p14:creationId xmlns:p14="http://schemas.microsoft.com/office/powerpoint/2010/main" val="410746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>
            <a:spLocks/>
          </p:cNvSpPr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753652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Introducción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3C764A0E-E2D8-F747-A4B6-34F5FD706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2750420"/>
            <a:ext cx="8136904" cy="3198311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it-IT" sz="1600" i="0" dirty="0"/>
              <a:t>La macrosomia fetal es comunmente definida como un neonato con un peso al nacer (BW) de mas de 4000g y tiene una prevalencia aproxiamada de 10%. </a:t>
            </a:r>
          </a:p>
          <a:p>
            <a:pPr>
              <a:lnSpc>
                <a:spcPct val="150000"/>
              </a:lnSpc>
            </a:pPr>
            <a:r>
              <a:rPr lang="it-IT" sz="1600" i="0" dirty="0"/>
              <a:t>Esta condicion es asociada con complicaciones neonatales y maternas.</a:t>
            </a:r>
          </a:p>
          <a:p>
            <a:pPr>
              <a:lnSpc>
                <a:spcPct val="150000"/>
              </a:lnSpc>
            </a:pPr>
            <a:r>
              <a:rPr lang="it-IT" sz="1600" i="0" dirty="0"/>
              <a:t>Sin embargo, existe sesgo significativo para estimar el riesgo de estas complicaciones en la literatura reportada debido a: </a:t>
            </a:r>
          </a:p>
          <a:p>
            <a:pPr lvl="1">
              <a:lnSpc>
                <a:spcPct val="150000"/>
              </a:lnSpc>
            </a:pPr>
            <a:r>
              <a:rPr lang="it-IT" sz="1600" i="0" dirty="0"/>
              <a:t>Variacion con respecto al dise</a:t>
            </a:r>
            <a:r>
              <a:rPr lang="es-HN" sz="1600" i="0" dirty="0"/>
              <a:t>ño del estudio</a:t>
            </a:r>
            <a:r>
              <a:rPr lang="it-IT" sz="1600" i="0" dirty="0"/>
              <a:t>, tamaño de la muestra y tipo de complicaciones reportadas;</a:t>
            </a:r>
          </a:p>
          <a:p>
            <a:pPr lvl="1">
              <a:lnSpc>
                <a:spcPct val="150000"/>
              </a:lnSpc>
            </a:pPr>
            <a:r>
              <a:rPr lang="it-IT" sz="1600" i="0" dirty="0"/>
              <a:t>Falta de ajuste por factores de confusion que afectan las medidas de resultado.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2762050" y="1772816"/>
            <a:ext cx="36199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 err="1">
                <a:solidFill>
                  <a:srgbClr val="000000"/>
                </a:solidFill>
              </a:rPr>
              <a:t>Objetivo</a:t>
            </a:r>
            <a:r>
              <a:rPr lang="en-GB" altLang="it-IT" sz="2800" b="1" i="0" dirty="0">
                <a:solidFill>
                  <a:srgbClr val="000000"/>
                </a:solidFill>
              </a:rPr>
              <a:t> del </a:t>
            </a:r>
            <a:r>
              <a:rPr lang="en-GB" altLang="it-IT" sz="2800" b="1" i="0" dirty="0" err="1">
                <a:solidFill>
                  <a:srgbClr val="000000"/>
                </a:solidFill>
              </a:rPr>
              <a:t>estudio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98DEB3B6-8CA8-774C-A228-27BC9A2FA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2597545"/>
            <a:ext cx="7344816" cy="3561488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200000"/>
              </a:lnSpc>
            </a:pPr>
            <a:r>
              <a:rPr lang="es-HN" sz="1600" i="0" dirty="0"/>
              <a:t>Estimar los riesgos absolutos de las complicaciones maternas y neonatales en embarazos con macrosomía.</a:t>
            </a:r>
          </a:p>
          <a:p>
            <a:pPr algn="just">
              <a:lnSpc>
                <a:spcPct val="200000"/>
              </a:lnSpc>
            </a:pPr>
            <a:r>
              <a:rPr lang="es-HN" sz="1600" i="0" dirty="0"/>
              <a:t>Determinar el OR para estas complicaciones, después del ajuste por las características de embarazo y maternas.</a:t>
            </a:r>
          </a:p>
          <a:p>
            <a:pPr algn="just">
              <a:lnSpc>
                <a:spcPct val="200000"/>
              </a:lnSpc>
            </a:pPr>
            <a:r>
              <a:rPr lang="es-HN" sz="1600" i="0" dirty="0"/>
              <a:t> Determinar los riesgos relativos y absolutos por cada complicación así como los resultados neonatales y maternos compuestos, de acuerdo al peso al nacer.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7CC67701-EE89-E544-8F32-05289D43D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377501" y="2252761"/>
            <a:ext cx="8388995" cy="4072397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buNone/>
            </a:pPr>
            <a:endParaRPr lang="es-HN" sz="1500" dirty="0"/>
          </a:p>
          <a:p>
            <a:pPr marL="0" indent="0" algn="just">
              <a:buNone/>
            </a:pPr>
            <a:r>
              <a:rPr lang="es-HN" sz="1600" dirty="0"/>
              <a:t>Diseño del estudio:</a:t>
            </a:r>
            <a:r>
              <a:rPr lang="es-HN" sz="1600" i="0" dirty="0"/>
              <a:t> estudio cohorte retrospectivo</a:t>
            </a:r>
          </a:p>
          <a:p>
            <a:pPr marL="0" indent="0" algn="just">
              <a:buNone/>
            </a:pPr>
            <a:endParaRPr lang="es-HN" sz="1000" dirty="0"/>
          </a:p>
          <a:p>
            <a:pPr marL="0" indent="0" algn="just">
              <a:buNone/>
            </a:pPr>
            <a:r>
              <a:rPr lang="es-HN" sz="1600" dirty="0"/>
              <a:t>Criterios de inclusión: </a:t>
            </a:r>
            <a:r>
              <a:rPr lang="es-HN" sz="1600" i="0" dirty="0"/>
              <a:t>embarazo único y parto de neonato normal fenotípicamente ≥ 24 semanas de gestación. </a:t>
            </a:r>
          </a:p>
          <a:p>
            <a:pPr marL="0" indent="0" algn="just">
              <a:buNone/>
            </a:pPr>
            <a:endParaRPr lang="es-HN" sz="1000" i="0" dirty="0"/>
          </a:p>
          <a:p>
            <a:pPr marL="0" indent="0" algn="just">
              <a:buNone/>
            </a:pPr>
            <a:r>
              <a:rPr lang="es-HN" sz="1600" dirty="0"/>
              <a:t>Criterios de exclusión</a:t>
            </a:r>
            <a:r>
              <a:rPr lang="es-HN" sz="1600" i="0" dirty="0"/>
              <a:t>: embarazos múltiples, abortos, óbitos, terminación de embarazo, embarazos con defectos fetales mayores y aquellos que se perdieron en el seguimiento.</a:t>
            </a:r>
          </a:p>
          <a:p>
            <a:pPr marL="0" indent="0" algn="just">
              <a:buNone/>
            </a:pPr>
            <a:endParaRPr lang="es-HN" sz="1000" i="0" dirty="0"/>
          </a:p>
          <a:p>
            <a:pPr marL="0" indent="0" algn="just">
              <a:buNone/>
            </a:pPr>
            <a:r>
              <a:rPr lang="es-HN" sz="1600" i="0" dirty="0"/>
              <a:t>Embarazos que cumplieron los criterios de inclusión se dividieron de acuerdo al BW en:</a:t>
            </a:r>
          </a:p>
          <a:p>
            <a:pPr algn="just"/>
            <a:r>
              <a:rPr lang="es-HN" sz="1600" i="0" dirty="0"/>
              <a:t>macrosomía (BW &gt; 4000 g)</a:t>
            </a:r>
          </a:p>
          <a:p>
            <a:pPr algn="just"/>
            <a:r>
              <a:rPr lang="es-HN" sz="1600" i="0" dirty="0"/>
              <a:t>normal (BW 2500–4000 g) </a:t>
            </a:r>
          </a:p>
          <a:p>
            <a:pPr algn="just"/>
            <a:r>
              <a:rPr lang="es-HN" sz="1600" i="0" dirty="0"/>
              <a:t>pequeño (BW &lt; 2500 g).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HN" sz="1000" i="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s-HN" sz="1600" i="0" dirty="0"/>
              <a:t>Un subgrupo de macrosomía severa (BW &gt; 4500 g) se identifico.</a:t>
            </a:r>
            <a:r>
              <a:rPr lang="it-IT" sz="1600" i="0" dirty="0"/>
              <a:t> 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627784" y="1556792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Métodos</a:t>
            </a:r>
            <a:endParaRPr lang="es-HN" altLang="it-IT" sz="2400" b="1" i="0" dirty="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31F73E2C-ED28-5547-A1EA-C1F29F5A0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789236" y="1556792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HN" altLang="it-IT" sz="2800" b="1" i="0" dirty="0"/>
              <a:t>Métodos</a:t>
            </a:r>
            <a:endParaRPr lang="es-HN" altLang="it-IT" sz="2400" b="1" i="0" dirty="0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1E44A953-75E8-7B44-A7B2-937FB2D2D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523" y="2515722"/>
            <a:ext cx="4212469" cy="3073662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s-HN" sz="1700" b="1" dirty="0"/>
              <a:t>Complicaciones maternas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HN" sz="1600" i="0" dirty="0"/>
              <a:t>Prolongación de labor en primer y segundo estadio, parto vaginal instrumentado, parto instrumental fallido que requiera cesárea (CS), CS de emergencia por cualquier indicación, CS por falla en el progreso de labor (FTP), hemorragia postparto (PPH) y lesión de esfínter y obstétrica (OASIS).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31F73E2C-ED28-5547-A1EA-C1F29F5A0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B5FEF7F8-2174-554C-BAF2-9772CC1B9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016" y="2369786"/>
            <a:ext cx="4219287" cy="339015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s-HN" sz="1700" b="1" dirty="0"/>
              <a:t>Complicaciones neonatales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HN" sz="1600" i="0" dirty="0"/>
              <a:t>Distocia de hombros, lesión de plexo braquial obstétrico, fracturas al nacimiento y encefalopatía hipoxica-isquemica (HIE).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HN" sz="1600" i="0" dirty="0"/>
              <a:t>Distocia de hombros se dividió entre: </a:t>
            </a:r>
          </a:p>
          <a:p>
            <a:pPr algn="just"/>
            <a:r>
              <a:rPr lang="es-HN" sz="1600" i="0" dirty="0"/>
              <a:t>Cualquier distocia de hombros que requirió cualquier maniobra; </a:t>
            </a:r>
          </a:p>
          <a:p>
            <a:pPr algn="just"/>
            <a:r>
              <a:rPr lang="es-HN" sz="1600" i="0" dirty="0"/>
              <a:t>Distocia severa, definida como la necesidad de manipulación obstétrica interna.</a:t>
            </a: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14CABC53-F113-6F4C-806B-3DB1CCCD5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219" y="5625535"/>
            <a:ext cx="8641084" cy="1086451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it-IT" sz="1700" b="1" dirty="0"/>
              <a:t>Complicaciones maternas y neonatales compuestas</a:t>
            </a:r>
          </a:p>
          <a:p>
            <a:pPr marL="0" indent="0" algn="just">
              <a:buNone/>
            </a:pPr>
            <a:r>
              <a:rPr lang="it-IT" sz="1400" i="0" dirty="0"/>
              <a:t>CS de emergencia por FTP, PPH severa y OASIS fueron combinadas en un resultado materno compuesto. </a:t>
            </a:r>
          </a:p>
          <a:p>
            <a:pPr marL="0" indent="0" algn="just">
              <a:buNone/>
            </a:pPr>
            <a:r>
              <a:rPr lang="it-IT" sz="1400" i="0" dirty="0"/>
              <a:t>Distocia de hombros, fracturas al nacer/OBPI y HIE fueron combinadas en un resultado neonatal compuesto.</a:t>
            </a:r>
            <a:endParaRPr lang="en" sz="1400" i="0" dirty="0"/>
          </a:p>
        </p:txBody>
      </p:sp>
      <p:sp>
        <p:nvSpPr>
          <p:cNvPr id="2" name="Rectangle 1"/>
          <p:cNvSpPr/>
          <p:nvPr/>
        </p:nvSpPr>
        <p:spPr>
          <a:xfrm>
            <a:off x="3306098" y="2020778"/>
            <a:ext cx="29626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HN" sz="2000" b="1" i="0" dirty="0"/>
              <a:t>Medidas de Resultado </a:t>
            </a:r>
          </a:p>
        </p:txBody>
      </p:sp>
    </p:spTree>
    <p:extLst>
      <p:ext uri="{BB962C8B-B14F-4D97-AF65-F5344CB8AC3E}">
        <p14:creationId xmlns:p14="http://schemas.microsoft.com/office/powerpoint/2010/main" val="2128629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717352" y="16288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err="1"/>
              <a:t>Resultados</a:t>
            </a:r>
            <a:endParaRPr lang="en-GB" altLang="it-IT" sz="2400" b="1" i="0" dirty="0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FF50F827-BFB2-B740-BC09-8291C9041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404" y="2239875"/>
            <a:ext cx="8569076" cy="4158061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it-IT" sz="1600" dirty="0"/>
              <a:t>Poblacion del estudio final de 35,548 mujeres embarazadas</a:t>
            </a:r>
            <a:r>
              <a:rPr lang="it-IT" sz="1600" i="0" dirty="0"/>
              <a:t>:</a:t>
            </a:r>
          </a:p>
          <a:p>
            <a:pPr lvl="1"/>
            <a:r>
              <a:rPr lang="it-IT" sz="1600" i="0" dirty="0"/>
              <a:t>31,026 con BW normal, </a:t>
            </a:r>
          </a:p>
          <a:p>
            <a:pPr lvl="1"/>
            <a:r>
              <a:rPr lang="it-IT" sz="1600" i="0" dirty="0"/>
              <a:t>4522 con macrosomia. </a:t>
            </a:r>
            <a:endParaRPr lang="it-IT" sz="1000" i="0" dirty="0"/>
          </a:p>
          <a:p>
            <a:pPr>
              <a:lnSpc>
                <a:spcPct val="150000"/>
              </a:lnSpc>
            </a:pPr>
            <a:r>
              <a:rPr lang="it-IT" sz="1600" i="0" dirty="0"/>
              <a:t>El grupo de macrosomia incluyo 643 (14.2%) con macrosomia severa.</a:t>
            </a:r>
            <a:endParaRPr lang="it-IT" sz="1000" i="0" dirty="0"/>
          </a:p>
          <a:p>
            <a:pPr>
              <a:lnSpc>
                <a:spcPct val="150000"/>
              </a:lnSpc>
            </a:pPr>
            <a:r>
              <a:rPr lang="it-IT" sz="1600" i="0" dirty="0"/>
              <a:t>2105 embarazos adicionales con BW bajo no se consideraron para analisis posteriores. </a:t>
            </a:r>
          </a:p>
          <a:p>
            <a:pPr marL="0" indent="0">
              <a:lnSpc>
                <a:spcPct val="150000"/>
              </a:lnSpc>
              <a:buNone/>
            </a:pPr>
            <a:endParaRPr lang="it-IT" sz="1000" i="0" dirty="0"/>
          </a:p>
          <a:p>
            <a:r>
              <a:rPr lang="es-HN" sz="1600" i="0" dirty="0"/>
              <a:t>En el grupo de macrosomía, comparado con el grupo normal, hubo una edad maternal, peso y altura mediana alta, una incidencia menor en mujeres de origen del sur de Asia y fumadoras de cigarrillo y, en aquellas con macrosomía severa, una alta incidencia de diabetes mellitus gestacional. </a:t>
            </a:r>
          </a:p>
          <a:p>
            <a:pPr marL="0" indent="0">
              <a:buNone/>
            </a:pPr>
            <a:endParaRPr lang="es-HN" sz="1000" i="0" dirty="0"/>
          </a:p>
          <a:p>
            <a:r>
              <a:rPr lang="es-HN" sz="1600" i="0" dirty="0"/>
              <a:t>En el grupo de macrosomía, comparado al grupo normal, hubo una edad gestacional media para el parto y una perdida estimada de sangre mayor y una proporción mayor de mujeres que se les indujo labor de parto.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31F73E2C-ED28-5547-A1EA-C1F29F5A0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  <p:extLst>
      <p:ext uri="{BB962C8B-B14F-4D97-AF65-F5344CB8AC3E}">
        <p14:creationId xmlns:p14="http://schemas.microsoft.com/office/powerpoint/2010/main" val="386533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37628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err="1"/>
              <a:t>Resultados</a:t>
            </a:r>
            <a:endParaRPr lang="en-GB" altLang="it-IT" sz="2800" b="1" i="0" dirty="0"/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A5E27A2A-2F9D-D949-B63D-9CD96C2CC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421A7E6E-86B8-9E4B-B3BF-DB633579742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618"/>
          <a:stretch/>
        </p:blipFill>
        <p:spPr>
          <a:xfrm>
            <a:off x="179388" y="2060848"/>
            <a:ext cx="8822097" cy="468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097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F34C54AA-9385-D44C-BD26-4AC6A473E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2276276"/>
            <a:ext cx="8227606" cy="3961036"/>
          </a:xfrm>
          <a:prstGeom prst="rect">
            <a:avLst/>
          </a:prstGeom>
        </p:spPr>
      </p:pic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717352" y="16288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err="1"/>
              <a:t>Resultados</a:t>
            </a:r>
            <a:endParaRPr lang="en-GB" altLang="it-IT" sz="2400" b="1" i="0" dirty="0"/>
          </a:p>
        </p:txBody>
      </p:sp>
    </p:spTree>
    <p:extLst>
      <p:ext uri="{BB962C8B-B14F-4D97-AF65-F5344CB8AC3E}">
        <p14:creationId xmlns:p14="http://schemas.microsoft.com/office/powerpoint/2010/main" val="3720348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1">
            <a:extLst>
              <a:ext uri="{FF2B5EF4-FFF2-40B4-BE49-F238E27FC236}">
                <a16:creationId xmlns:a16="http://schemas.microsoft.com/office/drawing/2014/main" id="{928A8418-32BE-474B-A487-6A37AC498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2" y="1953542"/>
            <a:ext cx="6480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err="1">
                <a:solidFill>
                  <a:srgbClr val="000000"/>
                </a:solidFill>
              </a:rPr>
              <a:t>Resultados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91FD3785-E4F9-914C-9BCD-EF5E09227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2434994"/>
            <a:ext cx="8208912" cy="399237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HN" sz="1600" i="0" dirty="0"/>
              <a:t>En el grupo de macrosomía, hubo una prevalencia alta significativa de todas las complicaciones maternas con el riesgo de 3 veces mas de CS por FTP y casi 2.5 veces mas riesgo de PPH severa y OASIS.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HN" sz="1000" i="0" dirty="0"/>
          </a:p>
          <a:p>
            <a:pPr algn="just">
              <a:lnSpc>
                <a:spcPct val="150000"/>
              </a:lnSpc>
            </a:pPr>
            <a:r>
              <a:rPr lang="es-HN" sz="1600" i="0" dirty="0"/>
              <a:t>En el grupo de macrosomía severa, hubo un aumento de riesgo significativo para todos los resultados adversos excepto parto instrumentado fallido, con el riesgo aumentado de 4 veces mas para CS por FTP y un riesgo de 3 veces para PPH severa y OASIS.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HN" sz="1000" i="0" dirty="0"/>
          </a:p>
          <a:p>
            <a:pPr algn="just">
              <a:lnSpc>
                <a:spcPct val="150000"/>
              </a:lnSpc>
            </a:pPr>
            <a:r>
              <a:rPr lang="es-HN" sz="1600" i="0" dirty="0"/>
              <a:t>Los riesgos de resultados maternos adversos aumentan exponencialmente con el aumento de BW.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3991225E-1641-1740-8049-2DE887479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b="1" dirty="0">
                <a:solidFill>
                  <a:schemeClr val="bg1"/>
                </a:solidFill>
              </a:rPr>
              <a:t>Complicaciones maternas y neonatales por macrosomia fetal: estudio cohorte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  <p:extLst>
      <p:ext uri="{BB962C8B-B14F-4D97-AF65-F5344CB8AC3E}">
        <p14:creationId xmlns:p14="http://schemas.microsoft.com/office/powerpoint/2010/main" val="261746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61451</TotalTime>
  <Words>1185</Words>
  <Application>Microsoft Office PowerPoint</Application>
  <PresentationFormat>On-screen Show (4:3)</PresentationFormat>
  <Paragraphs>112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Renata Kotsia</cp:lastModifiedBy>
  <cp:revision>886</cp:revision>
  <cp:lastPrinted>2011-09-13T15:07:48Z</cp:lastPrinted>
  <dcterms:created xsi:type="dcterms:W3CDTF">2016-05-13T18:06:14Z</dcterms:created>
  <dcterms:modified xsi:type="dcterms:W3CDTF">2019-09-13T14:21:03Z</dcterms:modified>
</cp:coreProperties>
</file>