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4812" r:id="rId2"/>
  </p:sldMasterIdLst>
  <p:notesMasterIdLst>
    <p:notesMasterId r:id="rId15"/>
  </p:notesMasterIdLst>
  <p:sldIdLst>
    <p:sldId id="329" r:id="rId3"/>
    <p:sldId id="350" r:id="rId4"/>
    <p:sldId id="349" r:id="rId5"/>
    <p:sldId id="384" r:id="rId6"/>
    <p:sldId id="401" r:id="rId7"/>
    <p:sldId id="402" r:id="rId8"/>
    <p:sldId id="387" r:id="rId9"/>
    <p:sldId id="399" r:id="rId10"/>
    <p:sldId id="400" r:id="rId11"/>
    <p:sldId id="353" r:id="rId12"/>
    <p:sldId id="381" r:id="rId13"/>
    <p:sldId id="371" r:id="rId14"/>
  </p:sldIdLst>
  <p:sldSz cx="9144000" cy="6858000" type="screen4x3"/>
  <p:notesSz cx="6761163" cy="9942513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618">
          <p15:clr>
            <a:srgbClr val="A4A3A4"/>
          </p15:clr>
        </p15:guide>
        <p15:guide id="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D6E4"/>
    <a:srgbClr val="EADEE7"/>
    <a:srgbClr val="ED1D24"/>
    <a:srgbClr val="445895"/>
    <a:srgbClr val="CDDEFF"/>
    <a:srgbClr val="002060"/>
    <a:srgbClr val="F0F3FB"/>
    <a:srgbClr val="E2E1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4AE01C9-2894-4985-9BFC-12F442B05BA7}" v="560" dt="2019-09-04T15:12:14.80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Stile medio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23" autoAdjust="0"/>
    <p:restoredTop sz="88333" autoAdjust="0"/>
  </p:normalViewPr>
  <p:slideViewPr>
    <p:cSldViewPr>
      <p:cViewPr varScale="1">
        <p:scale>
          <a:sx n="96" d="100"/>
          <a:sy n="96" d="100"/>
        </p:scale>
        <p:origin x="102" y="102"/>
      </p:cViewPr>
      <p:guideLst>
        <p:guide orient="horz" pos="2160"/>
        <p:guide pos="2880"/>
        <p:guide orient="horz" pos="618"/>
        <p:guide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76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microsoft.com/office/2015/10/relationships/revisionInfo" Target="revisionInfo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uben Fernandez" userId="b2ddae9f6de01a07" providerId="LiveId" clId="{84AE01C9-2894-4985-9BFC-12F442B05BA7}"/>
    <pc:docChg chg="modSld">
      <pc:chgData name="Ruben Fernandez" userId="b2ddae9f6de01a07" providerId="LiveId" clId="{84AE01C9-2894-4985-9BFC-12F442B05BA7}" dt="2019-09-04T15:12:14.800" v="1648" actId="313"/>
      <pc:docMkLst>
        <pc:docMk/>
      </pc:docMkLst>
      <pc:sldChg chg="modSp">
        <pc:chgData name="Ruben Fernandez" userId="b2ddae9f6de01a07" providerId="LiveId" clId="{84AE01C9-2894-4985-9BFC-12F442B05BA7}" dt="2019-09-03T23:28:44.435" v="995" actId="20577"/>
        <pc:sldMkLst>
          <pc:docMk/>
          <pc:sldMk cId="0" sldId="353"/>
        </pc:sldMkLst>
        <pc:spChg chg="mod">
          <ac:chgData name="Ruben Fernandez" userId="b2ddae9f6de01a07" providerId="LiveId" clId="{84AE01C9-2894-4985-9BFC-12F442B05BA7}" dt="2019-09-03T23:18:00.283" v="69"/>
          <ac:spMkLst>
            <pc:docMk/>
            <pc:sldMk cId="0" sldId="353"/>
            <ac:spMk id="8" creationId="{17CA67A3-133E-BF42-9AC4-4FB215E6B5E4}"/>
          </ac:spMkLst>
        </pc:spChg>
        <pc:spChg chg="mod">
          <ac:chgData name="Ruben Fernandez" userId="b2ddae9f6de01a07" providerId="LiveId" clId="{84AE01C9-2894-4985-9BFC-12F442B05BA7}" dt="2019-09-03T23:28:44.435" v="995" actId="20577"/>
          <ac:spMkLst>
            <pc:docMk/>
            <pc:sldMk cId="0" sldId="353"/>
            <ac:spMk id="12" creationId="{9F167E8E-5FA6-BE49-BCAA-D77142CF50C1}"/>
          </ac:spMkLst>
        </pc:spChg>
        <pc:spChg chg="mod">
          <ac:chgData name="Ruben Fernandez" userId="b2ddae9f6de01a07" providerId="LiveId" clId="{84AE01C9-2894-4985-9BFC-12F442B05BA7}" dt="2019-09-03T23:18:50.903" v="103" actId="20577"/>
          <ac:spMkLst>
            <pc:docMk/>
            <pc:sldMk cId="0" sldId="353"/>
            <ac:spMk id="13" creationId="{3D3AD445-D3C5-8F46-8BE3-D48E1D4E36A6}"/>
          </ac:spMkLst>
        </pc:spChg>
      </pc:sldChg>
      <pc:sldChg chg="modSp">
        <pc:chgData name="Ruben Fernandez" userId="b2ddae9f6de01a07" providerId="LiveId" clId="{84AE01C9-2894-4985-9BFC-12F442B05BA7}" dt="2019-09-04T15:12:14.800" v="1648" actId="313"/>
        <pc:sldMkLst>
          <pc:docMk/>
          <pc:sldMk cId="4107461093" sldId="371"/>
        </pc:sldMkLst>
        <pc:spChg chg="mod">
          <ac:chgData name="Ruben Fernandez" userId="b2ddae9f6de01a07" providerId="LiveId" clId="{84AE01C9-2894-4985-9BFC-12F442B05BA7}" dt="2019-09-04T15:12:14.800" v="1648" actId="313"/>
          <ac:spMkLst>
            <pc:docMk/>
            <pc:sldMk cId="4107461093" sldId="371"/>
            <ac:spMk id="10" creationId="{656D02D9-2CA9-004D-89D0-F914E68F6A42}"/>
          </ac:spMkLst>
        </pc:spChg>
      </pc:sldChg>
      <pc:sldChg chg="modSp">
        <pc:chgData name="Ruben Fernandez" userId="b2ddae9f6de01a07" providerId="LiveId" clId="{84AE01C9-2894-4985-9BFC-12F442B05BA7}" dt="2019-09-03T23:49:31.701" v="1110" actId="20577"/>
        <pc:sldMkLst>
          <pc:docMk/>
          <pc:sldMk cId="0" sldId="381"/>
        </pc:sldMkLst>
        <pc:spChg chg="mod">
          <ac:chgData name="Ruben Fernandez" userId="b2ddae9f6de01a07" providerId="LiveId" clId="{84AE01C9-2894-4985-9BFC-12F442B05BA7}" dt="2019-09-03T23:49:31.701" v="1110" actId="20577"/>
          <ac:spMkLst>
            <pc:docMk/>
            <pc:sldMk cId="0" sldId="381"/>
            <ac:spMk id="5" creationId="{00000000-0000-0000-0000-000000000000}"/>
          </ac:spMkLst>
        </pc:spChg>
        <pc:spChg chg="mod">
          <ac:chgData name="Ruben Fernandez" userId="b2ddae9f6de01a07" providerId="LiveId" clId="{84AE01C9-2894-4985-9BFC-12F442B05BA7}" dt="2019-09-03T23:34:52.389" v="1091" actId="20577"/>
          <ac:spMkLst>
            <pc:docMk/>
            <pc:sldMk cId="0" sldId="381"/>
            <ac:spMk id="8" creationId="{00000000-0000-0000-0000-000000000000}"/>
          </ac:spMkLst>
        </pc:spChg>
        <pc:spChg chg="mod">
          <ac:chgData name="Ruben Fernandez" userId="b2ddae9f6de01a07" providerId="LiveId" clId="{84AE01C9-2894-4985-9BFC-12F442B05BA7}" dt="2019-09-03T23:34:39.044" v="1065"/>
          <ac:spMkLst>
            <pc:docMk/>
            <pc:sldMk cId="0" sldId="381"/>
            <ac:spMk id="11" creationId="{76696F3E-E935-5941-9586-CC95FCBA271D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 i="0">
                <a:latin typeface="Arial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2905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 i="0">
                <a:latin typeface="Arial" charset="0"/>
              </a:defRPr>
            </a:lvl1pPr>
          </a:lstStyle>
          <a:p>
            <a:pPr>
              <a:defRPr/>
            </a:pPr>
            <a:fld id="{E85DC6F2-61F7-47F7-BDDB-8773C9C1B552}" type="datetimeFigureOut">
              <a:rPr lang="it-IT"/>
              <a:pPr>
                <a:defRPr/>
              </a:pPr>
              <a:t>13/09/2019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6275" y="4722813"/>
            <a:ext cx="5408613" cy="44735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noProof="0"/>
              <a:t>Fare clic per modificare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 i="0">
                <a:latin typeface="Arial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29050" y="9444038"/>
            <a:ext cx="2930525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i="0"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A07579C-B849-46E4-81D5-095676F8793D}" type="slidenum">
              <a:rPr lang="en-US"/>
              <a:pPr>
                <a:defRPr/>
              </a:pPr>
              <a:t>‹#›</a:t>
            </a:fld>
            <a:endParaRPr lang="it-IT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296907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6D345E7-095D-4628-A017-2AA883E147ED}" type="slidenum">
              <a:rPr lang="en-GB" altLang="it-IT" smtClean="0">
                <a:solidFill>
                  <a:srgbClr val="000000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</a:t>
            </a:fld>
            <a:endParaRPr lang="en-GB" altLang="it-IT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it-IT" dirty="0"/>
          </a:p>
        </p:txBody>
      </p:sp>
    </p:spTree>
    <p:extLst>
      <p:ext uri="{BB962C8B-B14F-4D97-AF65-F5344CB8AC3E}">
        <p14:creationId xmlns:p14="http://schemas.microsoft.com/office/powerpoint/2010/main" val="2546507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 dirty="0"/>
          </a:p>
        </p:txBody>
      </p:sp>
      <p:sp>
        <p:nvSpPr>
          <p:cNvPr id="22532" name="Segnaposto numero diapositiva 3"/>
          <p:cNvSpPr txBox="1">
            <a:spLocks noGrp="1"/>
          </p:cNvSpPr>
          <p:nvPr/>
        </p:nvSpPr>
        <p:spPr bwMode="auto">
          <a:xfrm>
            <a:off x="3829050" y="9444038"/>
            <a:ext cx="2930525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8EC641F3-085E-404A-B442-0231AFD4B84A}" type="slidenum">
              <a:rPr lang="x-none" altLang="it-IT" i="0">
                <a:solidFill>
                  <a:srgbClr val="000000"/>
                </a:solidFill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2</a:t>
            </a:fld>
            <a:endParaRPr lang="it-IT" altLang="it-IT" i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94713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 dirty="0"/>
          </a:p>
        </p:txBody>
      </p:sp>
      <p:sp>
        <p:nvSpPr>
          <p:cNvPr id="24580" name="Segnaposto numero diapositiva 3"/>
          <p:cNvSpPr txBox="1">
            <a:spLocks noGrp="1"/>
          </p:cNvSpPr>
          <p:nvPr/>
        </p:nvSpPr>
        <p:spPr bwMode="auto">
          <a:xfrm>
            <a:off x="3829050" y="9444038"/>
            <a:ext cx="2930525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1CE584FA-CD33-4012-8C28-E8FE9CE9CBC9}" type="slidenum">
              <a:rPr lang="x-none" altLang="it-IT" i="0">
                <a:solidFill>
                  <a:srgbClr val="000000"/>
                </a:solidFill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3</a:t>
            </a:fld>
            <a:endParaRPr lang="it-IT" altLang="it-IT" i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35550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 dirty="0"/>
          </a:p>
        </p:txBody>
      </p:sp>
      <p:sp>
        <p:nvSpPr>
          <p:cNvPr id="34820" name="Segnaposto numero diapositiva 3"/>
          <p:cNvSpPr txBox="1">
            <a:spLocks noGrp="1"/>
          </p:cNvSpPr>
          <p:nvPr/>
        </p:nvSpPr>
        <p:spPr bwMode="auto">
          <a:xfrm>
            <a:off x="3829050" y="9444038"/>
            <a:ext cx="2930525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5A44F31C-2D1F-4EC9-B3F1-334B594AA577}" type="slidenum">
              <a:rPr lang="x-none" altLang="it-IT" i="0">
                <a:solidFill>
                  <a:srgbClr val="000000"/>
                </a:solidFill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9</a:t>
            </a:fld>
            <a:endParaRPr lang="it-IT" altLang="it-IT" i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9070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 dirty="0"/>
          </a:p>
        </p:txBody>
      </p:sp>
      <p:sp>
        <p:nvSpPr>
          <p:cNvPr id="34820" name="Segnaposto numero diapositiva 3"/>
          <p:cNvSpPr txBox="1">
            <a:spLocks noGrp="1"/>
          </p:cNvSpPr>
          <p:nvPr/>
        </p:nvSpPr>
        <p:spPr bwMode="auto">
          <a:xfrm>
            <a:off x="3829050" y="9444038"/>
            <a:ext cx="2930525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5A44F31C-2D1F-4EC9-B3F1-334B594AA577}" type="slidenum">
              <a:rPr lang="x-none" altLang="it-IT" i="0">
                <a:solidFill>
                  <a:srgbClr val="000000"/>
                </a:solidFill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10</a:t>
            </a:fld>
            <a:endParaRPr lang="it-IT" altLang="it-IT" i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88687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 dirty="0"/>
          </a:p>
        </p:txBody>
      </p:sp>
      <p:sp>
        <p:nvSpPr>
          <p:cNvPr id="59396" name="Segnaposto numero diapositiva 3"/>
          <p:cNvSpPr txBox="1">
            <a:spLocks noGrp="1"/>
          </p:cNvSpPr>
          <p:nvPr/>
        </p:nvSpPr>
        <p:spPr bwMode="auto">
          <a:xfrm>
            <a:off x="3829050" y="9444038"/>
            <a:ext cx="2930525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AD62B56D-1B15-44DE-B517-41FD56C48F94}" type="slidenum">
              <a:rPr lang="x-none" altLang="it-IT" i="0">
                <a:solidFill>
                  <a:srgbClr val="000000"/>
                </a:solidFill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12</a:t>
            </a:fld>
            <a:endParaRPr lang="it-IT" altLang="it-IT" i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43011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E3EC82-1B01-4E61-8144-D6203CB61C62}" type="slidenum">
              <a:rPr lang="en-US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401759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0D8DF2-7700-485C-A24B-6C4C21AB59CF}" type="slidenum">
              <a:rPr lang="en-US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803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7C36B0-32BF-4C1D-8B14-A851CC5C51F3}" type="slidenum">
              <a:rPr lang="en-US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37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93B851-8467-4832-92CA-ED9F07BADCA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444333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54CE0B-E619-4A04-AFDC-98E880E5E2A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76757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AD40B0-C877-4B88-B941-F24B4AD5AAE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101941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DC06DB-2521-444A-8DBE-D0AA6A95A11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427672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3F55CC-90EC-4ED1-B27D-C5BB50F5A40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347622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D1B118-3A41-4160-BC46-15821FE1628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038244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35A405-2C77-4A47-9402-95622389C78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57828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066658-6B9B-46F2-8D64-99C8FA404B3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27852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909CB6-6D70-440F-BE29-455026851B21}" type="slidenum">
              <a:rPr lang="en-US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926864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61DCDB-A505-4D00-A47A-42AB4F4F12D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961720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A8D181-7187-4539-95BF-29D4AC90ABA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889475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A5E476-6F4A-42B8-8255-3D7FB57E1F9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516264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007470-8E3A-4B11-89EA-065FF43B9312}" type="slidenum">
              <a:rPr lang="en-US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97632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03EB94-954C-42B7-BC7B-F6998BFAAE35}" type="slidenum">
              <a:rPr lang="en-US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45884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178C1A-D1D9-4F7B-859A-60F116829842}" type="slidenum">
              <a:rPr lang="en-US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60489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89177E-B0CC-4BAA-86B1-C7EC57F86527}" type="slidenum">
              <a:rPr lang="en-US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897699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3A35F0-57CA-4226-B22C-AEDC13518215}" type="slidenum">
              <a:rPr lang="en-US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8441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913055-48F1-4760-A228-BF2BB82244EF}" type="slidenum">
              <a:rPr lang="en-US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41009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95BB04-7A9D-4F2A-9B1F-9B9D5AF2E16F}" type="slidenum">
              <a:rPr lang="en-US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29871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/>
              <a:t>Click to edit Master text styles</a:t>
            </a:r>
          </a:p>
          <a:p>
            <a:pPr lvl="1"/>
            <a:r>
              <a:rPr lang="en-GB" altLang="it-IT"/>
              <a:t>Second level</a:t>
            </a:r>
          </a:p>
          <a:p>
            <a:pPr lvl="2"/>
            <a:r>
              <a:rPr lang="en-GB" altLang="it-IT"/>
              <a:t>Third level</a:t>
            </a:r>
          </a:p>
          <a:p>
            <a:pPr lvl="3"/>
            <a:r>
              <a:rPr lang="en-GB" altLang="it-IT"/>
              <a:t>Fourth level</a:t>
            </a:r>
          </a:p>
          <a:p>
            <a:pPr lvl="4"/>
            <a:r>
              <a:rPr lang="en-GB" altLang="it-IT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i="0"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i="0"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i="0"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13D8571-8C07-428E-A66A-16124D03FB04}" type="slidenum">
              <a:rPr lang="en-US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585" r:id="rId1"/>
    <p:sldLayoutId id="2147487586" r:id="rId2"/>
    <p:sldLayoutId id="2147487587" r:id="rId3"/>
    <p:sldLayoutId id="2147487588" r:id="rId4"/>
    <p:sldLayoutId id="2147487589" r:id="rId5"/>
    <p:sldLayoutId id="2147487590" r:id="rId6"/>
    <p:sldLayoutId id="2147487591" r:id="rId7"/>
    <p:sldLayoutId id="2147487592" r:id="rId8"/>
    <p:sldLayoutId id="2147487593" r:id="rId9"/>
    <p:sldLayoutId id="2147487594" r:id="rId10"/>
    <p:sldLayoutId id="21474875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/>
              <a:t>Click to edit Master text styles</a:t>
            </a:r>
          </a:p>
          <a:p>
            <a:pPr lvl="1"/>
            <a:r>
              <a:rPr lang="en-GB" altLang="it-IT"/>
              <a:t>Second level</a:t>
            </a:r>
          </a:p>
          <a:p>
            <a:pPr lvl="2"/>
            <a:r>
              <a:rPr lang="en-GB" altLang="it-IT"/>
              <a:t>Third level</a:t>
            </a:r>
          </a:p>
          <a:p>
            <a:pPr lvl="3"/>
            <a:r>
              <a:rPr lang="en-GB" altLang="it-IT"/>
              <a:t>Fourth level</a:t>
            </a:r>
          </a:p>
          <a:p>
            <a:pPr lvl="4"/>
            <a:r>
              <a:rPr lang="en-GB" altLang="it-IT"/>
              <a:t>Fifth level</a:t>
            </a:r>
          </a:p>
        </p:txBody>
      </p:sp>
      <p:sp>
        <p:nvSpPr>
          <p:cNvPr id="675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 i="0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75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i="0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75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i="0">
                <a:solidFill>
                  <a:srgbClr val="000000"/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62B089E-E7A4-431C-A446-EF849B64A32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618" r:id="rId1"/>
    <p:sldLayoutId id="2147487619" r:id="rId2"/>
    <p:sldLayoutId id="2147487620" r:id="rId3"/>
    <p:sldLayoutId id="2147487621" r:id="rId4"/>
    <p:sldLayoutId id="2147487622" r:id="rId5"/>
    <p:sldLayoutId id="2147487623" r:id="rId6"/>
    <p:sldLayoutId id="2147487624" r:id="rId7"/>
    <p:sldLayoutId id="2147487625" r:id="rId8"/>
    <p:sldLayoutId id="2147487626" r:id="rId9"/>
    <p:sldLayoutId id="2147487627" r:id="rId10"/>
    <p:sldLayoutId id="214748762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0" name="Group 2"/>
          <p:cNvGrpSpPr>
            <a:grpSpLocks/>
          </p:cNvGrpSpPr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17415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416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7411" name="Text Box 5"/>
          <p:cNvSpPr txBox="1">
            <a:spLocks noChangeArrowheads="1"/>
          </p:cNvSpPr>
          <p:nvPr/>
        </p:nvSpPr>
        <p:spPr bwMode="auto">
          <a:xfrm>
            <a:off x="228600" y="1295400"/>
            <a:ext cx="8748713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it-IT" b="1" i="0" dirty="0">
                <a:solidFill>
                  <a:srgbClr val="000000"/>
                </a:solidFill>
                <a:cs typeface="Arial" panose="020B0604020202020204" pitchFamily="34" charset="0"/>
              </a:rPr>
              <a:t>UOG Journal Club: </a:t>
            </a:r>
            <a:r>
              <a:rPr lang="en-GB" altLang="it-IT" b="1" i="0" dirty="0" err="1">
                <a:solidFill>
                  <a:srgbClr val="000000"/>
                </a:solidFill>
                <a:cs typeface="Arial" panose="020B0604020202020204" pitchFamily="34" charset="0"/>
              </a:rPr>
              <a:t>Septiembre</a:t>
            </a:r>
            <a:r>
              <a:rPr lang="en-GB" altLang="it-IT" b="1" i="0" dirty="0">
                <a:solidFill>
                  <a:srgbClr val="000000"/>
                </a:solidFill>
                <a:cs typeface="Arial" panose="020B0604020202020204" pitchFamily="34" charset="0"/>
              </a:rPr>
              <a:t> 2019</a:t>
            </a:r>
          </a:p>
        </p:txBody>
      </p:sp>
      <p:sp>
        <p:nvSpPr>
          <p:cNvPr id="17412" name="TextBox 1"/>
          <p:cNvSpPr txBox="1">
            <a:spLocks noChangeArrowheads="1"/>
          </p:cNvSpPr>
          <p:nvPr/>
        </p:nvSpPr>
        <p:spPr bwMode="auto">
          <a:xfrm>
            <a:off x="323528" y="2060848"/>
            <a:ext cx="8424936" cy="2215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None/>
            </a:pPr>
            <a:r>
              <a:rPr lang="it-IT" sz="2400" b="1" i="0" dirty="0"/>
              <a:t>Complicaciones maternas y neonatales por macrosomia fetal: estudio cohorte</a:t>
            </a:r>
          </a:p>
          <a:p>
            <a:pPr algn="ctr">
              <a:buNone/>
            </a:pPr>
            <a:endParaRPr lang="en" sz="2400" b="1" i="0" dirty="0"/>
          </a:p>
          <a:p>
            <a:pPr>
              <a:buNone/>
            </a:pPr>
            <a:r>
              <a:rPr lang="sv-SE" sz="1800" i="0" dirty="0"/>
              <a:t>J. BETA , N. KHAN, M. FIOLNA, A. KHALIL, G. RAMADAN and R. AKOLEKAR</a:t>
            </a:r>
          </a:p>
          <a:p>
            <a:pPr>
              <a:buNone/>
            </a:pPr>
            <a:endParaRPr lang="sv-SE" sz="1800" i="0" dirty="0"/>
          </a:p>
          <a:p>
            <a:pPr algn="ctr" eaLnBrk="1" hangingPunct="1"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it-IT" sz="1800" dirty="0"/>
              <a:t>Volumen 54, Numero 3, paginas 319–325</a:t>
            </a:r>
            <a:endParaRPr lang="en-GB" sz="1800" b="1" dirty="0"/>
          </a:p>
        </p:txBody>
      </p:sp>
      <p:sp>
        <p:nvSpPr>
          <p:cNvPr id="17413" name="TextBox 2"/>
          <p:cNvSpPr txBox="1">
            <a:spLocks noChangeArrowheads="1"/>
          </p:cNvSpPr>
          <p:nvPr/>
        </p:nvSpPr>
        <p:spPr bwMode="auto">
          <a:xfrm>
            <a:off x="2123728" y="4941168"/>
            <a:ext cx="6263208" cy="1261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it-IT" sz="1900" i="0" dirty="0">
                <a:solidFill>
                  <a:srgbClr val="000000"/>
                </a:solidFill>
                <a:cs typeface="Arial" panose="020B0604020202020204" pitchFamily="34" charset="0"/>
              </a:rPr>
              <a:t>Slides de Journal Club preparadas por Dr Alessandra </a:t>
            </a:r>
            <a:r>
              <a:rPr lang="en-GB" altLang="it-IT" sz="1900" i="0" dirty="0" smtClean="0">
                <a:solidFill>
                  <a:srgbClr val="000000"/>
                </a:solidFill>
                <a:cs typeface="Arial" panose="020B0604020202020204" pitchFamily="34" charset="0"/>
              </a:rPr>
              <a:t>Familiari  (UOG </a:t>
            </a:r>
            <a:r>
              <a:rPr lang="en-GB" altLang="it-IT" sz="1900" i="0" dirty="0">
                <a:solidFill>
                  <a:srgbClr val="000000"/>
                </a:solidFill>
                <a:cs typeface="Arial" panose="020B0604020202020204" pitchFamily="34" charset="0"/>
              </a:rPr>
              <a:t>Editor para </a:t>
            </a:r>
            <a:r>
              <a:rPr lang="en-GB" altLang="it-IT" sz="1900" i="0" dirty="0" err="1" smtClean="0">
                <a:solidFill>
                  <a:srgbClr val="000000"/>
                </a:solidFill>
                <a:cs typeface="Arial" panose="020B0604020202020204" pitchFamily="34" charset="0"/>
              </a:rPr>
              <a:t>Practicantes</a:t>
            </a:r>
            <a:r>
              <a:rPr lang="en-GB" altLang="it-IT" sz="1900" i="0" dirty="0" smtClean="0">
                <a:solidFill>
                  <a:srgbClr val="000000"/>
                </a:solidFill>
                <a:cs typeface="Arial" panose="020B0604020202020204" pitchFamily="34" charset="0"/>
              </a:rPr>
              <a:t>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it-IT" sz="1900" i="0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it-IT" sz="1900" i="0" dirty="0" err="1" smtClean="0">
                <a:solidFill>
                  <a:srgbClr val="000000"/>
                </a:solidFill>
                <a:cs typeface="Arial" panose="020B0604020202020204" pitchFamily="34" charset="0"/>
              </a:rPr>
              <a:t>Traducido</a:t>
            </a:r>
            <a:r>
              <a:rPr lang="en-GB" altLang="it-IT" sz="1900" i="0" dirty="0" smtClean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GB" altLang="it-IT" sz="1900" i="0" dirty="0" err="1" smtClean="0">
                <a:solidFill>
                  <a:srgbClr val="000000"/>
                </a:solidFill>
                <a:cs typeface="Arial" panose="020B0604020202020204" pitchFamily="34" charset="0"/>
              </a:rPr>
              <a:t>por</a:t>
            </a:r>
            <a:r>
              <a:rPr lang="en-GB" altLang="it-IT" sz="1900" i="0" dirty="0" smtClean="0">
                <a:solidFill>
                  <a:srgbClr val="000000"/>
                </a:solidFill>
                <a:cs typeface="Arial" panose="020B0604020202020204" pitchFamily="34" charset="0"/>
              </a:rPr>
              <a:t> Dr </a:t>
            </a:r>
            <a:r>
              <a:rPr lang="en-GB" altLang="it-IT" sz="1900" i="0" dirty="0">
                <a:solidFill>
                  <a:srgbClr val="000000"/>
                </a:solidFill>
                <a:cs typeface="Arial" panose="020B0604020202020204" pitchFamily="34" charset="0"/>
              </a:rPr>
              <a:t>Ruben D. Fernandez Jr.</a:t>
            </a:r>
          </a:p>
        </p:txBody>
      </p:sp>
      <p:pic>
        <p:nvPicPr>
          <p:cNvPr id="17414" name="Picture 51" descr="\\ISUOG-DC01\users\ostirrup\Desktop\Journal Club logo.tif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080443"/>
            <a:ext cx="1575693" cy="1303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/>
      <p:bldP spid="17412" grpId="0"/>
      <p:bldP spid="1741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94" name="Group 2"/>
          <p:cNvGrpSpPr>
            <a:grpSpLocks/>
          </p:cNvGrpSpPr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33798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799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2" name="Rectangle 19">
            <a:extLst>
              <a:ext uri="{FF2B5EF4-FFF2-40B4-BE49-F238E27FC236}">
                <a16:creationId xmlns:a16="http://schemas.microsoft.com/office/drawing/2014/main" id="{9F167E8E-5FA6-BE49-BCAA-D77142CF50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024" y="2227691"/>
            <a:ext cx="8748464" cy="4361707"/>
          </a:xfrm>
          <a:prstGeom prst="rect">
            <a:avLst/>
          </a:prstGeom>
          <a:solidFill>
            <a:srgbClr val="F0F3FB"/>
          </a:solidFill>
          <a:ln w="19050">
            <a:solidFill>
              <a:srgbClr val="445895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it-IT" sz="1600" i="0" dirty="0"/>
              <a:t>La macrosomia esta asociada con riesgo aumentado significativo para resultados adversos neonatales y maternos serios, incluyendo CS por FTP, PPH severa, OASIS, distocia de hombros, OBPI, fracturas al nacer y HIE. 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it-IT" sz="1000" i="0" dirty="0"/>
          </a:p>
          <a:p>
            <a:pPr algn="just">
              <a:lnSpc>
                <a:spcPct val="150000"/>
              </a:lnSpc>
            </a:pPr>
            <a:r>
              <a:rPr lang="it-IT" sz="1600" i="0" dirty="0"/>
              <a:t>Este riesgo aumentado de resultados adversos esta mas marcado para el neonato que a la madre, aunque el riesgo de complicaciones es relativamente bajo hasta que el BW de 4000gr se logra, y luego aumenta exponencialmente de ahi en delante.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it-IT" sz="1000" i="0" dirty="0"/>
          </a:p>
          <a:p>
            <a:pPr algn="just">
              <a:lnSpc>
                <a:spcPct val="150000"/>
              </a:lnSpc>
            </a:pPr>
            <a:r>
              <a:rPr lang="it-IT" sz="1600" b="1" dirty="0"/>
              <a:t>El riesgo de un resultado adverso materno compuesto se aumenta de aproximadamente dos veces al BW de 4000gr a 3 veces a un BW de 4500gr, mientras el riesgo de un resultado adverso neonatal compuesto aumenta de 3 veces a un BW de 4000gr a 10 veces a un BW de 4500gr</a:t>
            </a:r>
            <a:r>
              <a:rPr lang="it-IT" sz="1600" i="0" dirty="0"/>
              <a:t>.</a:t>
            </a:r>
            <a:endParaRPr lang="en" sz="1600" i="0" dirty="0"/>
          </a:p>
        </p:txBody>
      </p:sp>
      <p:sp>
        <p:nvSpPr>
          <p:cNvPr id="13" name="TextBox 1">
            <a:extLst>
              <a:ext uri="{FF2B5EF4-FFF2-40B4-BE49-F238E27FC236}">
                <a16:creationId xmlns:a16="http://schemas.microsoft.com/office/drawing/2014/main" id="{3D3AD445-D3C5-8F46-8BE3-D48E1D4E36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92287" y="1558638"/>
            <a:ext cx="455942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it-IT" sz="2400" b="1" i="0" dirty="0" err="1"/>
              <a:t>Hallazgos</a:t>
            </a:r>
            <a:r>
              <a:rPr lang="en-GB" altLang="it-IT" sz="2400" b="1" i="0" dirty="0"/>
              <a:t> </a:t>
            </a:r>
            <a:r>
              <a:rPr lang="en-GB" altLang="it-IT" sz="2400" b="1" i="0" dirty="0" err="1"/>
              <a:t>Principales</a:t>
            </a:r>
            <a:endParaRPr lang="en-GB" altLang="it-IT" sz="2400" b="1" i="0" dirty="0"/>
          </a:p>
        </p:txBody>
      </p:sp>
      <p:sp>
        <p:nvSpPr>
          <p:cNvPr id="8" name="Text Box 5">
            <a:extLst>
              <a:ext uri="{FF2B5EF4-FFF2-40B4-BE49-F238E27FC236}">
                <a16:creationId xmlns:a16="http://schemas.microsoft.com/office/drawing/2014/main" id="{17CA67A3-133E-BF42-9AC4-4FB215E6B5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61564"/>
            <a:ext cx="9143999" cy="523220"/>
          </a:xfrm>
          <a:prstGeom prst="rect">
            <a:avLst/>
          </a:prstGeom>
          <a:solidFill>
            <a:srgbClr val="ED1D24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b="1" dirty="0">
                <a:solidFill>
                  <a:schemeClr val="bg1"/>
                </a:solidFill>
              </a:rPr>
              <a:t>Complicaciones maternas y neonatales por macrosomia fetal: estudio cohorte</a:t>
            </a:r>
            <a:endParaRPr lang="de-DE" altLang="it-IT" sz="1400" dirty="0">
              <a:solidFill>
                <a:schemeClr val="bg1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>
                <a:solidFill>
                  <a:schemeClr val="bg1"/>
                </a:solidFill>
              </a:rPr>
              <a:t>Beta et al.</a:t>
            </a:r>
            <a:r>
              <a:rPr lang="en-GB" altLang="it-IT" sz="1400" dirty="0">
                <a:solidFill>
                  <a:schemeClr val="bg1"/>
                </a:solidFill>
              </a:rPr>
              <a:t>, UOG 2019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3" name="Picture 3" descr="ISUOG-red-banner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" name="Picture 4" descr="UOG reversed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251520" y="1988952"/>
            <a:ext cx="8583488" cy="3096232"/>
          </a:xfrm>
          <a:prstGeom prst="rect">
            <a:avLst/>
          </a:prstGeom>
          <a:solidFill>
            <a:srgbClr val="F0F3FB"/>
          </a:solidFill>
          <a:ln w="19050">
            <a:solidFill>
              <a:srgbClr val="445895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defPPr>
              <a:defRPr lang="en-GB"/>
            </a:defPPr>
            <a:lvl1pPr marL="0" indent="0" algn="ctr">
              <a:spcBef>
                <a:spcPct val="20000"/>
              </a:spcBef>
              <a:buNone/>
              <a:defRPr sz="1700" b="1" i="0"/>
            </a:lvl1pPr>
            <a:lvl2pPr marL="742950" indent="-285750">
              <a:spcBef>
                <a:spcPct val="20000"/>
              </a:spcBef>
              <a:buChar char="–"/>
              <a:defRPr sz="2800"/>
            </a:lvl2pPr>
            <a:lvl3pPr marL="1143000" indent="-228600">
              <a:spcBef>
                <a:spcPct val="20000"/>
              </a:spcBef>
              <a:buChar char="•"/>
              <a:defRPr sz="2400"/>
            </a:lvl3pPr>
            <a:lvl4pPr marL="1600200" indent="-228600">
              <a:spcBef>
                <a:spcPct val="20000"/>
              </a:spcBef>
              <a:buChar char="–"/>
              <a:defRPr sz="2000"/>
            </a:lvl4pPr>
            <a:lvl5pPr marL="2057400" indent="-228600">
              <a:spcBef>
                <a:spcPct val="20000"/>
              </a:spcBef>
              <a:buChar char="»"/>
              <a:defRPr sz="2000"/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 algn="just"/>
            <a:r>
              <a:rPr lang="es-HN" sz="1600" b="0" i="1" dirty="0"/>
              <a:t>Fortalezas: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HN" sz="1600" b="0" dirty="0"/>
              <a:t>Inclusión de una cohorte larga de embarazos atendidos y revisados consecutivamente.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HN" sz="1600" b="0" dirty="0"/>
              <a:t>Acertamiento preciso de resultados adversos neonatales y maternos.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HN" sz="1600" b="0" dirty="0"/>
              <a:t>Estimación de riesgos de resultados adversos después del ajuste por características maternas, labor y embarazo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HN" sz="1600" b="0" dirty="0"/>
              <a:t>Reporte de riesgos relativos y absolutos para resultados adversos por BW entre los rangos desde 4000g hasta 6000 g.</a:t>
            </a:r>
          </a:p>
          <a:p>
            <a:pPr algn="just"/>
            <a:r>
              <a:rPr lang="es-HN" sz="1600" b="0" i="1" dirty="0"/>
              <a:t>Limitaciones: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HN" sz="1600" b="0" dirty="0"/>
              <a:t>Siendo un estudio </a:t>
            </a:r>
            <a:r>
              <a:rPr lang="es-HN" sz="1600" b="0" dirty="0" err="1"/>
              <a:t>uni-centrico</a:t>
            </a:r>
            <a:r>
              <a:rPr lang="es-HN" sz="1600" b="0" dirty="0"/>
              <a:t>, la incidencia reportada de complicaciones neonatales y maternas hubieran sido afectadas por las características de la población y los protocolos del lugar por los cuidados prenatales e intraparto.</a:t>
            </a: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2483768" y="1527175"/>
            <a:ext cx="382668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it-IT" sz="2400" b="1" i="0" dirty="0" err="1"/>
              <a:t>Fortalezas</a:t>
            </a:r>
            <a:r>
              <a:rPr lang="en-GB" altLang="it-IT" sz="2400" b="1" i="0" dirty="0"/>
              <a:t> y </a:t>
            </a:r>
            <a:r>
              <a:rPr lang="en-GB" altLang="it-IT" sz="2400" b="1" i="0" dirty="0" err="1"/>
              <a:t>limitaciones</a:t>
            </a:r>
            <a:endParaRPr lang="en-GB" altLang="it-IT" sz="2400" dirty="0"/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3475038" y="5199583"/>
            <a:ext cx="185820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it-IT" sz="2400" b="1" i="0" dirty="0"/>
              <a:t>Conclusion</a:t>
            </a:r>
            <a:endParaRPr lang="en-GB" altLang="it-IT" sz="2400" dirty="0"/>
          </a:p>
        </p:txBody>
      </p:sp>
      <p:sp>
        <p:nvSpPr>
          <p:cNvPr id="13" name="TextBox 1">
            <a:extLst>
              <a:ext uri="{FF2B5EF4-FFF2-40B4-BE49-F238E27FC236}">
                <a16:creationId xmlns:a16="http://schemas.microsoft.com/office/drawing/2014/main" id="{A9FDFE4E-F434-B641-8FF5-AD0AB7AAA3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520" y="5627970"/>
            <a:ext cx="8587680" cy="1077218"/>
          </a:xfrm>
          <a:prstGeom prst="rect">
            <a:avLst/>
          </a:prstGeom>
          <a:solidFill>
            <a:srgbClr val="F0F3FB"/>
          </a:solidFill>
          <a:ln w="19050">
            <a:solidFill>
              <a:srgbClr val="445895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defPPr>
              <a:defRPr lang="en-GB"/>
            </a:defPPr>
            <a:lvl1pPr marL="0" indent="0" algn="ctr">
              <a:spcBef>
                <a:spcPct val="20000"/>
              </a:spcBef>
              <a:buNone/>
              <a:defRPr sz="1700" b="1" i="0"/>
            </a:lvl1pPr>
            <a:lvl2pPr marL="742950" indent="-285750">
              <a:spcBef>
                <a:spcPct val="20000"/>
              </a:spcBef>
              <a:buChar char="–"/>
              <a:defRPr sz="2800"/>
            </a:lvl2pPr>
            <a:lvl3pPr marL="1143000" indent="-228600">
              <a:spcBef>
                <a:spcPct val="20000"/>
              </a:spcBef>
              <a:buChar char="•"/>
              <a:defRPr sz="2400"/>
            </a:lvl3pPr>
            <a:lvl4pPr marL="1600200" indent="-228600">
              <a:spcBef>
                <a:spcPct val="20000"/>
              </a:spcBef>
              <a:buChar char="–"/>
              <a:defRPr sz="2000"/>
            </a:lvl4pPr>
            <a:lvl5pPr marL="2057400" indent="-228600">
              <a:spcBef>
                <a:spcPct val="20000"/>
              </a:spcBef>
              <a:buChar char="»"/>
              <a:defRPr sz="2000"/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 algn="just"/>
            <a:r>
              <a:rPr lang="es-HN" sz="1600" b="0" dirty="0"/>
              <a:t>Este estudio provee estimaciones de riesgos de complicaciones neonatales y maternas en embarazos con macrosomía que se pueden usar para la toma de decisiones en el manejo del embarazo y ayudar en la consejería prenatal para la provisión de información estandarizada.</a:t>
            </a:r>
          </a:p>
        </p:txBody>
      </p:sp>
      <p:sp>
        <p:nvSpPr>
          <p:cNvPr id="11" name="Text Box 5">
            <a:extLst>
              <a:ext uri="{FF2B5EF4-FFF2-40B4-BE49-F238E27FC236}">
                <a16:creationId xmlns:a16="http://schemas.microsoft.com/office/drawing/2014/main" id="{76696F3E-E935-5941-9586-CC95FCBA27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61564"/>
            <a:ext cx="9143999" cy="523220"/>
          </a:xfrm>
          <a:prstGeom prst="rect">
            <a:avLst/>
          </a:prstGeom>
          <a:solidFill>
            <a:srgbClr val="ED1D24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b="1" dirty="0">
                <a:solidFill>
                  <a:schemeClr val="bg1"/>
                </a:solidFill>
              </a:rPr>
              <a:t>Complicaciones maternas y neonatales por macrosomia fetal: estudio cohorte</a:t>
            </a:r>
            <a:endParaRPr lang="de-DE" altLang="it-IT" sz="1400" dirty="0">
              <a:solidFill>
                <a:schemeClr val="bg1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>
                <a:solidFill>
                  <a:schemeClr val="bg1"/>
                </a:solidFill>
              </a:rPr>
              <a:t>Beta et al.</a:t>
            </a:r>
            <a:r>
              <a:rPr lang="en-GB" altLang="it-IT" sz="1400" dirty="0">
                <a:solidFill>
                  <a:schemeClr val="bg1"/>
                </a:solidFill>
              </a:rPr>
              <a:t>, UOG 2019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370" name="Group 2"/>
          <p:cNvGrpSpPr>
            <a:grpSpLocks/>
          </p:cNvGrpSpPr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58376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8377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7653" name="TextBox 1"/>
          <p:cNvSpPr txBox="1">
            <a:spLocks noChangeArrowheads="1"/>
          </p:cNvSpPr>
          <p:nvPr/>
        </p:nvSpPr>
        <p:spPr bwMode="auto">
          <a:xfrm>
            <a:off x="1331640" y="2031231"/>
            <a:ext cx="648017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HN" altLang="it-IT" sz="2800" b="1" i="0" dirty="0">
                <a:solidFill>
                  <a:srgbClr val="000000"/>
                </a:solidFill>
              </a:rPr>
              <a:t>Puntos </a:t>
            </a:r>
            <a:r>
              <a:rPr lang="es-HN" altLang="it-IT" sz="2800" b="1" i="0">
                <a:solidFill>
                  <a:srgbClr val="000000"/>
                </a:solidFill>
              </a:rPr>
              <a:t>de Discusión</a:t>
            </a:r>
            <a:endParaRPr lang="es-HN" altLang="it-IT" sz="2800" b="1" i="0" dirty="0">
              <a:solidFill>
                <a:srgbClr val="000000"/>
              </a:solidFill>
            </a:endParaRPr>
          </a:p>
        </p:txBody>
      </p:sp>
      <p:sp>
        <p:nvSpPr>
          <p:cNvPr id="10" name="TextBox 1">
            <a:extLst>
              <a:ext uri="{FF2B5EF4-FFF2-40B4-BE49-F238E27FC236}">
                <a16:creationId xmlns:a16="http://schemas.microsoft.com/office/drawing/2014/main" id="{656D02D9-2CA9-004D-89D0-F914E68F6A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648" y="2754750"/>
            <a:ext cx="8625831" cy="3340145"/>
          </a:xfrm>
          <a:prstGeom prst="rect">
            <a:avLst/>
          </a:prstGeom>
          <a:solidFill>
            <a:srgbClr val="F0F3FB"/>
          </a:solidFill>
          <a:ln w="19050">
            <a:solidFill>
              <a:srgbClr val="445895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defPPr>
              <a:defRPr lang="en-GB"/>
            </a:defPPr>
            <a:lvl1pPr marL="0" indent="0" algn="ctr">
              <a:spcBef>
                <a:spcPct val="20000"/>
              </a:spcBef>
              <a:buNone/>
              <a:defRPr sz="1700" b="1" i="0"/>
            </a:lvl1pPr>
            <a:lvl2pPr marL="742950" indent="-285750">
              <a:spcBef>
                <a:spcPct val="20000"/>
              </a:spcBef>
              <a:buChar char="–"/>
              <a:defRPr sz="2800"/>
            </a:lvl2pPr>
            <a:lvl3pPr marL="1143000" indent="-228600">
              <a:spcBef>
                <a:spcPct val="20000"/>
              </a:spcBef>
              <a:buChar char="•"/>
              <a:defRPr sz="2400"/>
            </a:lvl3pPr>
            <a:lvl4pPr marL="1600200" indent="-228600">
              <a:spcBef>
                <a:spcPct val="20000"/>
              </a:spcBef>
              <a:buChar char="–"/>
              <a:defRPr sz="2000"/>
            </a:lvl4pPr>
            <a:lvl5pPr marL="2057400" indent="-228600">
              <a:spcBef>
                <a:spcPct val="20000"/>
              </a:spcBef>
              <a:buChar char="»"/>
              <a:defRPr sz="2000"/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HN" b="0" dirty="0"/>
              <a:t>Pueden los resultados de este estudio cambiar potencialmente el manejo de los bebe grandes para edad gestacional (LGA)?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HN" b="0" dirty="0"/>
              <a:t>Dado estos resultados, cuales son los métodos ideales para reducir los efectos adversos en esta población?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HN" b="0" dirty="0"/>
              <a:t>Cuantos bebes LGA pueden ser identificados prenatalmente y manejados en relación al peso al nacer estimado?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HN" b="0" dirty="0"/>
              <a:t>Podremos especular mas allá de ciertos EFW debería de haber una indicación absoluta </a:t>
            </a:r>
            <a:r>
              <a:rPr lang="es-HN" b="0"/>
              <a:t>para inducción </a:t>
            </a:r>
            <a:r>
              <a:rPr lang="es-HN" b="0" dirty="0"/>
              <a:t>de labor?</a:t>
            </a:r>
          </a:p>
        </p:txBody>
      </p:sp>
      <p:sp>
        <p:nvSpPr>
          <p:cNvPr id="8" name="Text Box 5">
            <a:extLst>
              <a:ext uri="{FF2B5EF4-FFF2-40B4-BE49-F238E27FC236}">
                <a16:creationId xmlns:a16="http://schemas.microsoft.com/office/drawing/2014/main" id="{A12C9EA1-A820-2443-8079-2110E4A2DF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61564"/>
            <a:ext cx="9143999" cy="523220"/>
          </a:xfrm>
          <a:prstGeom prst="rect">
            <a:avLst/>
          </a:prstGeom>
          <a:solidFill>
            <a:srgbClr val="ED1D24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b="1" dirty="0">
                <a:solidFill>
                  <a:schemeClr val="bg1"/>
                </a:solidFill>
              </a:rPr>
              <a:t>Complicaciones maternas y neonatales por macrosomia fetal: estudio cohorte</a:t>
            </a:r>
            <a:endParaRPr lang="de-DE" altLang="it-IT" sz="1400" dirty="0">
              <a:solidFill>
                <a:schemeClr val="bg1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>
                <a:solidFill>
                  <a:schemeClr val="bg1"/>
                </a:solidFill>
              </a:rPr>
              <a:t>Beta et al.</a:t>
            </a:r>
            <a:r>
              <a:rPr lang="en-GB" altLang="it-IT" sz="1400" dirty="0">
                <a:solidFill>
                  <a:schemeClr val="bg1"/>
                </a:solidFill>
              </a:rPr>
              <a:t>, UOG 2019</a:t>
            </a:r>
          </a:p>
        </p:txBody>
      </p:sp>
    </p:spTree>
    <p:extLst>
      <p:ext uri="{BB962C8B-B14F-4D97-AF65-F5344CB8AC3E}">
        <p14:creationId xmlns:p14="http://schemas.microsoft.com/office/powerpoint/2010/main" val="4107461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3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21512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13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1507" name="Rettangolo 1"/>
          <p:cNvSpPr>
            <a:spLocks noChangeArrowheads="1"/>
          </p:cNvSpPr>
          <p:nvPr/>
        </p:nvSpPr>
        <p:spPr bwMode="auto">
          <a:xfrm>
            <a:off x="68263" y="922338"/>
            <a:ext cx="2286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 i="0" dirty="0">
              <a:solidFill>
                <a:srgbClr val="000000"/>
              </a:solidFill>
            </a:endParaRPr>
          </a:p>
        </p:txBody>
      </p:sp>
      <p:sp>
        <p:nvSpPr>
          <p:cNvPr id="21508" name="Titolo 1"/>
          <p:cNvSpPr txBox="1">
            <a:spLocks/>
          </p:cNvSpPr>
          <p:nvPr/>
        </p:nvSpPr>
        <p:spPr bwMode="auto">
          <a:xfrm>
            <a:off x="323850" y="2403475"/>
            <a:ext cx="88566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it-IT" altLang="it-IT" sz="2000" b="1" i="0" dirty="0">
              <a:solidFill>
                <a:schemeClr val="tx2"/>
              </a:solidFill>
            </a:endParaRPr>
          </a:p>
        </p:txBody>
      </p:sp>
      <p:sp>
        <p:nvSpPr>
          <p:cNvPr id="21509" name="TextBox 1"/>
          <p:cNvSpPr txBox="1">
            <a:spLocks noChangeArrowheads="1"/>
          </p:cNvSpPr>
          <p:nvPr/>
        </p:nvSpPr>
        <p:spPr bwMode="auto">
          <a:xfrm>
            <a:off x="228600" y="1753652"/>
            <a:ext cx="86423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HN" altLang="it-IT" sz="2800" b="1" i="0" dirty="0"/>
              <a:t>Introducción</a:t>
            </a:r>
          </a:p>
        </p:txBody>
      </p:sp>
      <p:sp>
        <p:nvSpPr>
          <p:cNvPr id="21511" name="Text Box 5"/>
          <p:cNvSpPr txBox="1">
            <a:spLocks noChangeArrowheads="1"/>
          </p:cNvSpPr>
          <p:nvPr/>
        </p:nvSpPr>
        <p:spPr bwMode="auto">
          <a:xfrm>
            <a:off x="0" y="961564"/>
            <a:ext cx="9143999" cy="523220"/>
          </a:xfrm>
          <a:prstGeom prst="rect">
            <a:avLst/>
          </a:prstGeom>
          <a:solidFill>
            <a:srgbClr val="ED1D24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b="1" dirty="0">
                <a:solidFill>
                  <a:schemeClr val="bg1"/>
                </a:solidFill>
              </a:rPr>
              <a:t>Complicaciones maternas y neonatales por macrosomia fetal: estudio cohorte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>
                <a:solidFill>
                  <a:schemeClr val="bg1"/>
                </a:solidFill>
              </a:rPr>
              <a:t>Beta et al.</a:t>
            </a:r>
            <a:r>
              <a:rPr lang="en-GB" altLang="it-IT" sz="1400" dirty="0">
                <a:solidFill>
                  <a:schemeClr val="bg1"/>
                </a:solidFill>
              </a:rPr>
              <a:t>, UOG 2019</a:t>
            </a:r>
          </a:p>
        </p:txBody>
      </p:sp>
      <p:sp>
        <p:nvSpPr>
          <p:cNvPr id="10" name="Rectangle 19">
            <a:extLst>
              <a:ext uri="{FF2B5EF4-FFF2-40B4-BE49-F238E27FC236}">
                <a16:creationId xmlns:a16="http://schemas.microsoft.com/office/drawing/2014/main" id="{3C764A0E-E2D8-F747-A4B6-34F5FD7061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552" y="2750420"/>
            <a:ext cx="8136904" cy="3198311"/>
          </a:xfrm>
          <a:prstGeom prst="rect">
            <a:avLst/>
          </a:prstGeom>
          <a:solidFill>
            <a:srgbClr val="F0F3FB"/>
          </a:solidFill>
          <a:ln w="19050">
            <a:solidFill>
              <a:srgbClr val="445895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it-IT" sz="1600" i="0" dirty="0"/>
              <a:t>La macrosomia fetal es comunmente definida como un neonato con un peso al nacer (BW) de mas de 4000g y tiene una prevalencia aproxiamada de 10%. </a:t>
            </a:r>
          </a:p>
          <a:p>
            <a:pPr>
              <a:lnSpc>
                <a:spcPct val="150000"/>
              </a:lnSpc>
            </a:pPr>
            <a:r>
              <a:rPr lang="it-IT" sz="1600" i="0" dirty="0"/>
              <a:t>Esta condicion es asociada con complicaciones neonatales y maternas.</a:t>
            </a:r>
          </a:p>
          <a:p>
            <a:pPr>
              <a:lnSpc>
                <a:spcPct val="150000"/>
              </a:lnSpc>
            </a:pPr>
            <a:r>
              <a:rPr lang="it-IT" sz="1600" i="0" dirty="0"/>
              <a:t>Sin embargo, existe sesgo significativo para estimar el riesgo de estas complicaciones en la literatura reportada debido a: </a:t>
            </a:r>
          </a:p>
          <a:p>
            <a:pPr lvl="1">
              <a:lnSpc>
                <a:spcPct val="150000"/>
              </a:lnSpc>
            </a:pPr>
            <a:r>
              <a:rPr lang="it-IT" sz="1600" i="0" dirty="0"/>
              <a:t>Variacion con respecto al dise</a:t>
            </a:r>
            <a:r>
              <a:rPr lang="es-HN" sz="1600" i="0" dirty="0"/>
              <a:t>ño del estudio</a:t>
            </a:r>
            <a:r>
              <a:rPr lang="it-IT" sz="1600" i="0" dirty="0"/>
              <a:t>, tamaño de la muestra y tipo de complicaciones reportadas;</a:t>
            </a:r>
          </a:p>
          <a:p>
            <a:pPr lvl="1">
              <a:lnSpc>
                <a:spcPct val="150000"/>
              </a:lnSpc>
            </a:pPr>
            <a:r>
              <a:rPr lang="it-IT" sz="1600" i="0" dirty="0"/>
              <a:t>Falta de ajuste por factores de confusion que afectan las medidas de resultado.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4" name="Group 2"/>
          <p:cNvGrpSpPr>
            <a:grpSpLocks/>
          </p:cNvGrpSpPr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23558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559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3557" name="Rectangle 8"/>
          <p:cNvSpPr>
            <a:spLocks noChangeArrowheads="1"/>
          </p:cNvSpPr>
          <p:nvPr/>
        </p:nvSpPr>
        <p:spPr bwMode="auto">
          <a:xfrm>
            <a:off x="2762050" y="1772816"/>
            <a:ext cx="361990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it-IT" sz="2800" b="1" i="0" dirty="0" err="1">
                <a:solidFill>
                  <a:srgbClr val="000000"/>
                </a:solidFill>
              </a:rPr>
              <a:t>Objetivo</a:t>
            </a:r>
            <a:r>
              <a:rPr lang="en-GB" altLang="it-IT" sz="2800" b="1" i="0" dirty="0">
                <a:solidFill>
                  <a:srgbClr val="000000"/>
                </a:solidFill>
              </a:rPr>
              <a:t> del </a:t>
            </a:r>
            <a:r>
              <a:rPr lang="en-GB" altLang="it-IT" sz="2800" b="1" i="0" dirty="0" err="1">
                <a:solidFill>
                  <a:srgbClr val="000000"/>
                </a:solidFill>
              </a:rPr>
              <a:t>estudio</a:t>
            </a:r>
            <a:endParaRPr lang="en-GB" altLang="it-IT" sz="2800" b="1" i="0" dirty="0">
              <a:solidFill>
                <a:srgbClr val="000000"/>
              </a:solidFill>
            </a:endParaRPr>
          </a:p>
        </p:txBody>
      </p:sp>
      <p:sp>
        <p:nvSpPr>
          <p:cNvPr id="11" name="Rectangle 19">
            <a:extLst>
              <a:ext uri="{FF2B5EF4-FFF2-40B4-BE49-F238E27FC236}">
                <a16:creationId xmlns:a16="http://schemas.microsoft.com/office/drawing/2014/main" id="{98DEB3B6-8CA8-774C-A228-27BC9A2FA2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576" y="2597545"/>
            <a:ext cx="7344816" cy="3561488"/>
          </a:xfrm>
          <a:prstGeom prst="rect">
            <a:avLst/>
          </a:prstGeom>
          <a:solidFill>
            <a:srgbClr val="F0F3FB"/>
          </a:solidFill>
          <a:ln w="19050">
            <a:solidFill>
              <a:srgbClr val="445895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200000"/>
              </a:lnSpc>
            </a:pPr>
            <a:r>
              <a:rPr lang="es-HN" sz="1600" i="0" dirty="0"/>
              <a:t>Estimar los riesgos absolutos de las complicaciones maternas y neonatales en embarazos con macrosomía.</a:t>
            </a:r>
          </a:p>
          <a:p>
            <a:pPr algn="just">
              <a:lnSpc>
                <a:spcPct val="200000"/>
              </a:lnSpc>
            </a:pPr>
            <a:r>
              <a:rPr lang="es-HN" sz="1600" i="0" dirty="0"/>
              <a:t>Determinar el OR para estas complicaciones, después del ajuste por las características de embarazo y maternas.</a:t>
            </a:r>
          </a:p>
          <a:p>
            <a:pPr algn="just">
              <a:lnSpc>
                <a:spcPct val="200000"/>
              </a:lnSpc>
            </a:pPr>
            <a:r>
              <a:rPr lang="es-HN" sz="1600" i="0" dirty="0"/>
              <a:t> Determinar los riesgos relativos y absolutos por cada complicación así como los resultados neonatales y maternos compuestos, de acuerdo al peso al nacer.</a:t>
            </a:r>
          </a:p>
        </p:txBody>
      </p:sp>
      <p:sp>
        <p:nvSpPr>
          <p:cNvPr id="9" name="Text Box 5">
            <a:extLst>
              <a:ext uri="{FF2B5EF4-FFF2-40B4-BE49-F238E27FC236}">
                <a16:creationId xmlns:a16="http://schemas.microsoft.com/office/drawing/2014/main" id="{7CC67701-EE89-E544-8F32-05289D43D7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61564"/>
            <a:ext cx="9143999" cy="523220"/>
          </a:xfrm>
          <a:prstGeom prst="rect">
            <a:avLst/>
          </a:prstGeom>
          <a:solidFill>
            <a:srgbClr val="ED1D24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de-DE" altLang="it-IT" sz="1400" b="1" dirty="0">
                <a:solidFill>
                  <a:schemeClr val="bg1"/>
                </a:solidFill>
              </a:rPr>
              <a:t>Complicaciones maternas y neonatales por macrosomia fetal: estudio cohorte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>
                <a:solidFill>
                  <a:schemeClr val="bg1"/>
                </a:solidFill>
              </a:rPr>
              <a:t>Beta et al.</a:t>
            </a:r>
            <a:r>
              <a:rPr lang="en-GB" altLang="it-IT" sz="1400" dirty="0">
                <a:solidFill>
                  <a:schemeClr val="bg1"/>
                </a:solidFill>
              </a:rPr>
              <a:t>, UOG 2019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5" name="Picture 3" descr="ISUOG-red-banner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4" descr="UOG reversed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7" name="Rectangle 19"/>
          <p:cNvSpPr>
            <a:spLocks noChangeArrowheads="1"/>
          </p:cNvSpPr>
          <p:nvPr/>
        </p:nvSpPr>
        <p:spPr bwMode="auto">
          <a:xfrm>
            <a:off x="377501" y="2252761"/>
            <a:ext cx="8388995" cy="4072397"/>
          </a:xfrm>
          <a:prstGeom prst="rect">
            <a:avLst/>
          </a:prstGeom>
          <a:solidFill>
            <a:srgbClr val="F0F3FB"/>
          </a:solidFill>
          <a:ln w="19050">
            <a:solidFill>
              <a:srgbClr val="445895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algn="just">
              <a:buNone/>
            </a:pPr>
            <a:endParaRPr lang="es-HN" sz="1500" dirty="0"/>
          </a:p>
          <a:p>
            <a:pPr marL="0" indent="0" algn="just">
              <a:buNone/>
            </a:pPr>
            <a:r>
              <a:rPr lang="es-HN" sz="1600" dirty="0"/>
              <a:t>Diseño del estudio:</a:t>
            </a:r>
            <a:r>
              <a:rPr lang="es-HN" sz="1600" i="0" dirty="0"/>
              <a:t> estudio cohorte retrospectivo</a:t>
            </a:r>
          </a:p>
          <a:p>
            <a:pPr marL="0" indent="0" algn="just">
              <a:buNone/>
            </a:pPr>
            <a:endParaRPr lang="es-HN" sz="1000" dirty="0"/>
          </a:p>
          <a:p>
            <a:pPr marL="0" indent="0" algn="just">
              <a:buNone/>
            </a:pPr>
            <a:r>
              <a:rPr lang="es-HN" sz="1600" dirty="0"/>
              <a:t>Criterios de inclusión: </a:t>
            </a:r>
            <a:r>
              <a:rPr lang="es-HN" sz="1600" i="0" dirty="0"/>
              <a:t>embarazo único y parto de neonato normal fenotípicamente ≥ 24 semanas de gestación. </a:t>
            </a:r>
          </a:p>
          <a:p>
            <a:pPr marL="0" indent="0" algn="just">
              <a:buNone/>
            </a:pPr>
            <a:endParaRPr lang="es-HN" sz="1000" i="0" dirty="0"/>
          </a:p>
          <a:p>
            <a:pPr marL="0" indent="0" algn="just">
              <a:buNone/>
            </a:pPr>
            <a:r>
              <a:rPr lang="es-HN" sz="1600" dirty="0"/>
              <a:t>Criterios de exclusión</a:t>
            </a:r>
            <a:r>
              <a:rPr lang="es-HN" sz="1600" i="0" dirty="0"/>
              <a:t>: embarazos múltiples, abortos, óbitos, terminación de embarazo, embarazos con defectos fetales mayores y aquellos que se perdieron en el seguimiento.</a:t>
            </a:r>
          </a:p>
          <a:p>
            <a:pPr marL="0" indent="0" algn="just">
              <a:buNone/>
            </a:pPr>
            <a:endParaRPr lang="es-HN" sz="1000" i="0" dirty="0"/>
          </a:p>
          <a:p>
            <a:pPr marL="0" indent="0" algn="just">
              <a:buNone/>
            </a:pPr>
            <a:r>
              <a:rPr lang="es-HN" sz="1600" i="0" dirty="0"/>
              <a:t>Embarazos que cumplieron los criterios de inclusión se dividieron de acuerdo al BW en:</a:t>
            </a:r>
          </a:p>
          <a:p>
            <a:pPr algn="just"/>
            <a:r>
              <a:rPr lang="es-HN" sz="1600" i="0" dirty="0"/>
              <a:t>macrosomía (BW &gt; 4000 g)</a:t>
            </a:r>
          </a:p>
          <a:p>
            <a:pPr algn="just"/>
            <a:r>
              <a:rPr lang="es-HN" sz="1600" i="0" dirty="0"/>
              <a:t>normal (BW 2500–4000 g) </a:t>
            </a:r>
          </a:p>
          <a:p>
            <a:pPr algn="just"/>
            <a:r>
              <a:rPr lang="es-HN" sz="1600" i="0" dirty="0"/>
              <a:t>pequeño (BW &lt; 2500 g).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es-HN" sz="1000" i="0" dirty="0"/>
          </a:p>
          <a:p>
            <a:pPr marL="0" indent="0" algn="just">
              <a:lnSpc>
                <a:spcPct val="150000"/>
              </a:lnSpc>
              <a:buNone/>
            </a:pPr>
            <a:r>
              <a:rPr lang="es-HN" sz="1600" i="0" dirty="0"/>
              <a:t>Un subgrupo de macrosomía severa (BW &gt; 4500 g) se identifico.</a:t>
            </a:r>
            <a:r>
              <a:rPr lang="it-IT" sz="1600" i="0" dirty="0"/>
              <a:t> </a:t>
            </a:r>
          </a:p>
        </p:txBody>
      </p:sp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2627784" y="1556792"/>
            <a:ext cx="35655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HN" altLang="it-IT" sz="2800" b="1" i="0" dirty="0"/>
              <a:t>Métodos</a:t>
            </a:r>
            <a:endParaRPr lang="es-HN" altLang="it-IT" sz="2400" b="1" i="0" dirty="0"/>
          </a:p>
        </p:txBody>
      </p:sp>
      <p:sp>
        <p:nvSpPr>
          <p:cNvPr id="10" name="Text Box 5">
            <a:extLst>
              <a:ext uri="{FF2B5EF4-FFF2-40B4-BE49-F238E27FC236}">
                <a16:creationId xmlns:a16="http://schemas.microsoft.com/office/drawing/2014/main" id="{31F73E2C-ED28-5547-A1EA-C1F29F5A06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61564"/>
            <a:ext cx="9143999" cy="523220"/>
          </a:xfrm>
          <a:prstGeom prst="rect">
            <a:avLst/>
          </a:prstGeom>
          <a:solidFill>
            <a:srgbClr val="ED1D24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de-DE" altLang="it-IT" sz="1400" b="1" dirty="0">
                <a:solidFill>
                  <a:schemeClr val="bg1"/>
                </a:solidFill>
              </a:rPr>
              <a:t>Complicaciones maternas y neonatales por macrosomia fetal: estudio cohorte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>
                <a:solidFill>
                  <a:schemeClr val="bg1"/>
                </a:solidFill>
              </a:rPr>
              <a:t>Beta et al.</a:t>
            </a:r>
            <a:r>
              <a:rPr lang="en-GB" altLang="it-IT" sz="1400" dirty="0">
                <a:solidFill>
                  <a:schemeClr val="bg1"/>
                </a:solidFill>
              </a:rPr>
              <a:t>, UOG 2019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5" name="Picture 3" descr="ISUOG-red-banner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4" descr="UOG reversed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2789236" y="1556792"/>
            <a:ext cx="35655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HN" altLang="it-IT" sz="2800" b="1" i="0" dirty="0"/>
              <a:t>Métodos</a:t>
            </a:r>
            <a:endParaRPr lang="es-HN" altLang="it-IT" sz="2400" b="1" i="0" dirty="0"/>
          </a:p>
        </p:txBody>
      </p:sp>
      <p:sp>
        <p:nvSpPr>
          <p:cNvPr id="13" name="Rectangle 19">
            <a:extLst>
              <a:ext uri="{FF2B5EF4-FFF2-40B4-BE49-F238E27FC236}">
                <a16:creationId xmlns:a16="http://schemas.microsoft.com/office/drawing/2014/main" id="{1E44A953-75E8-7B44-A7B2-937FB2D2DD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523" y="2515722"/>
            <a:ext cx="4212469" cy="3073662"/>
          </a:xfrm>
          <a:prstGeom prst="rect">
            <a:avLst/>
          </a:prstGeom>
          <a:solidFill>
            <a:srgbClr val="F0F3FB"/>
          </a:solidFill>
          <a:ln w="19050">
            <a:solidFill>
              <a:srgbClr val="445895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algn="ctr">
              <a:lnSpc>
                <a:spcPct val="150000"/>
              </a:lnSpc>
              <a:buNone/>
            </a:pPr>
            <a:r>
              <a:rPr lang="es-HN" sz="1700" b="1" dirty="0"/>
              <a:t>Complicaciones maternas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s-HN" sz="1600" i="0" dirty="0"/>
              <a:t>Prolongación de labor en primer y segundo estadio, parto vaginal instrumentado, parto instrumental fallido que requiera cesárea (CS), CS de emergencia por cualquier indicación, CS por falla en el progreso de labor (FTP), hemorragia postparto (PPH) y lesión de esfínter y obstétrica (OASIS).</a:t>
            </a:r>
          </a:p>
        </p:txBody>
      </p:sp>
      <p:sp>
        <p:nvSpPr>
          <p:cNvPr id="10" name="Text Box 5">
            <a:extLst>
              <a:ext uri="{FF2B5EF4-FFF2-40B4-BE49-F238E27FC236}">
                <a16:creationId xmlns:a16="http://schemas.microsoft.com/office/drawing/2014/main" id="{31F73E2C-ED28-5547-A1EA-C1F29F5A06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61564"/>
            <a:ext cx="9143999" cy="523220"/>
          </a:xfrm>
          <a:prstGeom prst="rect">
            <a:avLst/>
          </a:prstGeom>
          <a:solidFill>
            <a:srgbClr val="ED1D24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de-DE" altLang="it-IT" sz="1400" b="1" dirty="0">
                <a:solidFill>
                  <a:schemeClr val="bg1"/>
                </a:solidFill>
              </a:rPr>
              <a:t>Complicaciones maternas y neonatales por macrosomia fetal: estudio cohorte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>
                <a:solidFill>
                  <a:schemeClr val="bg1"/>
                </a:solidFill>
              </a:rPr>
              <a:t>Beta et al.</a:t>
            </a:r>
            <a:r>
              <a:rPr lang="en-GB" altLang="it-IT" sz="1400" dirty="0">
                <a:solidFill>
                  <a:schemeClr val="bg1"/>
                </a:solidFill>
              </a:rPr>
              <a:t>, UOG 2019</a:t>
            </a:r>
          </a:p>
        </p:txBody>
      </p:sp>
      <p:sp>
        <p:nvSpPr>
          <p:cNvPr id="11" name="Rectangle 19">
            <a:extLst>
              <a:ext uri="{FF2B5EF4-FFF2-40B4-BE49-F238E27FC236}">
                <a16:creationId xmlns:a16="http://schemas.microsoft.com/office/drawing/2014/main" id="{B5FEF7F8-2174-554C-BAF2-9772CC1B9B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6016" y="2369786"/>
            <a:ext cx="4219287" cy="3390159"/>
          </a:xfrm>
          <a:prstGeom prst="rect">
            <a:avLst/>
          </a:prstGeom>
          <a:solidFill>
            <a:srgbClr val="F0F3FB"/>
          </a:solidFill>
          <a:ln w="19050">
            <a:solidFill>
              <a:srgbClr val="445895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algn="ctr">
              <a:lnSpc>
                <a:spcPct val="150000"/>
              </a:lnSpc>
              <a:buNone/>
            </a:pPr>
            <a:r>
              <a:rPr lang="es-HN" sz="1700" b="1" dirty="0"/>
              <a:t>Complicaciones neonatales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s-HN" sz="1600" i="0" dirty="0"/>
              <a:t>Distocia de hombros, lesión de plexo braquial obstétrico, fracturas al nacimiento y encefalopatía hipoxica-isquemica (HIE).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s-HN" sz="1600" i="0" dirty="0"/>
              <a:t>Distocia de hombros se dividió entre: </a:t>
            </a:r>
          </a:p>
          <a:p>
            <a:pPr algn="just"/>
            <a:r>
              <a:rPr lang="es-HN" sz="1600" i="0" dirty="0"/>
              <a:t>Cualquier distocia de hombros que requirió cualquier maniobra; </a:t>
            </a:r>
          </a:p>
          <a:p>
            <a:pPr algn="just"/>
            <a:r>
              <a:rPr lang="es-HN" sz="1600" i="0" dirty="0"/>
              <a:t>Distocia severa, definida como la necesidad de manipulación obstétrica interna.</a:t>
            </a:r>
          </a:p>
        </p:txBody>
      </p:sp>
      <p:sp>
        <p:nvSpPr>
          <p:cNvPr id="14" name="Rectangle 19">
            <a:extLst>
              <a:ext uri="{FF2B5EF4-FFF2-40B4-BE49-F238E27FC236}">
                <a16:creationId xmlns:a16="http://schemas.microsoft.com/office/drawing/2014/main" id="{14CABC53-F113-6F4C-806B-3DB1CCCD5B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4219" y="5625535"/>
            <a:ext cx="8641084" cy="1086451"/>
          </a:xfrm>
          <a:prstGeom prst="rect">
            <a:avLst/>
          </a:prstGeom>
          <a:solidFill>
            <a:srgbClr val="F0F3FB"/>
          </a:solidFill>
          <a:ln w="19050">
            <a:solidFill>
              <a:srgbClr val="445895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algn="ctr">
              <a:buNone/>
            </a:pPr>
            <a:r>
              <a:rPr lang="it-IT" sz="1700" b="1" dirty="0"/>
              <a:t>Complicaciones maternas y neonatales compuestas</a:t>
            </a:r>
          </a:p>
          <a:p>
            <a:pPr marL="0" indent="0" algn="just">
              <a:buNone/>
            </a:pPr>
            <a:r>
              <a:rPr lang="it-IT" sz="1400" i="0" dirty="0"/>
              <a:t>CS de emergencia por FTP, PPH severa y OASIS fueron combinadas en un resultado materno compuesto. </a:t>
            </a:r>
          </a:p>
          <a:p>
            <a:pPr marL="0" indent="0" algn="just">
              <a:buNone/>
            </a:pPr>
            <a:r>
              <a:rPr lang="it-IT" sz="1400" i="0" dirty="0"/>
              <a:t>Distocia de hombros, fracturas al nacer/OBPI y HIE fueron combinadas en un resultado neonatal compuesto.</a:t>
            </a:r>
            <a:endParaRPr lang="en" sz="1400" i="0" dirty="0"/>
          </a:p>
        </p:txBody>
      </p:sp>
      <p:sp>
        <p:nvSpPr>
          <p:cNvPr id="2" name="Rectangle 1"/>
          <p:cNvSpPr/>
          <p:nvPr/>
        </p:nvSpPr>
        <p:spPr>
          <a:xfrm>
            <a:off x="3306098" y="2020778"/>
            <a:ext cx="296267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HN" sz="2000" b="1" i="0" dirty="0"/>
              <a:t>Medidas de Resultado </a:t>
            </a:r>
          </a:p>
        </p:txBody>
      </p:sp>
    </p:spTree>
    <p:extLst>
      <p:ext uri="{BB962C8B-B14F-4D97-AF65-F5344CB8AC3E}">
        <p14:creationId xmlns:p14="http://schemas.microsoft.com/office/powerpoint/2010/main" val="21286298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5" name="Picture 3" descr="ISUOG-red-banner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4" descr="UOG reversed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2717352" y="1628800"/>
            <a:ext cx="35655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it-IT" sz="2800" b="1" i="0" dirty="0" err="1"/>
              <a:t>Resultados</a:t>
            </a:r>
            <a:endParaRPr lang="en-GB" altLang="it-IT" sz="2400" b="1" i="0" dirty="0"/>
          </a:p>
        </p:txBody>
      </p:sp>
      <p:sp>
        <p:nvSpPr>
          <p:cNvPr id="12" name="Rectangle 19">
            <a:extLst>
              <a:ext uri="{FF2B5EF4-FFF2-40B4-BE49-F238E27FC236}">
                <a16:creationId xmlns:a16="http://schemas.microsoft.com/office/drawing/2014/main" id="{FF50F827-BFB2-B740-BC09-8291C90412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404" y="2239875"/>
            <a:ext cx="8569076" cy="4158061"/>
          </a:xfrm>
          <a:prstGeom prst="rect">
            <a:avLst/>
          </a:prstGeom>
          <a:solidFill>
            <a:srgbClr val="F0F3FB"/>
          </a:solidFill>
          <a:ln w="19050">
            <a:solidFill>
              <a:srgbClr val="445895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it-IT" sz="1600" dirty="0"/>
              <a:t>Poblacion del estudio final de 35,548 mujeres embarazadas</a:t>
            </a:r>
            <a:r>
              <a:rPr lang="it-IT" sz="1600" i="0" dirty="0"/>
              <a:t>:</a:t>
            </a:r>
          </a:p>
          <a:p>
            <a:pPr lvl="1"/>
            <a:r>
              <a:rPr lang="it-IT" sz="1600" i="0" dirty="0"/>
              <a:t>31,026 con BW normal, </a:t>
            </a:r>
          </a:p>
          <a:p>
            <a:pPr lvl="1"/>
            <a:r>
              <a:rPr lang="it-IT" sz="1600" i="0" dirty="0"/>
              <a:t>4522 con macrosomia. </a:t>
            </a:r>
            <a:endParaRPr lang="it-IT" sz="1000" i="0" dirty="0"/>
          </a:p>
          <a:p>
            <a:pPr>
              <a:lnSpc>
                <a:spcPct val="150000"/>
              </a:lnSpc>
            </a:pPr>
            <a:r>
              <a:rPr lang="it-IT" sz="1600" i="0" dirty="0"/>
              <a:t>El grupo de macrosomia incluyo 643 (14.2%) con macrosomia severa.</a:t>
            </a:r>
            <a:endParaRPr lang="it-IT" sz="1000" i="0" dirty="0"/>
          </a:p>
          <a:p>
            <a:pPr>
              <a:lnSpc>
                <a:spcPct val="150000"/>
              </a:lnSpc>
            </a:pPr>
            <a:r>
              <a:rPr lang="it-IT" sz="1600" i="0" dirty="0"/>
              <a:t>2105 embarazos adicionales con BW bajo no se consideraron para analisis posteriores. </a:t>
            </a:r>
          </a:p>
          <a:p>
            <a:pPr marL="0" indent="0">
              <a:lnSpc>
                <a:spcPct val="150000"/>
              </a:lnSpc>
              <a:buNone/>
            </a:pPr>
            <a:endParaRPr lang="it-IT" sz="1000" i="0" dirty="0"/>
          </a:p>
          <a:p>
            <a:r>
              <a:rPr lang="es-HN" sz="1600" i="0" dirty="0"/>
              <a:t>En el grupo de macrosomía, comparado con el grupo normal, hubo una edad maternal, peso y altura mediana alta, una incidencia menor en mujeres de origen del sur de Asia y fumadoras de cigarrillo y, en aquellas con macrosomía severa, una alta incidencia de diabetes mellitus gestacional. </a:t>
            </a:r>
          </a:p>
          <a:p>
            <a:pPr marL="0" indent="0">
              <a:buNone/>
            </a:pPr>
            <a:endParaRPr lang="es-HN" sz="1000" i="0" dirty="0"/>
          </a:p>
          <a:p>
            <a:r>
              <a:rPr lang="es-HN" sz="1600" i="0" dirty="0"/>
              <a:t>En el grupo de macrosomía, comparado al grupo normal, hubo una edad gestacional media para el parto y una perdida estimada de sangre mayor y una proporción mayor de mujeres que se les indujo labor de parto.</a:t>
            </a:r>
          </a:p>
        </p:txBody>
      </p:sp>
      <p:sp>
        <p:nvSpPr>
          <p:cNvPr id="10" name="Text Box 5">
            <a:extLst>
              <a:ext uri="{FF2B5EF4-FFF2-40B4-BE49-F238E27FC236}">
                <a16:creationId xmlns:a16="http://schemas.microsoft.com/office/drawing/2014/main" id="{31F73E2C-ED28-5547-A1EA-C1F29F5A06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61564"/>
            <a:ext cx="9143999" cy="523220"/>
          </a:xfrm>
          <a:prstGeom prst="rect">
            <a:avLst/>
          </a:prstGeom>
          <a:solidFill>
            <a:srgbClr val="ED1D24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b="1" dirty="0">
                <a:solidFill>
                  <a:schemeClr val="bg1"/>
                </a:solidFill>
              </a:rPr>
              <a:t>Complicaciones maternas y neonatales por macrosomia fetal: estudio cohorte</a:t>
            </a:r>
            <a:endParaRPr lang="de-DE" altLang="it-IT" sz="1400" dirty="0">
              <a:solidFill>
                <a:schemeClr val="bg1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>
                <a:solidFill>
                  <a:schemeClr val="bg1"/>
                </a:solidFill>
              </a:rPr>
              <a:t>Beta et al.</a:t>
            </a:r>
            <a:r>
              <a:rPr lang="en-GB" altLang="it-IT" sz="1400" dirty="0">
                <a:solidFill>
                  <a:schemeClr val="bg1"/>
                </a:solidFill>
              </a:rPr>
              <a:t>, UOG 2019</a:t>
            </a:r>
          </a:p>
        </p:txBody>
      </p:sp>
    </p:spTree>
    <p:extLst>
      <p:ext uri="{BB962C8B-B14F-4D97-AF65-F5344CB8AC3E}">
        <p14:creationId xmlns:p14="http://schemas.microsoft.com/office/powerpoint/2010/main" val="38653360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3" name="Picture 3" descr="ISUOG-red-banner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" name="Picture 4" descr="UOG reversed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228600" y="1537628"/>
            <a:ext cx="86423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it-IT" sz="2800" b="1" i="0" dirty="0" err="1"/>
              <a:t>Resultados</a:t>
            </a:r>
            <a:endParaRPr lang="en-GB" altLang="it-IT" sz="2800" b="1" i="0" dirty="0"/>
          </a:p>
        </p:txBody>
      </p:sp>
      <p:sp>
        <p:nvSpPr>
          <p:cNvPr id="7" name="Rectangle 6"/>
          <p:cNvSpPr/>
          <p:nvPr/>
        </p:nvSpPr>
        <p:spPr>
          <a:xfrm>
            <a:off x="476831" y="2132856"/>
            <a:ext cx="306606" cy="36899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0" name="Text Box 5">
            <a:extLst>
              <a:ext uri="{FF2B5EF4-FFF2-40B4-BE49-F238E27FC236}">
                <a16:creationId xmlns:a16="http://schemas.microsoft.com/office/drawing/2014/main" id="{A5E27A2A-2F9D-D949-B63D-9CD96C2CCD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61564"/>
            <a:ext cx="9143999" cy="523220"/>
          </a:xfrm>
          <a:prstGeom prst="rect">
            <a:avLst/>
          </a:prstGeom>
          <a:solidFill>
            <a:srgbClr val="ED1D24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b="1" dirty="0">
                <a:solidFill>
                  <a:schemeClr val="bg1"/>
                </a:solidFill>
              </a:rPr>
              <a:t>Complicaciones maternas y neonatales por macrosomia fetal: estudio cohorte</a:t>
            </a:r>
            <a:endParaRPr lang="de-DE" altLang="it-IT" sz="1400" dirty="0">
              <a:solidFill>
                <a:schemeClr val="bg1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>
                <a:solidFill>
                  <a:schemeClr val="bg1"/>
                </a:solidFill>
              </a:rPr>
              <a:t>Beta et al.</a:t>
            </a:r>
            <a:r>
              <a:rPr lang="en-GB" altLang="it-IT" sz="1400" dirty="0">
                <a:solidFill>
                  <a:schemeClr val="bg1"/>
                </a:solidFill>
              </a:rPr>
              <a:t>, UOG 2019</a:t>
            </a: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421A7E6E-86B8-9E4B-B3BF-DB633579742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618"/>
          <a:stretch/>
        </p:blipFill>
        <p:spPr>
          <a:xfrm>
            <a:off x="179388" y="2060848"/>
            <a:ext cx="8822097" cy="4687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0971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3" name="Picture 3" descr="ISUOG-red-banner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" name="Picture 4" descr="UOG reversed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7" name="Rectangle 6"/>
          <p:cNvSpPr/>
          <p:nvPr/>
        </p:nvSpPr>
        <p:spPr>
          <a:xfrm>
            <a:off x="476831" y="2132856"/>
            <a:ext cx="306606" cy="36899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9" name="Text Box 5">
            <a:extLst>
              <a:ext uri="{FF2B5EF4-FFF2-40B4-BE49-F238E27FC236}">
                <a16:creationId xmlns:a16="http://schemas.microsoft.com/office/drawing/2014/main" id="{F34C54AA-9385-D44C-BD26-4AC6A473E6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61564"/>
            <a:ext cx="9143999" cy="523220"/>
          </a:xfrm>
          <a:prstGeom prst="rect">
            <a:avLst/>
          </a:prstGeom>
          <a:solidFill>
            <a:srgbClr val="ED1D24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b="1" dirty="0">
                <a:solidFill>
                  <a:schemeClr val="bg1"/>
                </a:solidFill>
              </a:rPr>
              <a:t>Complicaciones maternas y neonatales por macrosomia fetal: estudio cohorte</a:t>
            </a:r>
            <a:endParaRPr lang="de-DE" altLang="it-IT" sz="1400" dirty="0">
              <a:solidFill>
                <a:schemeClr val="bg1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>
                <a:solidFill>
                  <a:schemeClr val="bg1"/>
                </a:solidFill>
              </a:rPr>
              <a:t>Beta et al.</a:t>
            </a:r>
            <a:r>
              <a:rPr lang="en-GB" altLang="it-IT" sz="1400" dirty="0">
                <a:solidFill>
                  <a:schemeClr val="bg1"/>
                </a:solidFill>
              </a:rPr>
              <a:t>, UOG 2019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536" y="2276276"/>
            <a:ext cx="8227606" cy="3961036"/>
          </a:xfrm>
          <a:prstGeom prst="rect">
            <a:avLst/>
          </a:prstGeom>
        </p:spPr>
      </p:pic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2717352" y="1628800"/>
            <a:ext cx="35655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it-IT" sz="2800" b="1" i="0" dirty="0" err="1"/>
              <a:t>Resultados</a:t>
            </a:r>
            <a:endParaRPr lang="en-GB" altLang="it-IT" sz="2400" b="1" i="0" dirty="0"/>
          </a:p>
        </p:txBody>
      </p:sp>
    </p:spTree>
    <p:extLst>
      <p:ext uri="{BB962C8B-B14F-4D97-AF65-F5344CB8AC3E}">
        <p14:creationId xmlns:p14="http://schemas.microsoft.com/office/powerpoint/2010/main" val="37203486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94" name="Group 2"/>
          <p:cNvGrpSpPr>
            <a:grpSpLocks/>
          </p:cNvGrpSpPr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33798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799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3" name="TextBox 1">
            <a:extLst>
              <a:ext uri="{FF2B5EF4-FFF2-40B4-BE49-F238E27FC236}">
                <a16:creationId xmlns:a16="http://schemas.microsoft.com/office/drawing/2014/main" id="{928A8418-32BE-474B-A487-6A37AC498E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1912" y="1953542"/>
            <a:ext cx="648017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it-IT" sz="2800" b="1" i="0" dirty="0" err="1">
                <a:solidFill>
                  <a:srgbClr val="000000"/>
                </a:solidFill>
              </a:rPr>
              <a:t>Resultados</a:t>
            </a:r>
            <a:endParaRPr lang="en-GB" altLang="it-IT" sz="2800" b="1" i="0" dirty="0">
              <a:solidFill>
                <a:srgbClr val="000000"/>
              </a:solidFill>
            </a:endParaRPr>
          </a:p>
        </p:txBody>
      </p:sp>
      <p:sp>
        <p:nvSpPr>
          <p:cNvPr id="14" name="Rectangle 19">
            <a:extLst>
              <a:ext uri="{FF2B5EF4-FFF2-40B4-BE49-F238E27FC236}">
                <a16:creationId xmlns:a16="http://schemas.microsoft.com/office/drawing/2014/main" id="{91FD3785-E4F9-914C-9BCD-EF5E092273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552" y="2434994"/>
            <a:ext cx="8208912" cy="3992375"/>
          </a:xfrm>
          <a:prstGeom prst="rect">
            <a:avLst/>
          </a:prstGeom>
          <a:solidFill>
            <a:srgbClr val="F0F3FB"/>
          </a:solidFill>
          <a:ln w="19050">
            <a:solidFill>
              <a:srgbClr val="445895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es-HN" sz="1600" i="0" dirty="0"/>
              <a:t>En el grupo de macrosomía, hubo una prevalencia alta significativa de todas las complicaciones maternas con el riesgo de 3 veces mas de CS por FTP y casi 2.5 veces mas riesgo de PPH severa y OASIS.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es-HN" sz="1000" i="0" dirty="0"/>
          </a:p>
          <a:p>
            <a:pPr algn="just">
              <a:lnSpc>
                <a:spcPct val="150000"/>
              </a:lnSpc>
            </a:pPr>
            <a:r>
              <a:rPr lang="es-HN" sz="1600" i="0" dirty="0"/>
              <a:t>En el grupo de macrosomía severa, hubo un aumento de riesgo significativo para todos los resultados adversos excepto parto instrumentado fallido, con el riesgo aumentado de 4 veces mas para CS por FTP y un riesgo de 3 veces para PPH severa y OASIS. 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es-HN" sz="1000" i="0" dirty="0"/>
          </a:p>
          <a:p>
            <a:pPr algn="just">
              <a:lnSpc>
                <a:spcPct val="150000"/>
              </a:lnSpc>
            </a:pPr>
            <a:r>
              <a:rPr lang="es-HN" sz="1600" i="0" dirty="0"/>
              <a:t>Los riesgos de resultados maternos adversos aumentan exponencialmente con el aumento de BW.</a:t>
            </a:r>
          </a:p>
        </p:txBody>
      </p:sp>
      <p:sp>
        <p:nvSpPr>
          <p:cNvPr id="8" name="Text Box 5">
            <a:extLst>
              <a:ext uri="{FF2B5EF4-FFF2-40B4-BE49-F238E27FC236}">
                <a16:creationId xmlns:a16="http://schemas.microsoft.com/office/drawing/2014/main" id="{3991225E-1641-1740-8049-2DE887479F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61564"/>
            <a:ext cx="9143999" cy="523220"/>
          </a:xfrm>
          <a:prstGeom prst="rect">
            <a:avLst/>
          </a:prstGeom>
          <a:solidFill>
            <a:srgbClr val="ED1D24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b="1" dirty="0">
                <a:solidFill>
                  <a:schemeClr val="bg1"/>
                </a:solidFill>
              </a:rPr>
              <a:t>Complicaciones maternas y neonatales por macrosomia fetal: estudio cohorte</a:t>
            </a:r>
            <a:endParaRPr lang="de-DE" altLang="it-IT" sz="1400" dirty="0">
              <a:solidFill>
                <a:schemeClr val="bg1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>
                <a:solidFill>
                  <a:schemeClr val="bg1"/>
                </a:solidFill>
              </a:rPr>
              <a:t>Beta et al.</a:t>
            </a:r>
            <a:r>
              <a:rPr lang="en-GB" altLang="it-IT" sz="1400" dirty="0">
                <a:solidFill>
                  <a:schemeClr val="bg1"/>
                </a:solidFill>
              </a:rPr>
              <a:t>, UOG 2019</a:t>
            </a:r>
          </a:p>
        </p:txBody>
      </p:sp>
    </p:spTree>
    <p:extLst>
      <p:ext uri="{BB962C8B-B14F-4D97-AF65-F5344CB8AC3E}">
        <p14:creationId xmlns:p14="http://schemas.microsoft.com/office/powerpoint/2010/main" val="2617460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5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61451</TotalTime>
  <Words>1185</Words>
  <Application>Microsoft Office PowerPoint</Application>
  <PresentationFormat>On-screen Show (4:3)</PresentationFormat>
  <Paragraphs>112</Paragraphs>
  <Slides>12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Default Design</vt:lpstr>
      <vt:lpstr>5_Default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ISUOGUSR</dc:creator>
  <cp:lastModifiedBy>Renata Kotsia</cp:lastModifiedBy>
  <cp:revision>886</cp:revision>
  <cp:lastPrinted>2011-09-13T15:07:48Z</cp:lastPrinted>
  <dcterms:created xsi:type="dcterms:W3CDTF">2016-05-13T18:06:14Z</dcterms:created>
  <dcterms:modified xsi:type="dcterms:W3CDTF">2019-09-13T14:21:03Z</dcterms:modified>
</cp:coreProperties>
</file>