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11" r:id="rId1"/>
  </p:sldMasterIdLst>
  <p:sldIdLst>
    <p:sldId id="270" r:id="rId2"/>
    <p:sldId id="271" r:id="rId3"/>
    <p:sldId id="272" r:id="rId4"/>
    <p:sldId id="269" r:id="rId5"/>
  </p:sldIdLst>
  <p:sldSz cx="9144000" cy="5145088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orient="horz" pos="577" userDrawn="1">
          <p15:clr>
            <a:srgbClr val="A4A3A4"/>
          </p15:clr>
        </p15:guide>
        <p15:guide id="4" pos="295" userDrawn="1">
          <p15:clr>
            <a:srgbClr val="A4A3A4"/>
          </p15:clr>
        </p15:guide>
        <p15:guide id="7" orient="horz" pos="260" userDrawn="1">
          <p15:clr>
            <a:srgbClr val="A4A3A4"/>
          </p15:clr>
        </p15:guide>
        <p15:guide id="8" pos="5465" userDrawn="1">
          <p15:clr>
            <a:srgbClr val="A4A3A4"/>
          </p15:clr>
        </p15:guide>
        <p15:guide id="9" pos="2903" userDrawn="1">
          <p15:clr>
            <a:srgbClr val="A4A3A4"/>
          </p15:clr>
        </p15:guide>
        <p15:guide id="11" orient="horz" pos="2097" userDrawn="1">
          <p15:clr>
            <a:srgbClr val="A4A3A4"/>
          </p15:clr>
        </p15:guide>
        <p15:guide id="13" pos="2313" userDrawn="1">
          <p15:clr>
            <a:srgbClr val="A4A3A4"/>
          </p15:clr>
        </p15:guide>
        <p15:guide id="14" pos="13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0613"/>
    <a:srgbClr val="3C3C3C"/>
    <a:srgbClr val="3C3C87"/>
    <a:srgbClr val="878787"/>
    <a:srgbClr val="EDEDED"/>
    <a:srgbClr val="F9C5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00"/>
    <p:restoredTop sz="94669"/>
  </p:normalViewPr>
  <p:slideViewPr>
    <p:cSldViewPr snapToGrid="0" snapToObjects="1" showGuides="1">
      <p:cViewPr varScale="1">
        <p:scale>
          <a:sx n="88" d="100"/>
          <a:sy n="88" d="100"/>
        </p:scale>
        <p:origin x="684" y="84"/>
      </p:cViewPr>
      <p:guideLst>
        <p:guide orient="horz" pos="577"/>
        <p:guide pos="295"/>
        <p:guide orient="horz" pos="260"/>
        <p:guide pos="5465"/>
        <p:guide pos="2903"/>
        <p:guide orient="horz" pos="2097"/>
        <p:guide pos="2313"/>
        <p:guide pos="13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E549F-66C6-FF4D-80E1-C2E3BFEACE31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642680" y="1842833"/>
            <a:ext cx="4809015" cy="140092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ts val="4445"/>
              </a:lnSpc>
              <a:spcBef>
                <a:spcPts val="0"/>
              </a:spcBef>
              <a:buFontTx/>
              <a:buNone/>
              <a:defRPr sz="4267" b="1"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42680" y="3443841"/>
            <a:ext cx="4809015" cy="265463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ts val="1955"/>
              </a:lnSpc>
              <a:spcBef>
                <a:spcPts val="0"/>
              </a:spcBef>
              <a:buFontTx/>
              <a:buNone/>
              <a:defRPr sz="1600"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625290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930"/>
            <a:ext cx="7886701" cy="9944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642"/>
            <a:ext cx="7886701" cy="3264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8736"/>
            <a:ext cx="2057400" cy="2739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CE527D-0FAD-2843-8431-0C4C5FCD8C0F}" type="datetimeFigureOut">
              <a:rPr lang="en-US" smtClean="0"/>
              <a:t>8/6/2020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1" y="4768736"/>
            <a:ext cx="3086101" cy="2739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4768736"/>
            <a:ext cx="2057400" cy="2739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E549F-66C6-FF4D-80E1-C2E3BFEACE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546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</p:sldLayoutIdLst>
  <p:txStyles>
    <p:titleStyle>
      <a:lvl1pPr algn="l" defTabSz="685850" rtl="0" eaLnBrk="1" latinLnBrk="0" hangingPunct="1">
        <a:lnSpc>
          <a:spcPct val="90000"/>
        </a:lnSpc>
        <a:spcBef>
          <a:spcPct val="0"/>
        </a:spcBef>
        <a:buNone/>
        <a:defRPr sz="33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63" indent="-171463" algn="l" defTabSz="68585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1" kern="1200">
          <a:solidFill>
            <a:schemeClr val="tx1"/>
          </a:solidFill>
          <a:latin typeface="+mn-lt"/>
          <a:ea typeface="+mn-ea"/>
          <a:cs typeface="+mn-cs"/>
        </a:defRPr>
      </a:lvl1pPr>
      <a:lvl2pPr marL="514387" indent="-171463" algn="l" defTabSz="68585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312" indent="-171463" algn="l" defTabSz="68585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1" kern="1200">
          <a:solidFill>
            <a:schemeClr val="tx1"/>
          </a:solidFill>
          <a:latin typeface="+mn-lt"/>
          <a:ea typeface="+mn-ea"/>
          <a:cs typeface="+mn-cs"/>
        </a:defRPr>
      </a:lvl3pPr>
      <a:lvl4pPr marL="1200236" indent="-171463" algn="l" defTabSz="68585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160" indent="-171463" algn="l" defTabSz="68585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6085" indent="-171463" algn="l" defTabSz="68585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9010" indent="-171463" algn="l" defTabSz="68585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935" indent="-171463" algn="l" defTabSz="68585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859" indent="-171463" algn="l" defTabSz="68585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5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24" algn="l" defTabSz="68585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50" algn="l" defTabSz="68585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74" algn="l" defTabSz="68585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98" algn="l" defTabSz="68585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623" algn="l" defTabSz="68585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548" algn="l" defTabSz="68585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473" algn="l" defTabSz="68585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397" algn="l" defTabSz="68585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Rectangle 107">
            <a:extLst>
              <a:ext uri="{FF2B5EF4-FFF2-40B4-BE49-F238E27FC236}">
                <a16:creationId xmlns:a16="http://schemas.microsoft.com/office/drawing/2014/main" id="{75A19924-FDE9-1440-8091-8B62700B2461}"/>
              </a:ext>
            </a:extLst>
          </p:cNvPr>
          <p:cNvSpPr/>
          <p:nvPr/>
        </p:nvSpPr>
        <p:spPr>
          <a:xfrm>
            <a:off x="-1" y="2788256"/>
            <a:ext cx="5184775" cy="180000"/>
          </a:xfrm>
          <a:prstGeom prst="rect">
            <a:avLst/>
          </a:prstGeom>
          <a:solidFill>
            <a:srgbClr val="E306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0" name="Rectangle 5">
            <a:extLst>
              <a:ext uri="{FF2B5EF4-FFF2-40B4-BE49-F238E27FC236}">
                <a16:creationId xmlns:a16="http://schemas.microsoft.com/office/drawing/2014/main" id="{1358CF96-5449-4243-A9C0-D171C1C5BF6D}"/>
              </a:ext>
            </a:extLst>
          </p:cNvPr>
          <p:cNvSpPr txBox="1">
            <a:spLocks noChangeArrowheads="1"/>
          </p:cNvSpPr>
          <p:nvPr/>
        </p:nvSpPr>
        <p:spPr>
          <a:xfrm>
            <a:off x="468314" y="3403373"/>
            <a:ext cx="4441143" cy="923034"/>
          </a:xfrm>
          <a:prstGeom prst="rect">
            <a:avLst/>
          </a:prstGeom>
        </p:spPr>
        <p:txBody>
          <a:bodyPr lIns="0" tIns="0" rIns="0" bIns="0"/>
          <a:lstStyle>
            <a:lvl1pPr marL="171463" indent="-171463" algn="l" defTabSz="68585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87" indent="-171463" algn="l" defTabSz="68585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312" indent="-171463" algn="l" defTabSz="68585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236" indent="-171463" algn="l" defTabSz="68585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160" indent="-171463" algn="l" defTabSz="68585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6085" indent="-171463" algn="l" defTabSz="68585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010" indent="-171463" algn="l" defTabSz="68585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935" indent="-171463" algn="l" defTabSz="68585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859" indent="-171463" algn="l" defTabSz="68585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2400"/>
              </a:lnSpc>
              <a:spcBef>
                <a:spcPts val="0"/>
              </a:spcBef>
              <a:buNone/>
            </a:pPr>
            <a:r>
              <a:rPr lang="en-GB" altLang="en-US" sz="2000" b="1" dirty="0">
                <a:solidFill>
                  <a:srgbClr val="3C3C3C"/>
                </a:solidFill>
              </a:rPr>
              <a:t>Presenter in bold</a:t>
            </a:r>
          </a:p>
          <a:p>
            <a:pPr marL="0" indent="0">
              <a:lnSpc>
                <a:spcPts val="2400"/>
              </a:lnSpc>
              <a:spcBef>
                <a:spcPts val="0"/>
              </a:spcBef>
              <a:buNone/>
            </a:pPr>
            <a:r>
              <a:rPr lang="en-GB" altLang="en-US" sz="2000" dirty="0">
                <a:solidFill>
                  <a:srgbClr val="3C3C3C"/>
                </a:solidFill>
              </a:rPr>
              <a:t>Other authors in </a:t>
            </a:r>
            <a:r>
              <a:rPr lang="en-GB" altLang="en-US" sz="2000" dirty="0" smtClean="0">
                <a:solidFill>
                  <a:srgbClr val="3C3C3C"/>
                </a:solidFill>
              </a:rPr>
              <a:t>regular</a:t>
            </a:r>
          </a:p>
          <a:p>
            <a:pPr marL="0" indent="0">
              <a:lnSpc>
                <a:spcPts val="2400"/>
              </a:lnSpc>
              <a:spcBef>
                <a:spcPts val="0"/>
              </a:spcBef>
              <a:buNone/>
            </a:pPr>
            <a:endParaRPr lang="en-GB" altLang="en-US" sz="2000" dirty="0">
              <a:solidFill>
                <a:srgbClr val="3C3C3C"/>
              </a:solidFill>
            </a:endParaRPr>
          </a:p>
          <a:p>
            <a:pPr marL="0" indent="0">
              <a:lnSpc>
                <a:spcPts val="2400"/>
              </a:lnSpc>
              <a:spcBef>
                <a:spcPts val="0"/>
              </a:spcBef>
              <a:buNone/>
            </a:pPr>
            <a:r>
              <a:rPr lang="en-GB" altLang="en-US" sz="1600" dirty="0"/>
              <a:t>Fetal Medicine Unit, Department of Obstetrics, St. Elsewhere University Hospital</a:t>
            </a:r>
            <a:endParaRPr lang="en-US" altLang="en-US" sz="1600" dirty="0"/>
          </a:p>
          <a:p>
            <a:pPr marL="0" indent="0">
              <a:lnSpc>
                <a:spcPts val="2400"/>
              </a:lnSpc>
              <a:spcBef>
                <a:spcPts val="0"/>
              </a:spcBef>
              <a:buNone/>
            </a:pPr>
            <a:r>
              <a:rPr lang="en-GB" altLang="en-US" sz="2000" dirty="0" smtClean="0">
                <a:solidFill>
                  <a:srgbClr val="3C3C3C"/>
                </a:solidFill>
              </a:rPr>
              <a:t> </a:t>
            </a:r>
          </a:p>
          <a:p>
            <a:pPr marL="0" indent="0">
              <a:lnSpc>
                <a:spcPts val="2400"/>
              </a:lnSpc>
              <a:spcBef>
                <a:spcPts val="0"/>
              </a:spcBef>
              <a:buNone/>
            </a:pPr>
            <a:endParaRPr lang="en-US" altLang="en-US" sz="2000" dirty="0">
              <a:solidFill>
                <a:srgbClr val="3C3C3C"/>
              </a:solidFill>
            </a:endParaRPr>
          </a:p>
        </p:txBody>
      </p:sp>
      <p:sp>
        <p:nvSpPr>
          <p:cNvPr id="111" name="Text Placeholder 1">
            <a:extLst>
              <a:ext uri="{FF2B5EF4-FFF2-40B4-BE49-F238E27FC236}">
                <a16:creationId xmlns:a16="http://schemas.microsoft.com/office/drawing/2014/main" id="{FED2367F-5946-6642-A97C-4F96308D764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68313" y="915988"/>
            <a:ext cx="5724525" cy="1655636"/>
          </a:xfrm>
        </p:spPr>
        <p:txBody>
          <a:bodyPr/>
          <a:lstStyle/>
          <a:p>
            <a:pPr>
              <a:lnSpc>
                <a:spcPts val="4400"/>
              </a:lnSpc>
            </a:pPr>
            <a:r>
              <a:rPr lang="en-GB" altLang="en-US" sz="4800" dirty="0">
                <a:solidFill>
                  <a:srgbClr val="3C3C3C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Title area of slide to go in this area</a:t>
            </a:r>
            <a:endParaRPr lang="en-US" sz="4800" dirty="0">
              <a:solidFill>
                <a:srgbClr val="3C3C3C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115" name="Delay 114">
            <a:extLst>
              <a:ext uri="{FF2B5EF4-FFF2-40B4-BE49-F238E27FC236}">
                <a16:creationId xmlns:a16="http://schemas.microsoft.com/office/drawing/2014/main" id="{08E8FEBC-B3FD-3047-8D9F-4CD3D94BB917}"/>
              </a:ext>
            </a:extLst>
          </p:cNvPr>
          <p:cNvSpPr/>
          <p:nvPr/>
        </p:nvSpPr>
        <p:spPr>
          <a:xfrm rot="5400000">
            <a:off x="6738403" y="929631"/>
            <a:ext cx="1519512" cy="1476261"/>
          </a:xfrm>
          <a:prstGeom prst="flowChartDelay">
            <a:avLst/>
          </a:prstGeom>
          <a:solidFill>
            <a:srgbClr val="E306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Text Box 11">
            <a:extLst>
              <a:ext uri="{FF2B5EF4-FFF2-40B4-BE49-F238E27FC236}">
                <a16:creationId xmlns:a16="http://schemas.microsoft.com/office/drawing/2014/main" id="{297945E5-8382-A747-BAA1-F12AE48253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0027" y="905103"/>
            <a:ext cx="1476264" cy="107721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GB" altLang="en-US" sz="1600" dirty="0">
                <a:solidFill>
                  <a:schemeClr val="bg2"/>
                </a:solidFill>
              </a:rPr>
              <a:t>The </a:t>
            </a:r>
            <a:r>
              <a:rPr lang="en-GB" altLang="en-US" sz="1600" dirty="0" smtClean="0">
                <a:solidFill>
                  <a:schemeClr val="bg2"/>
                </a:solidFill>
              </a:rPr>
              <a:t>logo </a:t>
            </a:r>
            <a:r>
              <a:rPr lang="en-GB" altLang="en-US" sz="1600" dirty="0">
                <a:solidFill>
                  <a:schemeClr val="bg2"/>
                </a:solidFill>
              </a:rPr>
              <a:t>of your unit, university or </a:t>
            </a:r>
            <a:r>
              <a:rPr lang="en-GB" altLang="en-US" sz="1600" dirty="0" smtClean="0">
                <a:solidFill>
                  <a:schemeClr val="bg2"/>
                </a:solidFill>
              </a:rPr>
              <a:t>hospital</a:t>
            </a:r>
            <a:endParaRPr lang="en-US" altLang="en-US" sz="1600" dirty="0">
              <a:solidFill>
                <a:schemeClr val="bg2"/>
              </a:solidFill>
            </a:endParaRPr>
          </a:p>
        </p:txBody>
      </p:sp>
      <p:pic>
        <p:nvPicPr>
          <p:cNvPr id="1026" name="Picture 2" descr="ISUOG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5171" y="4326407"/>
            <a:ext cx="2085975" cy="552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1051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BCA8EB1F-AD74-1D42-A76C-5B2794D07512}"/>
              </a:ext>
            </a:extLst>
          </p:cNvPr>
          <p:cNvSpPr txBox="1">
            <a:spLocks noChangeArrowheads="1"/>
          </p:cNvSpPr>
          <p:nvPr/>
        </p:nvSpPr>
        <p:spPr>
          <a:xfrm>
            <a:off x="446881" y="403617"/>
            <a:ext cx="8250852" cy="499664"/>
          </a:xfrm>
          <a:prstGeom prst="rect">
            <a:avLst/>
          </a:prstGeom>
        </p:spPr>
        <p:txBody>
          <a:bodyPr lIns="0" tIns="0" rIns="0" bIns="0"/>
          <a:lstStyle>
            <a:lvl1pPr algn="l" defTabSz="6858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altLang="en-US" sz="3600" b="1" dirty="0" smtClean="0">
                <a:solidFill>
                  <a:srgbClr val="3C3C3C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Aims and Methods</a:t>
            </a:r>
            <a:endParaRPr lang="en-US" altLang="en-US" sz="3600" b="1" dirty="0">
              <a:solidFill>
                <a:srgbClr val="3C3C3C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75A19924-FDE9-1440-8091-8B62700B2461}"/>
              </a:ext>
            </a:extLst>
          </p:cNvPr>
          <p:cNvSpPr/>
          <p:nvPr/>
        </p:nvSpPr>
        <p:spPr>
          <a:xfrm>
            <a:off x="0" y="915987"/>
            <a:ext cx="3671888" cy="180000"/>
          </a:xfrm>
          <a:prstGeom prst="rect">
            <a:avLst/>
          </a:prstGeom>
          <a:solidFill>
            <a:srgbClr val="E306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46881" y="1359436"/>
            <a:ext cx="508306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1800" b="1" dirty="0">
                <a:solidFill>
                  <a:srgbClr val="FF0000"/>
                </a:solidFill>
              </a:rPr>
              <a:t>Remember</a:t>
            </a:r>
          </a:p>
          <a:p>
            <a:pPr lvl="1"/>
            <a:r>
              <a:rPr lang="en-US" altLang="en-US" sz="1600" dirty="0" smtClean="0"/>
              <a:t>Large and clear font</a:t>
            </a:r>
          </a:p>
          <a:p>
            <a:pPr lvl="1"/>
            <a:r>
              <a:rPr lang="en-US" altLang="en-US" sz="1600" dirty="0" smtClean="0"/>
              <a:t>Fewer words allow </a:t>
            </a:r>
            <a:r>
              <a:rPr lang="en-US" altLang="en-US" sz="1600" dirty="0"/>
              <a:t>for a clearer presentation</a:t>
            </a:r>
          </a:p>
          <a:p>
            <a:pPr lvl="1"/>
            <a:r>
              <a:rPr lang="en-US" altLang="en-US" sz="1600" u="sng" dirty="0" smtClean="0"/>
              <a:t>Do </a:t>
            </a:r>
            <a:r>
              <a:rPr lang="en-US" altLang="en-US" sz="1600" u="sng" dirty="0"/>
              <a:t>not </a:t>
            </a:r>
            <a:r>
              <a:rPr lang="en-US" altLang="en-US" sz="1600" dirty="0"/>
              <a:t>write down your whole abstract</a:t>
            </a:r>
          </a:p>
          <a:p>
            <a:pPr lvl="1"/>
            <a:r>
              <a:rPr lang="en-US" altLang="en-US" sz="1600" dirty="0"/>
              <a:t>you only have </a:t>
            </a:r>
            <a:r>
              <a:rPr lang="en-US" altLang="en-US" sz="1600" dirty="0" smtClean="0"/>
              <a:t>3 </a:t>
            </a:r>
            <a:r>
              <a:rPr lang="en-US" altLang="en-US" sz="1600" dirty="0"/>
              <a:t>minutes for the oral </a:t>
            </a:r>
            <a:r>
              <a:rPr lang="en-US" altLang="en-US" sz="1600" dirty="0" smtClean="0"/>
              <a:t>presentation</a:t>
            </a:r>
            <a:endParaRPr lang="en-US" altLang="en-US" sz="1600" b="1" dirty="0" smtClean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</a:pPr>
            <a:r>
              <a:rPr lang="en-US" altLang="en-US" sz="1800" b="1" dirty="0" smtClean="0">
                <a:solidFill>
                  <a:srgbClr val="FF0000"/>
                </a:solidFill>
              </a:rPr>
              <a:t>If </a:t>
            </a:r>
            <a:r>
              <a:rPr lang="en-US" altLang="en-US" sz="1800" b="1" dirty="0">
                <a:solidFill>
                  <a:srgbClr val="FF0000"/>
                </a:solidFill>
              </a:rPr>
              <a:t>you over-run</a:t>
            </a:r>
          </a:p>
          <a:p>
            <a:pPr lvl="1"/>
            <a:r>
              <a:rPr lang="en-US" altLang="en-US" sz="1600" dirty="0" smtClean="0"/>
              <a:t>You </a:t>
            </a:r>
            <a:r>
              <a:rPr lang="en-US" altLang="en-US" sz="1600" dirty="0"/>
              <a:t>are being unfair to other presenters</a:t>
            </a:r>
          </a:p>
          <a:p>
            <a:pPr lvl="1"/>
            <a:r>
              <a:rPr lang="en-US" altLang="en-US" sz="1600" dirty="0" smtClean="0"/>
              <a:t>You </a:t>
            </a:r>
            <a:r>
              <a:rPr lang="en-US" altLang="en-US" sz="1600" dirty="0"/>
              <a:t>will </a:t>
            </a:r>
            <a:r>
              <a:rPr lang="en-US" altLang="en-US" sz="1600" u="sng" dirty="0"/>
              <a:t>not</a:t>
            </a:r>
            <a:r>
              <a:rPr lang="en-US" altLang="en-US" sz="1600" dirty="0"/>
              <a:t> get questions</a:t>
            </a:r>
          </a:p>
          <a:p>
            <a:pPr lvl="1"/>
            <a:r>
              <a:rPr lang="en-US" altLang="en-US" sz="1600" dirty="0" smtClean="0"/>
              <a:t>The </a:t>
            </a:r>
            <a:r>
              <a:rPr lang="en-US" altLang="en-US" sz="1600" dirty="0"/>
              <a:t>chairperson </a:t>
            </a:r>
            <a:r>
              <a:rPr lang="en-US" altLang="en-US" sz="1600" u="sng" dirty="0"/>
              <a:t>will</a:t>
            </a:r>
            <a:r>
              <a:rPr lang="en-US" altLang="en-US" sz="1600" dirty="0"/>
              <a:t> stop </a:t>
            </a:r>
            <a:r>
              <a:rPr lang="en-US" altLang="en-US" sz="1600" dirty="0" smtClean="0"/>
              <a:t>you</a:t>
            </a:r>
          </a:p>
          <a:p>
            <a:pPr>
              <a:spcBef>
                <a:spcPts val="600"/>
              </a:spcBef>
            </a:pPr>
            <a:r>
              <a:rPr lang="en-US" altLang="en-US" sz="1800" b="1" dirty="0">
                <a:solidFill>
                  <a:srgbClr val="FF0000"/>
                </a:solidFill>
              </a:rPr>
              <a:t>For ultrasound images</a:t>
            </a:r>
            <a:endParaRPr lang="en-GB" altLang="en-US" sz="1800" b="1" dirty="0">
              <a:solidFill>
                <a:srgbClr val="FF0000"/>
              </a:solidFill>
            </a:endParaRPr>
          </a:p>
          <a:p>
            <a:pPr lvl="1"/>
            <a:r>
              <a:rPr lang="en-GB" altLang="en-US" sz="1600" dirty="0" smtClean="0"/>
              <a:t>Ensure </a:t>
            </a:r>
            <a:r>
              <a:rPr lang="en-GB" altLang="en-US" sz="1600" dirty="0"/>
              <a:t>highest possible </a:t>
            </a:r>
            <a:r>
              <a:rPr lang="en-GB" altLang="en-US" sz="1600" dirty="0" smtClean="0"/>
              <a:t>resolution</a:t>
            </a:r>
            <a:endParaRPr lang="en-US" altLang="en-US" sz="1600" dirty="0"/>
          </a:p>
          <a:p>
            <a:pPr lvl="1"/>
            <a:r>
              <a:rPr lang="en-GB" altLang="en-US" sz="1600" dirty="0" smtClean="0"/>
              <a:t>Crop </a:t>
            </a:r>
            <a:r>
              <a:rPr lang="en-GB" altLang="en-US" sz="1600" dirty="0"/>
              <a:t>the image to the area of </a:t>
            </a:r>
            <a:r>
              <a:rPr lang="en-GB" altLang="en-US" sz="1600" dirty="0" smtClean="0"/>
              <a:t>interest</a:t>
            </a:r>
          </a:p>
          <a:p>
            <a:pPr lvl="1"/>
            <a:r>
              <a:rPr lang="en-GB" altLang="en-US" sz="1600" dirty="0" smtClean="0"/>
              <a:t>Ensure </a:t>
            </a:r>
            <a:r>
              <a:rPr lang="en-GB" altLang="en-US" sz="1600" dirty="0"/>
              <a:t>patient anonymity!</a:t>
            </a:r>
          </a:p>
          <a:p>
            <a:pPr lvl="1"/>
            <a:endParaRPr lang="en-US" altLang="en-US" sz="1600" dirty="0"/>
          </a:p>
        </p:txBody>
      </p:sp>
      <p:pic>
        <p:nvPicPr>
          <p:cNvPr id="109" name="Picture 141" descr="RAI6">
            <a:extLst>
              <a:ext uri="{FF2B5EF4-FFF2-40B4-BE49-F238E27FC236}">
                <a16:creationId xmlns:a16="http://schemas.microsoft.com/office/drawing/2014/main" id="{7AC5D0A8-309C-8345-BC9C-DA8155688B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6000"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43" t="17764" r="20601" b="16541"/>
          <a:stretch>
            <a:fillRect/>
          </a:stretch>
        </p:blipFill>
        <p:spPr bwMode="auto">
          <a:xfrm>
            <a:off x="5740863" y="2143325"/>
            <a:ext cx="3287284" cy="2217874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4550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BCA8EB1F-AD74-1D42-A76C-5B2794D07512}"/>
              </a:ext>
            </a:extLst>
          </p:cNvPr>
          <p:cNvSpPr txBox="1">
            <a:spLocks noChangeArrowheads="1"/>
          </p:cNvSpPr>
          <p:nvPr/>
        </p:nvSpPr>
        <p:spPr>
          <a:xfrm>
            <a:off x="446881" y="403617"/>
            <a:ext cx="3225007" cy="499664"/>
          </a:xfrm>
          <a:prstGeom prst="rect">
            <a:avLst/>
          </a:prstGeom>
        </p:spPr>
        <p:txBody>
          <a:bodyPr lIns="0" tIns="0" rIns="0" bIns="0"/>
          <a:lstStyle>
            <a:lvl1pPr algn="l" defTabSz="6858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altLang="en-US" sz="3600" b="1" dirty="0" smtClean="0">
                <a:solidFill>
                  <a:srgbClr val="3C3C3C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Results</a:t>
            </a:r>
            <a:endParaRPr lang="en-US" altLang="en-US" sz="3600" b="1" dirty="0">
              <a:solidFill>
                <a:srgbClr val="3C3C3C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107" name="Rectangle 10">
            <a:extLst>
              <a:ext uri="{FF2B5EF4-FFF2-40B4-BE49-F238E27FC236}">
                <a16:creationId xmlns:a16="http://schemas.microsoft.com/office/drawing/2014/main" id="{D9FD8CA6-A2B0-F240-81C0-B3C7E94D61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590" y="1274537"/>
            <a:ext cx="4431352" cy="35696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342900" indent="-342900" eaLnBrk="0" hangingPunct="0"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marL="0" indent="0" eaLnBrk="1" hangingPunct="1"/>
            <a:endParaRPr lang="en-GB" altLang="en-US" sz="1800" dirty="0">
              <a:solidFill>
                <a:srgbClr val="3C3C3C"/>
              </a:solidFill>
            </a:endParaRPr>
          </a:p>
          <a:p>
            <a:pPr eaLnBrk="1" hangingPunct="1"/>
            <a:r>
              <a:rPr lang="en-US" altLang="en-US" sz="1800" dirty="0" smtClean="0">
                <a:solidFill>
                  <a:srgbClr val="3C3C3C"/>
                </a:solidFill>
              </a:rPr>
              <a:t>Give main results first</a:t>
            </a:r>
          </a:p>
          <a:p>
            <a:pPr eaLnBrk="1" hangingPunct="1"/>
            <a:endParaRPr lang="en-US" altLang="en-US" sz="1800" dirty="0" smtClean="0">
              <a:solidFill>
                <a:srgbClr val="3C3C3C"/>
              </a:solidFill>
            </a:endParaRPr>
          </a:p>
          <a:p>
            <a:pPr eaLnBrk="1" hangingPunct="1"/>
            <a:r>
              <a:rPr lang="en-US" altLang="en-US" sz="1800" dirty="0">
                <a:solidFill>
                  <a:srgbClr val="3C3C3C"/>
                </a:solidFill>
              </a:rPr>
              <a:t>B</a:t>
            </a:r>
            <a:r>
              <a:rPr lang="en-US" altLang="en-US" sz="1800" dirty="0" smtClean="0">
                <a:solidFill>
                  <a:srgbClr val="3C3C3C"/>
                </a:solidFill>
              </a:rPr>
              <a:t>asic </a:t>
            </a:r>
            <a:r>
              <a:rPr lang="en-US" altLang="en-US" sz="1800" dirty="0">
                <a:solidFill>
                  <a:srgbClr val="3C3C3C"/>
                </a:solidFill>
              </a:rPr>
              <a:t>numbers before </a:t>
            </a:r>
            <a:r>
              <a:rPr lang="en-US" altLang="en-US" sz="1800" dirty="0" smtClean="0">
                <a:solidFill>
                  <a:srgbClr val="3C3C3C"/>
                </a:solidFill>
              </a:rPr>
              <a:t>complicated results</a:t>
            </a:r>
            <a:endParaRPr lang="en-GB" altLang="en-US" sz="1800" dirty="0" smtClean="0">
              <a:solidFill>
                <a:srgbClr val="3C3C3C"/>
              </a:solidFill>
            </a:endParaRPr>
          </a:p>
          <a:p>
            <a:pPr eaLnBrk="1" hangingPunct="1"/>
            <a:endParaRPr lang="en-GB" altLang="en-US" sz="1800" dirty="0">
              <a:solidFill>
                <a:srgbClr val="3C3C3C"/>
              </a:solidFill>
            </a:endParaRPr>
          </a:p>
          <a:p>
            <a:pPr eaLnBrk="1" hangingPunct="1"/>
            <a:r>
              <a:rPr lang="en-GB" altLang="en-US" sz="1800" dirty="0" smtClean="0">
                <a:solidFill>
                  <a:srgbClr val="3C3C3C"/>
                </a:solidFill>
              </a:rPr>
              <a:t>Keep </a:t>
            </a:r>
            <a:r>
              <a:rPr lang="en-GB" altLang="en-US" sz="1800" dirty="0">
                <a:solidFill>
                  <a:srgbClr val="3C3C3C"/>
                </a:solidFill>
              </a:rPr>
              <a:t>font size and spacing </a:t>
            </a:r>
            <a:r>
              <a:rPr lang="en-GB" altLang="en-US" sz="1800" dirty="0" smtClean="0">
                <a:solidFill>
                  <a:srgbClr val="3C3C3C"/>
                </a:solidFill>
              </a:rPr>
              <a:t>uniform</a:t>
            </a:r>
          </a:p>
          <a:p>
            <a:pPr eaLnBrk="1" hangingPunct="1"/>
            <a:endParaRPr lang="en-GB" altLang="en-US" sz="1800" dirty="0">
              <a:solidFill>
                <a:srgbClr val="3C3C3C"/>
              </a:solidFill>
            </a:endParaRPr>
          </a:p>
          <a:p>
            <a:pPr eaLnBrk="1" hangingPunct="1"/>
            <a:r>
              <a:rPr lang="en-GB" altLang="en-US" sz="1800" dirty="0" smtClean="0">
                <a:solidFill>
                  <a:srgbClr val="3C3C3C"/>
                </a:solidFill>
              </a:rPr>
              <a:t>Never </a:t>
            </a:r>
            <a:r>
              <a:rPr lang="en-GB" altLang="en-US" sz="1800" dirty="0">
                <a:solidFill>
                  <a:srgbClr val="3C3C3C"/>
                </a:solidFill>
              </a:rPr>
              <a:t>less than 16 point font size</a:t>
            </a:r>
          </a:p>
          <a:p>
            <a:pPr marL="0" indent="0" eaLnBrk="1" hangingPunct="1"/>
            <a:endParaRPr lang="en-GB" altLang="en-US" sz="1800" b="1" dirty="0">
              <a:solidFill>
                <a:srgbClr val="FF0000"/>
              </a:solidFill>
            </a:endParaRPr>
          </a:p>
          <a:p>
            <a:pPr marL="0" indent="0" eaLnBrk="1" hangingPunct="1"/>
            <a:r>
              <a:rPr lang="en-GB" altLang="en-US" sz="1800" b="1" dirty="0" smtClean="0">
                <a:solidFill>
                  <a:srgbClr val="FF0000"/>
                </a:solidFill>
              </a:rPr>
              <a:t>Graphs</a:t>
            </a:r>
            <a:endParaRPr lang="en-GB" altLang="en-US" sz="1800" b="1" dirty="0">
              <a:solidFill>
                <a:srgbClr val="FF0000"/>
              </a:solidFill>
            </a:endParaRP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en-GB" altLang="en-US" sz="1800" dirty="0" smtClean="0">
                <a:solidFill>
                  <a:srgbClr val="3C3C3C"/>
                </a:solidFill>
              </a:rPr>
              <a:t>Ensure all </a:t>
            </a:r>
            <a:r>
              <a:rPr lang="en-GB" altLang="en-US" sz="1800" dirty="0">
                <a:solidFill>
                  <a:srgbClr val="3C3C3C"/>
                </a:solidFill>
              </a:rPr>
              <a:t>axes are labelled 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en-GB" altLang="en-US" sz="1800" dirty="0">
                <a:solidFill>
                  <a:srgbClr val="3C3C3C"/>
                </a:solidFill>
              </a:rPr>
              <a:t>Avoid using overcomplicated </a:t>
            </a:r>
            <a:r>
              <a:rPr lang="en-GB" altLang="en-US" sz="1800" dirty="0" smtClean="0">
                <a:solidFill>
                  <a:srgbClr val="3C3C3C"/>
                </a:solidFill>
              </a:rPr>
              <a:t>graphs</a:t>
            </a:r>
            <a:endParaRPr lang="en-GB" altLang="en-US" sz="1800" dirty="0">
              <a:solidFill>
                <a:srgbClr val="3C3C3C"/>
              </a:solidFill>
            </a:endParaRP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en-GB" altLang="en-US" sz="1800" dirty="0">
                <a:solidFill>
                  <a:srgbClr val="3C3C3C"/>
                </a:solidFill>
              </a:rPr>
              <a:t>Ensure all figures are </a:t>
            </a:r>
            <a:r>
              <a:rPr lang="en-GB" altLang="en-US" sz="1800" dirty="0" smtClean="0">
                <a:solidFill>
                  <a:srgbClr val="3C3C3C"/>
                </a:solidFill>
              </a:rPr>
              <a:t>aligned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75A19924-FDE9-1440-8091-8B62700B2461}"/>
              </a:ext>
            </a:extLst>
          </p:cNvPr>
          <p:cNvSpPr/>
          <p:nvPr/>
        </p:nvSpPr>
        <p:spPr>
          <a:xfrm>
            <a:off x="0" y="915987"/>
            <a:ext cx="3671888" cy="180000"/>
          </a:xfrm>
          <a:prstGeom prst="rect">
            <a:avLst/>
          </a:prstGeom>
          <a:solidFill>
            <a:srgbClr val="E306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8117" y="1095986"/>
            <a:ext cx="3642573" cy="3748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7812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BCA8EB1F-AD74-1D42-A76C-5B2794D07512}"/>
              </a:ext>
            </a:extLst>
          </p:cNvPr>
          <p:cNvSpPr txBox="1">
            <a:spLocks noChangeArrowheads="1"/>
          </p:cNvSpPr>
          <p:nvPr/>
        </p:nvSpPr>
        <p:spPr>
          <a:xfrm>
            <a:off x="446881" y="403617"/>
            <a:ext cx="3225007" cy="499664"/>
          </a:xfrm>
          <a:prstGeom prst="rect">
            <a:avLst/>
          </a:prstGeom>
        </p:spPr>
        <p:txBody>
          <a:bodyPr lIns="0" tIns="0" rIns="0" bIns="0"/>
          <a:lstStyle>
            <a:lvl1pPr algn="l" defTabSz="6858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altLang="en-US" sz="3600" b="1" dirty="0" smtClean="0">
                <a:solidFill>
                  <a:srgbClr val="3C3C3C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Conclusions</a:t>
            </a:r>
            <a:endParaRPr lang="en-US" altLang="en-US" sz="3600" b="1" dirty="0">
              <a:solidFill>
                <a:srgbClr val="3C3C3C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6D545B2A-6EBA-4543-B74A-93349361DA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881" y="1342561"/>
            <a:ext cx="3385404" cy="3175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342900" indent="-342900" eaLnBrk="0" hangingPunct="0">
              <a:defRPr sz="3200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marL="6350" indent="-6350" eaLnBrk="1" hangingPunct="1">
              <a:lnSpc>
                <a:spcPct val="150000"/>
              </a:lnSpc>
            </a:pPr>
            <a:endParaRPr lang="en-GB" altLang="en-US" sz="1600" dirty="0">
              <a:solidFill>
                <a:srgbClr val="3C3C3C"/>
              </a:solidFill>
              <a:latin typeface="+mn-lt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36822D6-1E74-D74B-978E-6DD055DCEE0F}"/>
              </a:ext>
            </a:extLst>
          </p:cNvPr>
          <p:cNvSpPr/>
          <p:nvPr/>
        </p:nvSpPr>
        <p:spPr>
          <a:xfrm>
            <a:off x="0" y="915987"/>
            <a:ext cx="3671888" cy="180000"/>
          </a:xfrm>
          <a:prstGeom prst="rect">
            <a:avLst/>
          </a:prstGeom>
          <a:solidFill>
            <a:srgbClr val="E306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>
            <a:spLocks noGrp="1" noChangeArrowheads="1"/>
          </p:cNvSpPr>
          <p:nvPr/>
        </p:nvSpPr>
        <p:spPr bwMode="auto">
          <a:xfrm>
            <a:off x="446881" y="1546153"/>
            <a:ext cx="8610540" cy="3124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bg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bg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bg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lang="en-US" altLang="en-US" sz="2400" b="1" dirty="0">
                <a:solidFill>
                  <a:srgbClr val="FF0000"/>
                </a:solidFill>
              </a:rPr>
              <a:t>Have a simple conclusion – usually one sentence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lang="en-US" altLang="en-US" sz="2400" dirty="0" smtClean="0">
              <a:solidFill>
                <a:schemeClr val="tx1"/>
              </a:solidFill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lang="en-US" altLang="en-US" sz="2400" dirty="0" smtClean="0">
                <a:solidFill>
                  <a:schemeClr val="tx1"/>
                </a:solidFill>
              </a:rPr>
              <a:t>Ensure </a:t>
            </a:r>
            <a:r>
              <a:rPr lang="en-US" altLang="en-US" sz="2400" dirty="0">
                <a:solidFill>
                  <a:schemeClr val="tx1"/>
                </a:solidFill>
              </a:rPr>
              <a:t>it answers the aims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lang="en-US" altLang="en-US" sz="2400" dirty="0" smtClean="0">
              <a:solidFill>
                <a:schemeClr val="tx1"/>
              </a:solidFill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lang="en-US" altLang="en-US" sz="2400" dirty="0" smtClean="0">
                <a:solidFill>
                  <a:schemeClr val="tx1"/>
                </a:solidFill>
              </a:rPr>
              <a:t>You </a:t>
            </a:r>
            <a:r>
              <a:rPr lang="en-US" altLang="en-US" sz="2400" dirty="0">
                <a:solidFill>
                  <a:schemeClr val="tx1"/>
                </a:solidFill>
              </a:rPr>
              <a:t>may want to </a:t>
            </a:r>
            <a:r>
              <a:rPr lang="en-US" altLang="en-US" sz="2400" dirty="0" smtClean="0">
                <a:solidFill>
                  <a:schemeClr val="tx1"/>
                </a:solidFill>
              </a:rPr>
              <a:t>discuss</a:t>
            </a:r>
          </a:p>
          <a:p>
            <a:pPr defTabSz="914400" eaLnBrk="1" hangingPunct="1"/>
            <a:r>
              <a:rPr lang="en-US" altLang="en-US" sz="2400" dirty="0" smtClean="0">
                <a:solidFill>
                  <a:schemeClr val="tx1"/>
                </a:solidFill>
              </a:rPr>
              <a:t>limitations </a:t>
            </a:r>
            <a:r>
              <a:rPr lang="en-US" altLang="en-US" sz="2400" dirty="0">
                <a:solidFill>
                  <a:schemeClr val="tx1"/>
                </a:solidFill>
              </a:rPr>
              <a:t>of your </a:t>
            </a:r>
            <a:r>
              <a:rPr lang="en-US" altLang="en-US" sz="2400" dirty="0" smtClean="0">
                <a:solidFill>
                  <a:schemeClr val="tx1"/>
                </a:solidFill>
              </a:rPr>
              <a:t>study</a:t>
            </a:r>
          </a:p>
          <a:p>
            <a:pPr defTabSz="914400" eaLnBrk="1" hangingPunct="1"/>
            <a:r>
              <a:rPr lang="en-US" altLang="en-US" sz="2400" dirty="0" smtClean="0">
                <a:solidFill>
                  <a:schemeClr val="tx1"/>
                </a:solidFill>
              </a:rPr>
              <a:t>future </a:t>
            </a:r>
            <a:r>
              <a:rPr lang="en-US" altLang="en-US" sz="2400" dirty="0">
                <a:solidFill>
                  <a:schemeClr val="tx1"/>
                </a:solidFill>
              </a:rPr>
              <a:t>directions</a:t>
            </a:r>
          </a:p>
        </p:txBody>
      </p:sp>
    </p:spTree>
    <p:extLst>
      <p:ext uri="{BB962C8B-B14F-4D97-AF65-F5344CB8AC3E}">
        <p14:creationId xmlns:p14="http://schemas.microsoft.com/office/powerpoint/2010/main" val="697936959"/>
      </p:ext>
    </p:extLst>
  </p:cSld>
  <p:clrMapOvr>
    <a:masterClrMapping/>
  </p:clrMapOvr>
</p:sld>
</file>

<file path=ppt/theme/theme1.xml><?xml version="1.0" encoding="utf-8"?>
<a:theme xmlns:a="http://schemas.openxmlformats.org/drawingml/2006/main" name="Photonics21">
  <a:themeElements>
    <a:clrScheme name="Custom 2">
      <a:dk1>
        <a:srgbClr val="1A1918"/>
      </a:dk1>
      <a:lt1>
        <a:srgbClr val="FFFFFF"/>
      </a:lt1>
      <a:dk2>
        <a:srgbClr val="1A1918"/>
      </a:dk2>
      <a:lt2>
        <a:srgbClr val="FFFEFE"/>
      </a:lt2>
      <a:accent1>
        <a:srgbClr val="DB363E"/>
      </a:accent1>
      <a:accent2>
        <a:srgbClr val="109546"/>
      </a:accent2>
      <a:accent3>
        <a:srgbClr val="2D4F8D"/>
      </a:accent3>
      <a:accent4>
        <a:srgbClr val="E4749E"/>
      </a:accent4>
      <a:accent5>
        <a:srgbClr val="00A7CE"/>
      </a:accent5>
      <a:accent6>
        <a:srgbClr val="FDD958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hotonics21" id="{DE8E97D2-E667-E340-A43A-6AAA1E8F60AD}" vid="{92A1A72D-E8F8-AC4B-A752-E9E40D7A81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Photonics21</Template>
  <TotalTime>641</TotalTime>
  <Words>172</Words>
  <Application>Microsoft Office PowerPoint</Application>
  <PresentationFormat>Custom</PresentationFormat>
  <Paragraphs>43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Arial Black</vt:lpstr>
      <vt:lpstr>Photonics21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Aris Papageorghiou</cp:lastModifiedBy>
  <cp:revision>65</cp:revision>
  <cp:lastPrinted>2020-07-31T18:25:30Z</cp:lastPrinted>
  <dcterms:created xsi:type="dcterms:W3CDTF">2020-07-31T10:51:24Z</dcterms:created>
  <dcterms:modified xsi:type="dcterms:W3CDTF">2020-08-06T20:58:39Z</dcterms:modified>
</cp:coreProperties>
</file>