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7"/>
  </p:notesMasterIdLst>
  <p:sldIdLst>
    <p:sldId id="329" r:id="rId3"/>
    <p:sldId id="350" r:id="rId4"/>
    <p:sldId id="349" r:id="rId5"/>
    <p:sldId id="384" r:id="rId6"/>
    <p:sldId id="396" r:id="rId7"/>
    <p:sldId id="412" r:id="rId8"/>
    <p:sldId id="411" r:id="rId9"/>
    <p:sldId id="379" r:id="rId10"/>
    <p:sldId id="419" r:id="rId11"/>
    <p:sldId id="420" r:id="rId12"/>
    <p:sldId id="353" r:id="rId13"/>
    <p:sldId id="421" r:id="rId14"/>
    <p:sldId id="422" r:id="rId15"/>
    <p:sldId id="424" r:id="rId16"/>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3" orient="horz" pos="4319">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E6031-34FC-42B6-9586-E31DD0945E3E}" v="3" dt="2019-12-21T00:58:1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1" autoAdjust="0"/>
    <p:restoredTop sz="95988" autoAdjust="0"/>
  </p:normalViewPr>
  <p:slideViewPr>
    <p:cSldViewPr>
      <p:cViewPr varScale="1">
        <p:scale>
          <a:sx n="99" d="100"/>
          <a:sy n="99" d="100"/>
        </p:scale>
        <p:origin x="880" y="64"/>
      </p:cViewPr>
      <p:guideLst>
        <p:guide orient="horz" pos="4319"/>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627E6031-34FC-42B6-9586-E31DD0945E3E}"/>
    <pc:docChg chg="undo custSel modSld">
      <pc:chgData name="Ruben Fernandez" userId="b2ddae9f6de01a07" providerId="LiveId" clId="{627E6031-34FC-42B6-9586-E31DD0945E3E}" dt="2019-12-21T01:11:41.884" v="2496" actId="790"/>
      <pc:docMkLst>
        <pc:docMk/>
      </pc:docMkLst>
      <pc:sldChg chg="modSp">
        <pc:chgData name="Ruben Fernandez" userId="b2ddae9f6de01a07" providerId="LiveId" clId="{627E6031-34FC-42B6-9586-E31DD0945E3E}" dt="2019-12-13T15:45:45.193" v="968" actId="313"/>
        <pc:sldMkLst>
          <pc:docMk/>
          <pc:sldMk cId="0" sldId="350"/>
        </pc:sldMkLst>
        <pc:spChg chg="mod">
          <ac:chgData name="Ruben Fernandez" userId="b2ddae9f6de01a07" providerId="LiveId" clId="{627E6031-34FC-42B6-9586-E31DD0945E3E}" dt="2019-12-13T15:45:45.193" v="968" actId="313"/>
          <ac:spMkLst>
            <pc:docMk/>
            <pc:sldMk cId="0" sldId="350"/>
            <ac:spMk id="12" creationId="{00000000-0000-0000-0000-000000000000}"/>
          </ac:spMkLst>
        </pc:spChg>
        <pc:spChg chg="mod">
          <ac:chgData name="Ruben Fernandez" userId="b2ddae9f6de01a07" providerId="LiveId" clId="{627E6031-34FC-42B6-9586-E31DD0945E3E}" dt="2019-12-13T15:44:59.728" v="956" actId="1076"/>
          <ac:spMkLst>
            <pc:docMk/>
            <pc:sldMk cId="0" sldId="350"/>
            <ac:spMk id="21509" creationId="{00000000-0000-0000-0000-000000000000}"/>
          </ac:spMkLst>
        </pc:spChg>
      </pc:sldChg>
      <pc:sldChg chg="modSp">
        <pc:chgData name="Ruben Fernandez" userId="b2ddae9f6de01a07" providerId="LiveId" clId="{627E6031-34FC-42B6-9586-E31DD0945E3E}" dt="2019-12-21T01:11:41.884" v="2496" actId="790"/>
        <pc:sldMkLst>
          <pc:docMk/>
          <pc:sldMk cId="0" sldId="379"/>
        </pc:sldMkLst>
        <pc:spChg chg="mod">
          <ac:chgData name="Ruben Fernandez" userId="b2ddae9f6de01a07" providerId="LiveId" clId="{627E6031-34FC-42B6-9586-E31DD0945E3E}" dt="2019-12-21T01:11:41.884" v="2496" actId="790"/>
          <ac:spMkLst>
            <pc:docMk/>
            <pc:sldMk cId="0" sldId="379"/>
            <ac:spMk id="5" creationId="{00000000-0000-0000-0000-000000000000}"/>
          </ac:spMkLst>
        </pc:spChg>
        <pc:spChg chg="mod">
          <ac:chgData name="Ruben Fernandez" userId="b2ddae9f6de01a07" providerId="LiveId" clId="{627E6031-34FC-42B6-9586-E31DD0945E3E}" dt="2019-12-21T01:11:07.878" v="2488" actId="20577"/>
          <ac:spMkLst>
            <pc:docMk/>
            <pc:sldMk cId="0" sldId="379"/>
            <ac:spMk id="10" creationId="{00000000-0000-0000-0000-000000000000}"/>
          </ac:spMkLst>
        </pc:spChg>
        <pc:spChg chg="mod">
          <ac:chgData name="Ruben Fernandez" userId="b2ddae9f6de01a07" providerId="LiveId" clId="{627E6031-34FC-42B6-9586-E31DD0945E3E}" dt="2019-12-21T00:52:15.386" v="1049" actId="6549"/>
          <ac:spMkLst>
            <pc:docMk/>
            <pc:sldMk cId="0" sldId="379"/>
            <ac:spMk id="14" creationId="{00000000-0000-0000-0000-000000000000}"/>
          </ac:spMkLst>
        </pc:spChg>
        <pc:spChg chg="mod">
          <ac:chgData name="Ruben Fernandez" userId="b2ddae9f6de01a07" providerId="LiveId" clId="{627E6031-34FC-42B6-9586-E31DD0945E3E}" dt="2019-12-21T01:11:35.128" v="2495" actId="313"/>
          <ac:spMkLst>
            <pc:docMk/>
            <pc:sldMk cId="0" sldId="379"/>
            <ac:spMk id="15" creationId="{408E88E2-64D2-F142-88F9-90BC03DF6A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25/12/2019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‹Nº›</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91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14</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143882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7</a:t>
            </a:fld>
            <a:endParaRPr lang="it-IT" altLang="it-IT" i="0" dirty="0">
              <a:solidFill>
                <a:srgbClr val="000000"/>
              </a:solidFill>
            </a:endParaRPr>
          </a:p>
        </p:txBody>
      </p:sp>
    </p:spTree>
    <p:extLst>
      <p:ext uri="{BB962C8B-B14F-4D97-AF65-F5344CB8AC3E}">
        <p14:creationId xmlns:p14="http://schemas.microsoft.com/office/powerpoint/2010/main" val="191171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8</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9</a:t>
            </a:fld>
            <a:endParaRPr lang="it-IT" dirty="0">
              <a:cs typeface="+mn-cs"/>
            </a:endParaRPr>
          </a:p>
        </p:txBody>
      </p:sp>
    </p:spTree>
    <p:extLst>
      <p:ext uri="{BB962C8B-B14F-4D97-AF65-F5344CB8AC3E}">
        <p14:creationId xmlns:p14="http://schemas.microsoft.com/office/powerpoint/2010/main" val="289394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10</a:t>
            </a:fld>
            <a:endParaRPr lang="it-IT" dirty="0">
              <a:cs typeface="+mn-cs"/>
            </a:endParaRPr>
          </a:p>
        </p:txBody>
      </p:sp>
    </p:spTree>
    <p:extLst>
      <p:ext uri="{BB962C8B-B14F-4D97-AF65-F5344CB8AC3E}">
        <p14:creationId xmlns:p14="http://schemas.microsoft.com/office/powerpoint/2010/main" val="49590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‹Nº›</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‹Nº›</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‹Nº›</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‹Nº›</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‹Nº›</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‹Nº›</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‹Nº›</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‹Nº›</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‹Nº›</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‹Nº›</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‹Nº›</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‹Nº›</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‹Nº›</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‹Nº›</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‹Nº›</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‹Nº›</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‹Nº›</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‹Nº›</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‹Nº›</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‹Nº›</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‹Nº›</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‹Nº›</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‹Nº›</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‹Nº›</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t>
            </a:r>
            <a:r>
              <a:rPr lang="en-GB" altLang="it-IT" b="1" i="0" dirty="0" err="1">
                <a:solidFill>
                  <a:srgbClr val="000000"/>
                </a:solidFill>
                <a:cs typeface="Arial" panose="020B0604020202020204" pitchFamily="34" charset="0"/>
              </a:rPr>
              <a:t>Diciembre</a:t>
            </a:r>
            <a:r>
              <a:rPr lang="en-GB" altLang="it-IT" b="1" i="0" dirty="0">
                <a:solidFill>
                  <a:srgbClr val="000000"/>
                </a:solidFill>
                <a:cs typeface="Arial" panose="020B0604020202020204" pitchFamily="34" charset="0"/>
              </a:rPr>
              <a:t> 2019</a:t>
            </a:r>
          </a:p>
        </p:txBody>
      </p:sp>
      <p:sp>
        <p:nvSpPr>
          <p:cNvPr id="17412" name="TextBox 1"/>
          <p:cNvSpPr txBox="1">
            <a:spLocks noChangeArrowheads="1"/>
          </p:cNvSpPr>
          <p:nvPr/>
        </p:nvSpPr>
        <p:spPr bwMode="auto">
          <a:xfrm>
            <a:off x="755576" y="2169687"/>
            <a:ext cx="7848872" cy="2622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2000" b="1" dirty="0"/>
              <a:t>Útero septado de acuerdo a las definiciones de ESHRE/ESGE, ASRM y CUME: asociación con infertilidad y aborto, costo y advertencias para mujeres y sistemas de salud</a:t>
            </a:r>
          </a:p>
          <a:p>
            <a:pPr>
              <a:buNone/>
            </a:pPr>
            <a:endParaRPr lang="sv-SE" sz="1800" i="0" dirty="0"/>
          </a:p>
          <a:p>
            <a:pPr>
              <a:buNone/>
            </a:pPr>
            <a:r>
              <a:rPr lang="sv-SE" sz="1800" i="0" dirty="0"/>
              <a:t>A. Ludwin, I. Ludwin, M.A. Coelho Neto, C. O. Nastri, B. Bhagavath, </a:t>
            </a:r>
          </a:p>
          <a:p>
            <a:pPr>
              <a:buNone/>
            </a:pPr>
            <a:r>
              <a:rPr lang="sv-SE" sz="1800" i="0" dirty="0"/>
              <a:t>S. R. Lindheim and W. P. Martins</a:t>
            </a:r>
          </a:p>
          <a:p>
            <a:pPr>
              <a:buNone/>
            </a:pPr>
            <a:endParaRPr lang="sv-SE" sz="1800" i="0" dirty="0"/>
          </a:p>
          <a:p>
            <a:pPr algn="ctr" eaLnBrk="1" hangingPunct="1">
              <a:spcBef>
                <a:spcPct val="0"/>
              </a:spcBef>
              <a:spcAft>
                <a:spcPts val="600"/>
              </a:spcAft>
              <a:buNone/>
              <a:defRPr/>
            </a:pPr>
            <a:r>
              <a:rPr lang="it-IT" sz="1800" dirty="0"/>
              <a:t>Volumen 54, Numero 6, paginas 800–814</a:t>
            </a:r>
          </a:p>
        </p:txBody>
      </p:sp>
      <p:sp>
        <p:nvSpPr>
          <p:cNvPr id="17413" name="TextBox 2"/>
          <p:cNvSpPr txBox="1">
            <a:spLocks noChangeArrowheads="1"/>
          </p:cNvSpPr>
          <p:nvPr/>
        </p:nvSpPr>
        <p:spPr bwMode="auto">
          <a:xfrm>
            <a:off x="1979712" y="5393877"/>
            <a:ext cx="6480720"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Slides de Journal Club preparadas por Dr Fiona Brownfoot</a:t>
            </a:r>
          </a:p>
          <a:p>
            <a:pPr algn="ctr" eaLnBrk="1" hangingPunct="1">
              <a:spcBef>
                <a:spcPct val="0"/>
              </a:spcBef>
              <a:buFontTx/>
              <a:buNone/>
            </a:pPr>
            <a:r>
              <a:rPr lang="en-GB" altLang="it-IT" sz="1900" i="0" dirty="0">
                <a:solidFill>
                  <a:srgbClr val="000000"/>
                </a:solidFill>
                <a:cs typeface="Arial" panose="020B0604020202020204" pitchFamily="34" charset="0"/>
              </a:rPr>
              <a:t>(Editor de UOG para </a:t>
            </a:r>
            <a:r>
              <a:rPr lang="en-GB" altLang="it-IT" sz="1900" i="0" dirty="0" err="1">
                <a:solidFill>
                  <a:srgbClr val="000000"/>
                </a:solidFill>
                <a:cs typeface="Arial" panose="020B0604020202020204" pitchFamily="34" charset="0"/>
              </a:rPr>
              <a:t>Practicantes</a:t>
            </a:r>
            <a:r>
              <a:rPr lang="en-GB" altLang="it-IT" sz="1900" i="0" dirty="0">
                <a:solidFill>
                  <a:srgbClr val="000000"/>
                </a:solidFill>
                <a:cs typeface="Arial" panose="020B0604020202020204" pitchFamily="34" charset="0"/>
              </a:rPr>
              <a:t>)</a:t>
            </a:r>
          </a:p>
          <a:p>
            <a:pPr algn="ctr" eaLnBrk="1" hangingPunct="1">
              <a:spcBef>
                <a:spcPct val="0"/>
              </a:spcBef>
              <a:buFontTx/>
              <a:buNone/>
            </a:pPr>
            <a:r>
              <a:rPr lang="en-GB" altLang="it-IT" sz="1900" i="0" dirty="0" err="1">
                <a:solidFill>
                  <a:srgbClr val="000000"/>
                </a:solidFill>
                <a:cs typeface="Arial" panose="020B0604020202020204" pitchFamily="34" charset="0"/>
              </a:rPr>
              <a:t>Traducido</a:t>
            </a:r>
            <a:r>
              <a:rPr lang="en-GB" altLang="it-IT" sz="1900" i="0" dirty="0">
                <a:solidFill>
                  <a:srgbClr val="000000"/>
                </a:solidFill>
                <a:cs typeface="Arial" panose="020B0604020202020204" pitchFamily="34" charset="0"/>
              </a:rPr>
              <a:t> por Dr Ruben D. Fernandez Jr</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027" y="5080443"/>
            <a:ext cx="1575693" cy="1303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179388" y="1585537"/>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Content Placeholder 9">
            <a:extLst>
              <a:ext uri="{FF2B5EF4-FFF2-40B4-BE49-F238E27FC236}">
                <a16:creationId xmlns:a16="http://schemas.microsoft.com/office/drawing/2014/main" id="{6CD767AC-7AC0-584B-923C-505C0C359D23}"/>
              </a:ext>
            </a:extLst>
          </p:cNvPr>
          <p:cNvSpPr txBox="1">
            <a:spLocks/>
          </p:cNvSpPr>
          <p:nvPr/>
        </p:nvSpPr>
        <p:spPr bwMode="auto">
          <a:xfrm>
            <a:off x="36067" y="1922437"/>
            <a:ext cx="8928992"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s-HN" sz="1400" b="1" i="0" kern="0" dirty="0"/>
              <a:t>Útero septado, infertilidad y aborto:</a:t>
            </a:r>
          </a:p>
          <a:p>
            <a:r>
              <a:rPr lang="es-HN" sz="1100" i="0" kern="0" dirty="0"/>
              <a:t>No hubo diferencias significativas en las proporciones de útero septado en mujeres con </a:t>
            </a:r>
            <a:r>
              <a:rPr lang="es-HN" sz="1100" kern="0" dirty="0"/>
              <a:t>vs</a:t>
            </a:r>
            <a:r>
              <a:rPr lang="es-HN" sz="1100" i="0" kern="0" dirty="0"/>
              <a:t> aquellas sin infertilidad con útero septado que se diagnosticaron de acuerdo a los criterios ASRM-2016 (5% vs 4%), ESHRE/ESGE-2016 (35% vs 28%) o CUME-2018 (11%vs 12%).</a:t>
            </a:r>
          </a:p>
          <a:p>
            <a:r>
              <a:rPr lang="es-HN" sz="1100" i="0" kern="0" dirty="0"/>
              <a:t>Útero septado fue significativamente mas frecuente en mujeres con </a:t>
            </a:r>
            <a:r>
              <a:rPr lang="es-HN" sz="1100" kern="0" dirty="0"/>
              <a:t>vs</a:t>
            </a:r>
            <a:r>
              <a:rPr lang="es-HN" sz="1100" i="0" kern="0" dirty="0"/>
              <a:t> aquellos sin aborto previo, cuando el útero septado fue diagnosticado de acuerdo a los criterios de ASRM-2016 (11% vs 3%) y CUME-2018 (22% vs 10%), pero no cuando fue diagnosticado de acuerdo a los criterios de ESHRE/ESGE-2016 (42% vs 28%).</a:t>
            </a:r>
          </a:p>
          <a:p>
            <a:r>
              <a:rPr lang="es-HN" sz="1100" i="0" kern="0" dirty="0"/>
              <a:t>Utilizando la clasificación modificada de AFS-1988, hubo diferencias significativas en las proporciones de útero septado en mujeres con </a:t>
            </a:r>
            <a:r>
              <a:rPr lang="es-HN" sz="1100" kern="0" dirty="0"/>
              <a:t>vs</a:t>
            </a:r>
            <a:r>
              <a:rPr lang="es-HN" sz="1100" i="0" kern="0" dirty="0"/>
              <a:t> sin aborto previo, pero no en aquellas con </a:t>
            </a:r>
            <a:r>
              <a:rPr lang="es-HN" sz="1100" kern="0" dirty="0"/>
              <a:t>vs</a:t>
            </a:r>
            <a:r>
              <a:rPr lang="es-HN" sz="1100" i="0" kern="0" dirty="0"/>
              <a:t> aquellas sin infertilidad.</a:t>
            </a:r>
          </a:p>
        </p:txBody>
      </p:sp>
      <p:sp>
        <p:nvSpPr>
          <p:cNvPr id="10" name="Text Box 5"/>
          <p:cNvSpPr txBox="1">
            <a:spLocks noChangeArrowheads="1"/>
          </p:cNvSpPr>
          <p:nvPr/>
        </p:nvSpPr>
        <p:spPr bwMode="auto">
          <a:xfrm>
            <a:off x="0" y="918214"/>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8" name="Rectangle 7"/>
          <p:cNvSpPr/>
          <p:nvPr/>
        </p:nvSpPr>
        <p:spPr>
          <a:xfrm>
            <a:off x="179388" y="5530006"/>
            <a:ext cx="8570466" cy="1077218"/>
          </a:xfrm>
          <a:prstGeom prst="rect">
            <a:avLst/>
          </a:prstGeom>
        </p:spPr>
        <p:txBody>
          <a:bodyPr wrap="square">
            <a:spAutoFit/>
          </a:bodyPr>
          <a:lstStyle/>
          <a:p>
            <a:r>
              <a:rPr lang="es-HN" sz="1400" b="1" i="0" kern="0" dirty="0"/>
              <a:t>Implicaciones de costo de las definiciones actualizadas de útero septado:</a:t>
            </a:r>
          </a:p>
          <a:p>
            <a:pPr marL="171450" indent="-171450">
              <a:buFont typeface="Arial" panose="020B0604020202020204" pitchFamily="34" charset="0"/>
              <a:buChar char="•"/>
            </a:pPr>
            <a:r>
              <a:rPr lang="es-HN" sz="1000" i="0" kern="0" dirty="0"/>
              <a:t>Los costos asociados con la definición de la ESHRE/ESGE-2016 de útero septado potencialmente seria un extra de US$ 100–200 billones en comparación con las definiciones de ASRM-2016 y CUME-2018 por cada 5 años.</a:t>
            </a:r>
          </a:p>
          <a:p>
            <a:pPr marL="171450" indent="-171450">
              <a:buFont typeface="Arial" panose="020B0604020202020204" pitchFamily="34" charset="0"/>
              <a:buChar char="•"/>
            </a:pPr>
            <a:r>
              <a:rPr lang="es-HN" sz="1000" i="0" kern="0" dirty="0"/>
              <a:t>Comparación de costos utilizando datos de este estudio para la definición de útero septado según ESHRE/ESGE, y datos con respecto a la prevalencia de útero septado del meta-</a:t>
            </a:r>
            <a:r>
              <a:rPr lang="es-HN" sz="1000" i="0" kern="0" dirty="0" err="1"/>
              <a:t>analisis</a:t>
            </a:r>
            <a:r>
              <a:rPr lang="es-HN" sz="1000" i="0" kern="0" dirty="0"/>
              <a:t> reciente de la prevalencia de malformaciones uterinas congénitas, indican similar aumento en el costo (&gt; US$ 200 billones).</a:t>
            </a:r>
          </a:p>
        </p:txBody>
      </p:sp>
      <p:pic>
        <p:nvPicPr>
          <p:cNvPr id="9" name="Picture 8"/>
          <p:cNvPicPr>
            <a:picLocks noChangeAspect="1"/>
          </p:cNvPicPr>
          <p:nvPr/>
        </p:nvPicPr>
        <p:blipFill>
          <a:blip r:embed="rId5"/>
          <a:stretch>
            <a:fillRect/>
          </a:stretch>
        </p:blipFill>
        <p:spPr>
          <a:xfrm>
            <a:off x="1475656" y="3697476"/>
            <a:ext cx="6002814" cy="1747748"/>
          </a:xfrm>
          <a:prstGeom prst="rect">
            <a:avLst/>
          </a:prstGeom>
        </p:spPr>
      </p:pic>
    </p:spTree>
    <p:extLst>
      <p:ext uri="{BB962C8B-B14F-4D97-AF65-F5344CB8AC3E}">
        <p14:creationId xmlns:p14="http://schemas.microsoft.com/office/powerpoint/2010/main" val="107837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250823" y="2052489"/>
            <a:ext cx="8642350" cy="5093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b="1" i="0" dirty="0"/>
              <a:t>Hallazgos</a:t>
            </a:r>
          </a:p>
          <a:p>
            <a:pPr marL="285750" eaLnBrk="1" hangingPunct="1">
              <a:spcBef>
                <a:spcPct val="0"/>
              </a:spcBef>
              <a:spcAft>
                <a:spcPts val="1200"/>
              </a:spcAft>
              <a:buNone/>
              <a:defRPr/>
            </a:pPr>
            <a:r>
              <a:rPr lang="es-HN" sz="1200" i="0" dirty="0"/>
              <a:t>- Existen diferencias significativas en la frecuencia del diagnóstico de útero septado y todas las anomalías uterinas congénitas de acuerdo a las tres definiciones recientes (ASRM-2016, ESHRE/ESGE-2016 o CUME-2018) que se usaron. Estos hallazgos sugieren un potencial para la sobreutilización de servicios de salud y por riesgo indebido para el paciente asociado con la aplicación clínica de la definición de ESHRE/ESGE de útero septado.</a:t>
            </a:r>
          </a:p>
          <a:p>
            <a:pPr marL="285750" eaLnBrk="1" hangingPunct="1">
              <a:spcBef>
                <a:spcPct val="0"/>
              </a:spcBef>
              <a:spcAft>
                <a:spcPts val="1200"/>
              </a:spcAft>
              <a:buNone/>
              <a:defRPr/>
            </a:pPr>
            <a:r>
              <a:rPr lang="es-HN" sz="1200" i="0" dirty="0"/>
              <a:t>- La prevalencia de útero septado vario desde 2.7% (restringido al diagnostico de casos que cumplieron las tres definiciones) a 32.6% (si el diagnostico se realizo si el caso cumplía por lo menos una de las tres definiciones).</a:t>
            </a:r>
          </a:p>
          <a:p>
            <a:pPr marL="285750" eaLnBrk="1" hangingPunct="1">
              <a:spcBef>
                <a:spcPct val="0"/>
              </a:spcBef>
              <a:spcAft>
                <a:spcPts val="1200"/>
              </a:spcAft>
              <a:buNone/>
              <a:defRPr/>
            </a:pPr>
            <a:r>
              <a:rPr lang="en-AU" sz="1200" i="0" dirty="0"/>
              <a:t>- </a:t>
            </a:r>
            <a:r>
              <a:rPr lang="es-HN" sz="1200" i="0" dirty="0"/>
              <a:t>Sobrediagnóstico potencial utilizando el criterio de ESHRE/ESGE: </a:t>
            </a:r>
          </a:p>
          <a:p>
            <a:pPr marL="1028700" lvl="1" eaLnBrk="1" hangingPunct="1">
              <a:spcBef>
                <a:spcPct val="0"/>
              </a:spcBef>
              <a:spcAft>
                <a:spcPts val="1200"/>
              </a:spcAft>
              <a:defRPr/>
            </a:pPr>
            <a:r>
              <a:rPr lang="es-HN" sz="1100" i="0" dirty="0"/>
              <a:t>El riesgo relativo de diagnostico de útero septado utilizando ESHRE/ESGE-2016 (31%) en comparación a ambos ASRM-2016 (5%; RR = 6.7) y CUME-2018 (12%; RR = 2.6) fue significativo.</a:t>
            </a:r>
          </a:p>
          <a:p>
            <a:pPr marL="1028700" lvl="1" eaLnBrk="1" hangingPunct="1">
              <a:spcBef>
                <a:spcPct val="0"/>
              </a:spcBef>
              <a:spcAft>
                <a:spcPts val="1200"/>
              </a:spcAft>
              <a:defRPr/>
            </a:pPr>
            <a:r>
              <a:rPr lang="es-HN" sz="1100" i="0" dirty="0"/>
              <a:t>También hubo riesgo de sobrediagnóstico relativo a los criterios de ESHRE/ESGE-2014 (17%; RR = 1.65).</a:t>
            </a:r>
          </a:p>
          <a:p>
            <a:pPr marL="1428750" lvl="2" eaLnBrk="1" hangingPunct="1">
              <a:spcBef>
                <a:spcPct val="0"/>
              </a:spcBef>
              <a:spcAft>
                <a:spcPts val="1200"/>
              </a:spcAft>
              <a:defRPr/>
            </a:pPr>
            <a:r>
              <a:rPr lang="es-HN" sz="1100" i="0" dirty="0">
                <a:latin typeface="Roboto"/>
              </a:rPr>
              <a:t>Esto ocurrió porque al medir el grosor de la pared uterina por encima de la línea intercornual da un valor considerablemente más bajo que medirlo con el método sugerido anteriormente. </a:t>
            </a:r>
            <a:r>
              <a:rPr lang="es-HN" sz="1100" i="0" dirty="0"/>
              <a:t>(usando el promedio del groso de la pared anterior y posterior).</a:t>
            </a:r>
          </a:p>
          <a:p>
            <a:pPr marL="1428750" lvl="2" eaLnBrk="1" hangingPunct="1">
              <a:spcBef>
                <a:spcPct val="0"/>
              </a:spcBef>
              <a:spcAft>
                <a:spcPts val="1200"/>
              </a:spcAft>
              <a:defRPr/>
            </a:pPr>
            <a:r>
              <a:rPr lang="es-HN" sz="1100" i="0" dirty="0"/>
              <a:t>Usando el grosor promedio, un útero con una profundidad de indentacion interna ≥ 4 mm es frecuentemente clasificado como septado.</a:t>
            </a:r>
          </a:p>
          <a:p>
            <a:pPr marL="1428750" lvl="2" eaLnBrk="1" hangingPunct="1">
              <a:spcBef>
                <a:spcPct val="0"/>
              </a:spcBef>
              <a:spcAft>
                <a:spcPts val="1200"/>
              </a:spcAft>
              <a:defRPr/>
            </a:pPr>
            <a:r>
              <a:rPr lang="es-HN" sz="1100" i="0" dirty="0"/>
              <a:t>Surrey et al. recientemente reporto que las mujeres que se someterán a una fertilización </a:t>
            </a:r>
            <a:r>
              <a:rPr lang="es-HN" sz="1100" i="0" dirty="0" err="1"/>
              <a:t>in-vitro</a:t>
            </a:r>
            <a:r>
              <a:rPr lang="es-HN" sz="1100" i="0" dirty="0"/>
              <a:t> con una profundidad de indentacion interna &lt; 10 mm, comúnmente clasificada por ESHRE-ESGE como tener utero septado, experimentan resultados reproductivos similares a mujeres sin indentacion interna. Esto sugiere que la presencia de una indentacion fúndica interna pequeña no debe considerarse como anómala o utero septado.</a:t>
            </a:r>
          </a:p>
        </p:txBody>
      </p:sp>
      <p:sp>
        <p:nvSpPr>
          <p:cNvPr id="33796" name="Rectangle 1"/>
          <p:cNvSpPr>
            <a:spLocks noChangeArrowheads="1"/>
          </p:cNvSpPr>
          <p:nvPr/>
        </p:nvSpPr>
        <p:spPr bwMode="auto">
          <a:xfrm>
            <a:off x="3520267" y="1671191"/>
            <a:ext cx="16546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400" b="1" i="0" dirty="0"/>
              <a:t>Discusión</a:t>
            </a:r>
            <a:endParaRPr lang="es-HN" altLang="it-IT" sz="240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250823" y="2221251"/>
            <a:ext cx="8642350"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b="1" i="0" dirty="0"/>
              <a:t>Hallazgos</a:t>
            </a:r>
          </a:p>
          <a:p>
            <a:pPr lvl="1" indent="0" eaLnBrk="1" hangingPunct="1">
              <a:spcBef>
                <a:spcPct val="0"/>
              </a:spcBef>
              <a:spcAft>
                <a:spcPts val="1200"/>
              </a:spcAft>
              <a:buNone/>
              <a:defRPr/>
            </a:pPr>
            <a:r>
              <a:rPr lang="es-HN" sz="1600" i="0" dirty="0"/>
              <a:t>Asociación con aborto e infertilidad</a:t>
            </a:r>
          </a:p>
          <a:p>
            <a:pPr marL="1028700" lvl="1" eaLnBrk="1" hangingPunct="1">
              <a:spcBef>
                <a:spcPct val="0"/>
              </a:spcBef>
              <a:spcAft>
                <a:spcPts val="1200"/>
              </a:spcAft>
              <a:defRPr/>
            </a:pPr>
            <a:r>
              <a:rPr lang="es-HN" sz="1200" i="0" dirty="0"/>
              <a:t>Utero septado no fue tan común en mujeres con in fertilidad, sin importar la definición usada, sin embargo fue significativamente mas común en mujeres con aborto previo, excepto cuando se uso el criterio de ESHRE/ESGE.</a:t>
            </a:r>
            <a:r>
              <a:rPr lang="en-AU" sz="1200" i="0" dirty="0"/>
              <a:t> </a:t>
            </a:r>
          </a:p>
          <a:p>
            <a:pPr marL="1028700" lvl="1" eaLnBrk="1" hangingPunct="1">
              <a:spcBef>
                <a:spcPct val="0"/>
              </a:spcBef>
              <a:spcAft>
                <a:spcPts val="1200"/>
              </a:spcAft>
              <a:defRPr/>
            </a:pPr>
            <a:r>
              <a:rPr lang="es-HN" sz="1200" i="0" dirty="0"/>
              <a:t>Un estudio retrospectivo reciente con utero arcuato, definió como la presencia de una indentacion interna obtusa y hendidura externa &lt; 1cm, también mostro que no hubo diferencia significativa en el resultado obstétrico y reproductivo pasado en mujeres etiquetadas de tener utero ‘normal‘ comparadas con aquellas con utero ‘septado‘ de acuerdo a ESHRE/ESGE.</a:t>
            </a:r>
          </a:p>
          <a:p>
            <a:pPr marL="1028700" lvl="1" eaLnBrk="1" hangingPunct="1">
              <a:spcBef>
                <a:spcPct val="0"/>
              </a:spcBef>
              <a:spcAft>
                <a:spcPts val="1200"/>
              </a:spcAft>
              <a:defRPr/>
            </a:pPr>
            <a:r>
              <a:rPr lang="es-HN" sz="1200" i="0" dirty="0"/>
              <a:t>La posible falta de asociación entre aborto y utero septado de acuerdo a ESHRE/ESGE es probablemente ocasionada por la clasificación de una proporción relativamente alta de úteros normales funcionalmente como septados.</a:t>
            </a:r>
          </a:p>
          <a:p>
            <a:pPr marL="1028700" lvl="1" eaLnBrk="1" hangingPunct="1">
              <a:spcBef>
                <a:spcPct val="0"/>
              </a:spcBef>
              <a:spcAft>
                <a:spcPts val="1200"/>
              </a:spcAft>
              <a:defRPr/>
            </a:pPr>
            <a:r>
              <a:rPr lang="es-HN" sz="1200" i="0" dirty="0"/>
              <a:t>La definición de ESHRE/ESGE incluía como septado muchos úteros con una profundidad de indentacion interna muy pequeña, el cual se consideraría benigno por otros grupos de expertos de acuerdo a los criterios de ASRM.</a:t>
            </a:r>
          </a:p>
          <a:p>
            <a:pPr marL="1028700" lvl="1" eaLnBrk="1" hangingPunct="1">
              <a:spcBef>
                <a:spcPct val="0"/>
              </a:spcBef>
              <a:spcAft>
                <a:spcPts val="1200"/>
              </a:spcAft>
              <a:defRPr/>
            </a:pPr>
            <a:r>
              <a:rPr lang="es-HN" sz="1200" i="0" dirty="0"/>
              <a:t>Un estudio multicentrico reciente mostro que las mujeres con utero septado que se les realizo metroplastia no tuvieron un beneficio aumentado de la intervención en comparación con aquellas que se manejo conservadoramente, y el estudio se presento en contexto de la definición de ESHRE/ESGE de utero septado.</a:t>
            </a:r>
          </a:p>
          <a:p>
            <a:pPr marL="1428750" lvl="2" eaLnBrk="1" hangingPunct="1">
              <a:spcBef>
                <a:spcPct val="0"/>
              </a:spcBef>
              <a:spcAft>
                <a:spcPts val="1200"/>
              </a:spcAft>
              <a:defRPr/>
            </a:pPr>
            <a:endParaRPr lang="en-AU" sz="800" i="0" dirty="0"/>
          </a:p>
        </p:txBody>
      </p:sp>
      <p:sp>
        <p:nvSpPr>
          <p:cNvPr id="33796" name="Rectangle 1"/>
          <p:cNvSpPr>
            <a:spLocks noChangeArrowheads="1"/>
          </p:cNvSpPr>
          <p:nvPr/>
        </p:nvSpPr>
        <p:spPr bwMode="auto">
          <a:xfrm>
            <a:off x="3520268" y="1700808"/>
            <a:ext cx="16546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400" b="1" i="0" dirty="0"/>
              <a:t>Discusión</a:t>
            </a:r>
            <a:endParaRPr lang="es-HN" altLang="it-IT" sz="240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extLst>
      <p:ext uri="{BB962C8B-B14F-4D97-AF65-F5344CB8AC3E}">
        <p14:creationId xmlns:p14="http://schemas.microsoft.com/office/powerpoint/2010/main" val="148381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179388" y="2204864"/>
            <a:ext cx="8874249"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b="1" i="0" dirty="0"/>
              <a:t>Limitaciones del estudio</a:t>
            </a:r>
          </a:p>
          <a:p>
            <a:pPr marL="1028700" lvl="1" eaLnBrk="1" hangingPunct="1">
              <a:spcBef>
                <a:spcPct val="0"/>
              </a:spcBef>
              <a:spcAft>
                <a:spcPts val="1200"/>
              </a:spcAft>
              <a:defRPr/>
            </a:pPr>
            <a:r>
              <a:rPr lang="es-HN" sz="1200" i="0" dirty="0"/>
              <a:t>El presente análisis difiere del análisis original en la que datos se recolectaron, el diseño original estaba enfocado en la comparación de frecuencia de reconocimiento de utero septado entre los sistemas de acuerdo a las definiciones previas (ESHRE/ESGE-2014 y AFS-1988 usando la modificación de </a:t>
            </a:r>
            <a:r>
              <a:rPr lang="es-HN" sz="1200" i="0" dirty="0" err="1"/>
              <a:t>Ludwin</a:t>
            </a:r>
            <a:r>
              <a:rPr lang="es-HN" sz="1200" i="0" dirty="0"/>
              <a:t>).</a:t>
            </a:r>
          </a:p>
          <a:p>
            <a:pPr marL="1028700" lvl="1" eaLnBrk="1" hangingPunct="1">
              <a:spcBef>
                <a:spcPct val="0"/>
              </a:spcBef>
              <a:spcAft>
                <a:spcPts val="1200"/>
              </a:spcAft>
              <a:defRPr/>
            </a:pPr>
            <a:r>
              <a:rPr lang="es-HN" sz="1200" i="0" dirty="0"/>
              <a:t>Este estudio fue conducido en un centro terciario, donde se refieren las pacientes con utero septado típico de acuerdo a los criterios de ASRM-2016 y sintomáticas, lo que significa que hay un número relativamente alto de mujeres con anomalías uterinas presentes en comparación con la proporción en la población general.</a:t>
            </a:r>
          </a:p>
        </p:txBody>
      </p:sp>
      <p:sp>
        <p:nvSpPr>
          <p:cNvPr id="8" name="Rectangle 1"/>
          <p:cNvSpPr>
            <a:spLocks noChangeArrowheads="1"/>
          </p:cNvSpPr>
          <p:nvPr/>
        </p:nvSpPr>
        <p:spPr bwMode="auto">
          <a:xfrm>
            <a:off x="3398423" y="1681644"/>
            <a:ext cx="16546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400" b="1" i="0" dirty="0"/>
              <a:t>Discusión</a:t>
            </a:r>
            <a:endParaRPr lang="es-HN" altLang="it-IT" sz="2400" dirty="0"/>
          </a:p>
        </p:txBody>
      </p:sp>
      <p:sp>
        <p:nvSpPr>
          <p:cNvPr id="9"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10" name="TextBox 1"/>
          <p:cNvSpPr txBox="1">
            <a:spLocks noChangeArrowheads="1"/>
          </p:cNvSpPr>
          <p:nvPr/>
        </p:nvSpPr>
        <p:spPr bwMode="auto">
          <a:xfrm>
            <a:off x="179512" y="4149080"/>
            <a:ext cx="8458200" cy="1926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b="1" i="0" dirty="0"/>
              <a:t>Implicaciones para la practica</a:t>
            </a:r>
          </a:p>
          <a:p>
            <a:pPr marL="1028700" lvl="1"/>
            <a:r>
              <a:rPr lang="es-HN" sz="1200" i="0" dirty="0"/>
              <a:t>El eso de los criterios de ESHRE/ESGE-2016 resultaron en una tasa mas alta de utero septado diagnosticado en comparación con las estimaciones previas usando los criterios de ESHRE/ESGE-2014, resultando en numero altamente potencial de intervenciones innecesarias.</a:t>
            </a:r>
          </a:p>
          <a:p>
            <a:pPr marL="1028700" lvl="1"/>
            <a:r>
              <a:rPr lang="es-HN" sz="1200" i="0" dirty="0"/>
              <a:t>Sin importar el diagnostico de utero septado usando cualquiera de los tres criterios, muchas mujeres experimentaran fertilidad y embarazo normal.</a:t>
            </a:r>
          </a:p>
          <a:p>
            <a:pPr marL="1028700" lvl="1"/>
            <a:r>
              <a:rPr lang="es-HN" sz="1200" i="0" dirty="0"/>
              <a:t>El desafío para el futuro es identificar características morfológicas especificas que puedan predecir aborto o cualquier complicación obstétrica.</a:t>
            </a:r>
          </a:p>
        </p:txBody>
      </p:sp>
    </p:spTree>
    <p:extLst>
      <p:ext uri="{BB962C8B-B14F-4D97-AF65-F5344CB8AC3E}">
        <p14:creationId xmlns:p14="http://schemas.microsoft.com/office/powerpoint/2010/main" val="401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640" y="1844824"/>
            <a:ext cx="64801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Puntos de discusión</a:t>
            </a:r>
          </a:p>
        </p:txBody>
      </p:sp>
      <p:sp>
        <p:nvSpPr>
          <p:cNvPr id="9" name="Segnaposto contenuto 2"/>
          <p:cNvSpPr txBox="1">
            <a:spLocks/>
          </p:cNvSpPr>
          <p:nvPr/>
        </p:nvSpPr>
        <p:spPr bwMode="auto">
          <a:xfrm>
            <a:off x="251247" y="2609528"/>
            <a:ext cx="8639175" cy="355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HN" sz="1800" i="0" dirty="0"/>
              <a:t>¿Porque hay variabilidad entre los sistemas de clasificación?</a:t>
            </a:r>
          </a:p>
          <a:p>
            <a:pPr marL="0" indent="0" eaLnBrk="1" hangingPunct="1">
              <a:spcBef>
                <a:spcPct val="0"/>
              </a:spcBef>
              <a:buNone/>
            </a:pPr>
            <a:endParaRPr lang="es-HN" sz="1800" i="0" dirty="0"/>
          </a:p>
          <a:p>
            <a:pPr eaLnBrk="1" hangingPunct="1">
              <a:spcBef>
                <a:spcPct val="0"/>
              </a:spcBef>
            </a:pPr>
            <a:r>
              <a:rPr lang="es-HN" sz="1800" i="0" dirty="0"/>
              <a:t>¿Porque la ESHRE/ESGE cambio su criterio diagnostico y estaba basado en evidencia?</a:t>
            </a:r>
          </a:p>
          <a:p>
            <a:pPr marL="0" indent="0" eaLnBrk="1" hangingPunct="1">
              <a:spcBef>
                <a:spcPct val="0"/>
              </a:spcBef>
              <a:buNone/>
            </a:pPr>
            <a:endParaRPr lang="es-HN" sz="1800" i="0" dirty="0"/>
          </a:p>
          <a:p>
            <a:pPr eaLnBrk="1" hangingPunct="1">
              <a:spcBef>
                <a:spcPct val="0"/>
              </a:spcBef>
            </a:pPr>
            <a:r>
              <a:rPr lang="es-HN" sz="1800" i="0" dirty="0"/>
              <a:t>¿Que sistema de clasificación debe de usarse para diagnosticar útero septado?</a:t>
            </a:r>
          </a:p>
          <a:p>
            <a:pPr marL="0" indent="0" eaLnBrk="1" hangingPunct="1">
              <a:spcBef>
                <a:spcPct val="0"/>
              </a:spcBef>
              <a:buNone/>
            </a:pPr>
            <a:endParaRPr lang="es-HN" sz="1800" i="0" dirty="0"/>
          </a:p>
          <a:p>
            <a:pPr eaLnBrk="1" hangingPunct="1">
              <a:spcBef>
                <a:spcPct val="0"/>
              </a:spcBef>
            </a:pPr>
            <a:r>
              <a:rPr lang="es-HN" sz="1800" i="0" dirty="0"/>
              <a:t>¿Hay otros hallazgos ultrasonográficos que tienen mejor exactitud en detectar septos uterinos con malos resultados en el embarazo?</a:t>
            </a:r>
          </a:p>
          <a:p>
            <a:pPr marL="0" indent="0" eaLnBrk="1" hangingPunct="1">
              <a:spcBef>
                <a:spcPct val="0"/>
              </a:spcBef>
              <a:buNone/>
            </a:pPr>
            <a:endParaRPr lang="es-HN" sz="1800" i="0" dirty="0"/>
          </a:p>
          <a:p>
            <a:pPr eaLnBrk="1" hangingPunct="1">
              <a:spcBef>
                <a:spcPct val="0"/>
              </a:spcBef>
            </a:pPr>
            <a:r>
              <a:rPr lang="es-HN" sz="1800" i="0" dirty="0"/>
              <a:t>¿Se debería de usar una definición diferente para recomendar resección histeroscópica, </a:t>
            </a:r>
            <a:r>
              <a:rPr lang="es-HN" sz="1800" i="0" dirty="0" err="1"/>
              <a:t>ej</a:t>
            </a:r>
            <a:r>
              <a:rPr lang="es-HN" sz="1800" i="0" dirty="0"/>
              <a:t>, criterio de septo uterino ‘severo’?</a:t>
            </a:r>
          </a:p>
          <a:p>
            <a:pPr eaLnBrk="1" hangingPunct="1">
              <a:spcBef>
                <a:spcPct val="0"/>
              </a:spcBef>
            </a:pPr>
            <a:endParaRPr lang="en-AU" sz="2000"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extLst>
      <p:ext uri="{BB962C8B-B14F-4D97-AF65-F5344CB8AC3E}">
        <p14:creationId xmlns:p14="http://schemas.microsoft.com/office/powerpoint/2010/main" val="270278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26988"/>
            <a:ext cx="9144000" cy="923925"/>
            <a:chOff x="0" y="3748"/>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8"/>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50824" y="1583315"/>
            <a:ext cx="86423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Introduccion</a:t>
            </a:r>
          </a:p>
        </p:txBody>
      </p:sp>
      <p:sp>
        <p:nvSpPr>
          <p:cNvPr id="12" name="Segnaposto contenuto 2"/>
          <p:cNvSpPr txBox="1">
            <a:spLocks/>
          </p:cNvSpPr>
          <p:nvPr/>
        </p:nvSpPr>
        <p:spPr bwMode="auto">
          <a:xfrm>
            <a:off x="265334" y="2138629"/>
            <a:ext cx="8673757" cy="446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i="0" dirty="0"/>
              <a:t>No existe criterios aceptados universalmente disponibles para diagnosticar un septo uterino. </a:t>
            </a:r>
          </a:p>
          <a:p>
            <a:r>
              <a:rPr lang="es-HN" sz="1400" i="0" dirty="0"/>
              <a:t>El sistema mas utilizado ampliamente para la clasificación de anomalías uterinas, incluyendo útero septado, es aquel de la Sociedad Americana de Fertilidad (AFS-1988), el cual esta basado en interpretación subjetiva del tipo anatómico, usando el aspecto coronal del útero y sin ningún criterio medible.</a:t>
            </a:r>
          </a:p>
          <a:p>
            <a:r>
              <a:rPr lang="es-HN" sz="1400" i="0" dirty="0"/>
              <a:t>En 2016, la Sociedad Americana de Medicina Reproductiva (ASRM) actualizo esta clasificación de septo uterino (ASRM-2016) y oficialmente endoso criterios morfométrico para distinguir entre útero septado, normal/arcuato y bicorne, basado en valores sugeridos por dos modificaciones previas de AFS-1988.</a:t>
            </a:r>
          </a:p>
          <a:p>
            <a:pPr>
              <a:lnSpc>
                <a:spcPct val="120000"/>
              </a:lnSpc>
            </a:pPr>
            <a:r>
              <a:rPr lang="es-HN" sz="1400" i="0" dirty="0"/>
              <a:t>Los criterios de la ASRM-2016 son muy diferentes de las recomendaciones de la Sociedad Europea de Embriología y Reproducción Humana/ Sociedad Europea de Endoscopia Ginecológica (ESHRE/ESGE), que sugiere que el grosor de la pared uterina es el mejor punto de referencia objetiva para una definición estricta de la morfología uterina. Aunque las recomendaciones de la ESHRE/ESGE han sido criticadas desde su descripción original en 2013, las sociedades reafirmaron el mismo criterio 3 anos después, bien que publicaron dos maneras diferentes para valorar el grosor de la pared uterina.</a:t>
            </a:r>
          </a:p>
          <a:p>
            <a:pPr>
              <a:lnSpc>
                <a:spcPct val="120000"/>
              </a:lnSpc>
            </a:pPr>
            <a:r>
              <a:rPr lang="es-HN" sz="1400" i="0" dirty="0"/>
              <a:t>Recientemente, otra clasificación fue propuesta usando la metodología de Expertos en Malformaciones Uterinas Congénitas (CUME), que usó como estándar de referencia la decisión tomada con mayor frecuencia por varios expertos independientes, luego definió puntos de corte basados en la precisión de la prueba de diagnóstico.</a:t>
            </a:r>
          </a:p>
        </p:txBody>
      </p:sp>
      <p:sp>
        <p:nvSpPr>
          <p:cNvPr id="21511"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2738620" y="1844824"/>
            <a:ext cx="361990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HN" altLang="it-IT" sz="2800" b="1" i="0" dirty="0">
                <a:solidFill>
                  <a:srgbClr val="000000"/>
                </a:solidFill>
              </a:rPr>
              <a:t>Objetivo del estudio</a:t>
            </a:r>
          </a:p>
        </p:txBody>
      </p:sp>
      <p:sp>
        <p:nvSpPr>
          <p:cNvPr id="9" name="Segnaposto contenuto 2"/>
          <p:cNvSpPr txBox="1">
            <a:spLocks/>
          </p:cNvSpPr>
          <p:nvPr/>
        </p:nvSpPr>
        <p:spPr bwMode="auto">
          <a:xfrm>
            <a:off x="467544" y="2564904"/>
            <a:ext cx="8382000" cy="3312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600" i="0" dirty="0"/>
              <a:t>El objetivo principal de este estudio fue de evaluar las diferencias en frecuencia del diagnóstico de útero septado de acuerdo a </a:t>
            </a:r>
          </a:p>
          <a:p>
            <a:pPr>
              <a:buAutoNum type="arabicParenR"/>
            </a:pPr>
            <a:r>
              <a:rPr lang="es-HN" sz="1600" i="0" dirty="0"/>
              <a:t>ASRM-2016, </a:t>
            </a:r>
          </a:p>
          <a:p>
            <a:pPr>
              <a:buAutoNum type="arabicParenR"/>
            </a:pPr>
            <a:r>
              <a:rPr lang="es-HN" sz="1600" i="0" dirty="0"/>
              <a:t>ESHRE/ESGE-2016 y </a:t>
            </a:r>
          </a:p>
          <a:p>
            <a:pPr>
              <a:buAutoNum type="arabicParenR"/>
            </a:pPr>
            <a:r>
              <a:rPr lang="es-HN" sz="1600" i="0" dirty="0"/>
              <a:t>CUME-2018  </a:t>
            </a:r>
            <a:r>
              <a:rPr lang="es-HN" sz="1600" i="0" dirty="0" err="1"/>
              <a:t>deﬁniciones</a:t>
            </a:r>
            <a:r>
              <a:rPr lang="es-HN" sz="1600" i="0" dirty="0"/>
              <a:t> </a:t>
            </a:r>
          </a:p>
          <a:p>
            <a:pPr marL="0" indent="0">
              <a:buNone/>
            </a:pPr>
            <a:endParaRPr lang="es-HN" sz="1600" i="0" dirty="0"/>
          </a:p>
          <a:p>
            <a:pPr marL="0" indent="0">
              <a:buNone/>
            </a:pPr>
            <a:r>
              <a:rPr lang="es-HN" sz="1600" i="0" dirty="0"/>
              <a:t>Valoraciones adicionales incluyeron determinar si las diferencias en el diagnóstico eran significativas en la practica clínica y si resulto en aumento de abortos o infertilidad, y valorar los costos de los sistemas de salud global de acuerdo a la definición utilizada de útero septado.</a:t>
            </a:r>
            <a:r>
              <a:rPr lang="en-US" sz="1600" i="0" dirty="0"/>
              <a:t> </a:t>
            </a:r>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68311" y="2221473"/>
            <a:ext cx="8207375" cy="426578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b="1" i="0" dirty="0"/>
              <a:t>Diseño del estudio</a:t>
            </a:r>
          </a:p>
          <a:p>
            <a:pPr marL="400050" lvl="1" indent="0">
              <a:buNone/>
            </a:pPr>
            <a:r>
              <a:rPr lang="es-HN" sz="1400" i="0" dirty="0"/>
              <a:t>Estudio observacional prospectivo. </a:t>
            </a:r>
          </a:p>
          <a:p>
            <a:r>
              <a:rPr lang="es-HN" sz="1800" b="1" i="0" dirty="0"/>
              <a:t>Lugar</a:t>
            </a:r>
            <a:endParaRPr lang="es-HN" sz="1800" i="0" dirty="0"/>
          </a:p>
          <a:p>
            <a:pPr marL="400050" lvl="1" indent="0">
              <a:buNone/>
            </a:pPr>
            <a:r>
              <a:rPr lang="es-HN" sz="1400" i="0" dirty="0"/>
              <a:t>Análisis secundario de datos recolectados para un estudio prospectivo investigando si la clasificación ESHRE/ESGE de malformaciones del tracto genital femenino aumenta significativamente la frecuencia de diagnóstico de útero septado en relación a la clasificación de la ASRM. </a:t>
            </a:r>
          </a:p>
          <a:p>
            <a:r>
              <a:rPr lang="es-HN" sz="1800" b="1" i="0" dirty="0"/>
              <a:t>Participantes</a:t>
            </a:r>
          </a:p>
          <a:p>
            <a:pPr marL="400050" lvl="1" indent="0">
              <a:buNone/>
            </a:pPr>
            <a:r>
              <a:rPr lang="es-HN" sz="1400" i="0" dirty="0"/>
              <a:t>Mujeres no embarazadas en edad reproductiva que se atendieron consecutivamente, entre Mayo y Septiembre 2013, en un solo centro medico enfocado en el manejo de malformaciones uterinas y fallas reproductivas.</a:t>
            </a:r>
          </a:p>
          <a:p>
            <a:pPr lvl="1"/>
            <a:r>
              <a:rPr lang="es-HN" sz="1400" b="1" i="0" dirty="0"/>
              <a:t>Incluidas: </a:t>
            </a:r>
            <a:r>
              <a:rPr lang="es-HN" sz="1400" i="0" dirty="0"/>
              <a:t>Todas las mujeres entre 18 y 45 años que se presentaron al centro. Todas las mujeres se les realizo ultrasonido 3D realizado por un solo observador experimentado que cumple con el criterio de Nivel 3 de experiencia de acuerdo a la Federación Europea de Sociedades para Ultrasonido en Medicina y Biología.</a:t>
            </a:r>
          </a:p>
          <a:p>
            <a:pPr lvl="1"/>
            <a:r>
              <a:rPr lang="es-HN" sz="1400" b="1" i="0" dirty="0"/>
              <a:t>Excluidas: </a:t>
            </a:r>
            <a:r>
              <a:rPr lang="es-HN" sz="1400" i="0" dirty="0"/>
              <a:t>embarazo desconocido, menopausia, malignidad del tracto genital, mioma/adenomiosis, cirugías previas y adherencias intrauterinas.</a:t>
            </a:r>
            <a:r>
              <a:rPr lang="en-US" sz="1400" i="0" dirty="0"/>
              <a:t> </a:t>
            </a:r>
          </a:p>
        </p:txBody>
      </p:sp>
      <p:sp>
        <p:nvSpPr>
          <p:cNvPr id="9" name="TextBox 1"/>
          <p:cNvSpPr txBox="1">
            <a:spLocks noChangeArrowheads="1"/>
          </p:cNvSpPr>
          <p:nvPr/>
        </p:nvSpPr>
        <p:spPr bwMode="auto">
          <a:xfrm>
            <a:off x="2789235" y="1681644"/>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251396" y="2173735"/>
            <a:ext cx="8785100" cy="2191369"/>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600" b="1" i="0" dirty="0"/>
              <a:t>Resultados</a:t>
            </a:r>
            <a:endParaRPr lang="es-HN" sz="1200" i="0" dirty="0"/>
          </a:p>
          <a:p>
            <a:pPr marL="57150" indent="0">
              <a:buNone/>
            </a:pPr>
            <a:r>
              <a:rPr lang="es-HN" sz="1400" i="0" dirty="0"/>
              <a:t>- Tres definiciones de útero septado fueron comparadas: (i) ASRM-2016, (</a:t>
            </a:r>
            <a:r>
              <a:rPr lang="es-HN" sz="1400" i="0" dirty="0" err="1"/>
              <a:t>ii</a:t>
            </a:r>
            <a:r>
              <a:rPr lang="es-HN" sz="1400" i="0" dirty="0"/>
              <a:t>) ESHRE/ESGE-2016 and (</a:t>
            </a:r>
            <a:r>
              <a:rPr lang="es-HN" sz="1400" i="0" dirty="0" err="1"/>
              <a:t>iii</a:t>
            </a:r>
            <a:r>
              <a:rPr lang="es-HN" sz="1400" i="0" dirty="0"/>
              <a:t>) CUME-2018.</a:t>
            </a:r>
          </a:p>
          <a:p>
            <a:pPr marL="57150" indent="0">
              <a:buNone/>
            </a:pPr>
            <a:r>
              <a:rPr lang="es-HN" sz="1400" i="0" dirty="0"/>
              <a:t>- Hallazgos fueron comparados con aquellos obtenidos en el estudio primario respecto a la prevalencia de útero septado usando la definición previa de grosor de la pared uterina sugerida por ESHRE/ESGE (ESHRE/ESGE-2014) y usando la modificación de Ludwig de la clasificación AFS-1988.</a:t>
            </a:r>
          </a:p>
          <a:p>
            <a:pPr marL="57150" indent="0">
              <a:buNone/>
            </a:pPr>
            <a:r>
              <a:rPr lang="es-HN" sz="1400" i="0" dirty="0"/>
              <a:t>- La asociación del diagnóstico de útero septado con los resultados reproductivos adversos fueron evaluados en dos subgrupos: (i) aquellos con </a:t>
            </a:r>
            <a:r>
              <a:rPr lang="es-HN" sz="1400" dirty="0"/>
              <a:t>vs</a:t>
            </a:r>
            <a:r>
              <a:rPr lang="es-HN" sz="1400" i="0" dirty="0"/>
              <a:t> aquellos sin infertilidad (12 meses de infertilidad) y (</a:t>
            </a:r>
            <a:r>
              <a:rPr lang="es-HN" sz="1400" i="0" dirty="0" err="1"/>
              <a:t>ii</a:t>
            </a:r>
            <a:r>
              <a:rPr lang="es-HN" sz="1400" i="0" dirty="0"/>
              <a:t>) aquellos con </a:t>
            </a:r>
            <a:r>
              <a:rPr lang="es-HN" sz="1400" dirty="0"/>
              <a:t>vs</a:t>
            </a:r>
            <a:r>
              <a:rPr lang="es-HN" sz="1400" i="0" dirty="0"/>
              <a:t> aquellos sin historia de aborto (perdida de un embarazo durante las primeras 23 semanas).</a:t>
            </a:r>
          </a:p>
        </p:txBody>
      </p:sp>
      <p:sp>
        <p:nvSpPr>
          <p:cNvPr id="15" name="TextBox 1"/>
          <p:cNvSpPr txBox="1">
            <a:spLocks noChangeArrowheads="1"/>
          </p:cNvSpPr>
          <p:nvPr/>
        </p:nvSpPr>
        <p:spPr bwMode="auto">
          <a:xfrm>
            <a:off x="2789237" y="1628800"/>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2" name="Picture 1"/>
          <p:cNvPicPr>
            <a:picLocks noChangeAspect="1"/>
          </p:cNvPicPr>
          <p:nvPr/>
        </p:nvPicPr>
        <p:blipFill>
          <a:blip r:embed="rId5"/>
          <a:stretch>
            <a:fillRect/>
          </a:stretch>
        </p:blipFill>
        <p:spPr>
          <a:xfrm>
            <a:off x="827584" y="4391377"/>
            <a:ext cx="7560840" cy="2349991"/>
          </a:xfrm>
          <a:prstGeom prst="rect">
            <a:avLst/>
          </a:prstGeom>
        </p:spPr>
      </p:pic>
    </p:spTree>
    <p:extLst>
      <p:ext uri="{BB962C8B-B14F-4D97-AF65-F5344CB8AC3E}">
        <p14:creationId xmlns:p14="http://schemas.microsoft.com/office/powerpoint/2010/main" val="7205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
          <p:cNvSpPr txBox="1">
            <a:spLocks noChangeArrowheads="1"/>
          </p:cNvSpPr>
          <p:nvPr/>
        </p:nvSpPr>
        <p:spPr bwMode="auto">
          <a:xfrm>
            <a:off x="2699792" y="1681644"/>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3" name="Rectangle 2">
            <a:extLst>
              <a:ext uri="{FF2B5EF4-FFF2-40B4-BE49-F238E27FC236}">
                <a16:creationId xmlns:a16="http://schemas.microsoft.com/office/drawing/2014/main" id="{91FB3055-4BAD-DB48-95E7-213AB47E944C}"/>
              </a:ext>
            </a:extLst>
          </p:cNvPr>
          <p:cNvSpPr/>
          <p:nvPr/>
        </p:nvSpPr>
        <p:spPr>
          <a:xfrm>
            <a:off x="162074" y="6194469"/>
            <a:ext cx="8640960" cy="646331"/>
          </a:xfrm>
          <a:prstGeom prst="rect">
            <a:avLst/>
          </a:prstGeom>
        </p:spPr>
        <p:txBody>
          <a:bodyPr wrap="square">
            <a:spAutoFit/>
          </a:bodyPr>
          <a:lstStyle/>
          <a:p>
            <a:r>
              <a:rPr lang="es-HN" sz="1200" i="0" dirty="0"/>
              <a:t>Para las tres definiciones, la línea intercornual interna es usada para definir la indentacion interna. De acuerdo a estos criterios, la profundidad de la indentacion  interna mas común es muy pequeña (ESHRE/ESGE-2016), mediana (CUME-2018) y larga (ASRM-2016), y determina morfología uterina muy común, rara y muy rara, respectivamente.</a:t>
            </a:r>
          </a:p>
        </p:txBody>
      </p:sp>
      <p:sp>
        <p:nvSpPr>
          <p:cNvPr id="4" name="Rectangle 3">
            <a:extLst>
              <a:ext uri="{FF2B5EF4-FFF2-40B4-BE49-F238E27FC236}">
                <a16:creationId xmlns:a16="http://schemas.microsoft.com/office/drawing/2014/main" id="{4B126E4F-EE65-E94F-8E11-2879B944DD4D}"/>
              </a:ext>
            </a:extLst>
          </p:cNvPr>
          <p:cNvSpPr/>
          <p:nvPr/>
        </p:nvSpPr>
        <p:spPr>
          <a:xfrm>
            <a:off x="107504" y="4797152"/>
            <a:ext cx="1877960" cy="1323439"/>
          </a:xfrm>
          <a:prstGeom prst="rect">
            <a:avLst/>
          </a:prstGeom>
        </p:spPr>
        <p:txBody>
          <a:bodyPr wrap="square">
            <a:spAutoFit/>
          </a:bodyPr>
          <a:lstStyle/>
          <a:p>
            <a:r>
              <a:rPr lang="es-HN" sz="1000" dirty="0"/>
              <a:t>Profundidad de la indentacion externa es menor, y la profundidad de la indentacion interna es mayor, mas del 50% del grosor de la pared uterina, cuando este es medido por encima de la línea </a:t>
            </a:r>
            <a:r>
              <a:rPr lang="es-HN" sz="1000" dirty="0" err="1"/>
              <a:t>interostial</a:t>
            </a:r>
            <a:r>
              <a:rPr lang="es-HN" sz="1000" dirty="0"/>
              <a:t>/intercornual.</a:t>
            </a:r>
          </a:p>
        </p:txBody>
      </p:sp>
      <p:sp>
        <p:nvSpPr>
          <p:cNvPr id="5" name="Rectangle 4">
            <a:extLst>
              <a:ext uri="{FF2B5EF4-FFF2-40B4-BE49-F238E27FC236}">
                <a16:creationId xmlns:a16="http://schemas.microsoft.com/office/drawing/2014/main" id="{BFB8D4FE-472B-D449-9617-CEF8BA82C2A5}"/>
              </a:ext>
            </a:extLst>
          </p:cNvPr>
          <p:cNvSpPr/>
          <p:nvPr/>
        </p:nvSpPr>
        <p:spPr>
          <a:xfrm>
            <a:off x="2064657" y="4797152"/>
            <a:ext cx="1643247" cy="1223412"/>
          </a:xfrm>
          <a:prstGeom prst="rect">
            <a:avLst/>
          </a:prstGeom>
        </p:spPr>
        <p:txBody>
          <a:bodyPr wrap="square">
            <a:spAutoFit/>
          </a:bodyPr>
          <a:lstStyle/>
          <a:p>
            <a:r>
              <a:rPr lang="es-HN" sz="1050" dirty="0"/>
              <a:t>Profundidad de indentacion fúndica externa es &lt; 1 cm, mientras la profundidad de la indentacion fúndica interna es ≥ 1 cm.</a:t>
            </a:r>
          </a:p>
        </p:txBody>
      </p:sp>
      <p:sp>
        <p:nvSpPr>
          <p:cNvPr id="6" name="Rectangle 5">
            <a:extLst>
              <a:ext uri="{FF2B5EF4-FFF2-40B4-BE49-F238E27FC236}">
                <a16:creationId xmlns:a16="http://schemas.microsoft.com/office/drawing/2014/main" id="{9AC4AD4A-BF22-2942-84A4-85FF67E85641}"/>
              </a:ext>
            </a:extLst>
          </p:cNvPr>
          <p:cNvSpPr/>
          <p:nvPr/>
        </p:nvSpPr>
        <p:spPr>
          <a:xfrm>
            <a:off x="3751191" y="4797152"/>
            <a:ext cx="1972937" cy="1152128"/>
          </a:xfrm>
          <a:prstGeom prst="rect">
            <a:avLst/>
          </a:prstGeom>
        </p:spPr>
        <p:txBody>
          <a:bodyPr wrap="square">
            <a:noAutofit/>
          </a:bodyPr>
          <a:lstStyle/>
          <a:p>
            <a:r>
              <a:rPr lang="es-HN" sz="1050" dirty="0"/>
              <a:t>Profundidad de indentacion fúndica interna es ≥ 1.5 cm, con indentacion interna de ángulo agudo, y profundidad de indentacion externa es &lt; 1 cm.</a:t>
            </a:r>
          </a:p>
        </p:txBody>
      </p:sp>
      <p:sp>
        <p:nvSpPr>
          <p:cNvPr id="13"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7" name="Picture 6"/>
          <p:cNvPicPr>
            <a:picLocks noChangeAspect="1"/>
          </p:cNvPicPr>
          <p:nvPr/>
        </p:nvPicPr>
        <p:blipFill>
          <a:blip r:embed="rId5"/>
          <a:stretch>
            <a:fillRect/>
          </a:stretch>
        </p:blipFill>
        <p:spPr>
          <a:xfrm>
            <a:off x="179388" y="2130478"/>
            <a:ext cx="5255501" cy="2721759"/>
          </a:xfrm>
          <a:prstGeom prst="rect">
            <a:avLst/>
          </a:prstGeom>
        </p:spPr>
      </p:pic>
      <p:pic>
        <p:nvPicPr>
          <p:cNvPr id="8" name="Picture 7"/>
          <p:cNvPicPr>
            <a:picLocks noChangeAspect="1"/>
          </p:cNvPicPr>
          <p:nvPr/>
        </p:nvPicPr>
        <p:blipFill>
          <a:blip r:embed="rId6"/>
          <a:stretch>
            <a:fillRect/>
          </a:stretch>
        </p:blipFill>
        <p:spPr>
          <a:xfrm>
            <a:off x="5724128" y="2202486"/>
            <a:ext cx="3019411" cy="3674786"/>
          </a:xfrm>
          <a:prstGeom prst="rect">
            <a:avLst/>
          </a:prstGeom>
        </p:spPr>
      </p:pic>
    </p:spTree>
    <p:extLst>
      <p:ext uri="{BB962C8B-B14F-4D97-AF65-F5344CB8AC3E}">
        <p14:creationId xmlns:p14="http://schemas.microsoft.com/office/powerpoint/2010/main" val="180663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233771" y="2175593"/>
            <a:ext cx="8676456" cy="211750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b="1" i="0" dirty="0"/>
              <a:t>Mediciones</a:t>
            </a:r>
          </a:p>
          <a:p>
            <a:pPr lvl="1"/>
            <a:r>
              <a:rPr lang="es-HN" sz="1200" i="0" dirty="0"/>
              <a:t>Profundidad de indentacion interna y externa y grosor de pared uterina.</a:t>
            </a:r>
          </a:p>
          <a:p>
            <a:pPr lvl="1"/>
            <a:r>
              <a:rPr lang="es-HN" sz="1200" i="0" dirty="0"/>
              <a:t>La clasificación original ESHRE/ESGE no especifica el lugar para la medición del grosor uterino, así que 12 diferentes áreas del útero (plano sagital) fueron medidos y se obtuvo un promedio del grosor de pared anterior y posterior (área mas gruesa).</a:t>
            </a:r>
          </a:p>
          <a:p>
            <a:pPr lvl="1"/>
            <a:r>
              <a:rPr lang="es-HN" sz="1200" i="0" dirty="0"/>
              <a:t>En este análisis, el criterio de ESHRE/ESGE-2016 actualizado fue aplicado, el cual, en la definición de útero septado, recomienda el uso del grosor de la pared fúndica uterina, definida como la distancia entre la línea interosteal y el contorno uterino externo. </a:t>
            </a:r>
          </a:p>
          <a:p>
            <a:pPr lvl="1"/>
            <a:r>
              <a:rPr lang="es-HN" sz="1200" i="0" dirty="0"/>
              <a:t>La profundidad de la indentacion fue medida como la distancia entre la línea intercornual interna y el punto mas bajo  de la indentacion interna.</a:t>
            </a:r>
            <a:r>
              <a:rPr lang="en-AU" sz="1200" i="0" dirty="0"/>
              <a:t> </a:t>
            </a:r>
          </a:p>
        </p:txBody>
      </p:sp>
      <p:sp>
        <p:nvSpPr>
          <p:cNvPr id="15" name="TextBox 1"/>
          <p:cNvSpPr txBox="1">
            <a:spLocks noChangeArrowheads="1"/>
          </p:cNvSpPr>
          <p:nvPr/>
        </p:nvSpPr>
        <p:spPr bwMode="auto">
          <a:xfrm>
            <a:off x="2771800" y="1628800"/>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9" name="Rectangle 19"/>
          <p:cNvSpPr>
            <a:spLocks noChangeArrowheads="1"/>
          </p:cNvSpPr>
          <p:nvPr/>
        </p:nvSpPr>
        <p:spPr bwMode="auto">
          <a:xfrm>
            <a:off x="233771" y="4547911"/>
            <a:ext cx="8676456" cy="189590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b="1" i="0" dirty="0"/>
              <a:t>Carga de costos de salud</a:t>
            </a:r>
          </a:p>
          <a:p>
            <a:pPr lvl="1"/>
            <a:r>
              <a:rPr lang="es-HN" sz="1200" i="0" dirty="0"/>
              <a:t>Anticipar los costos asociados con la implementación de estas tres definiciones actualizadas (ASRM-2016, ESHRE/ESGE-2016 and CUME-2018), un método de ‘adivinar-</a:t>
            </a:r>
            <a:r>
              <a:rPr lang="es-HN" sz="1200" i="0" dirty="0" err="1"/>
              <a:t>estimacion</a:t>
            </a:r>
            <a:r>
              <a:rPr lang="es-HN" sz="1200" i="0" dirty="0"/>
              <a:t>’ fue utilizado. </a:t>
            </a:r>
          </a:p>
          <a:p>
            <a:pPr lvl="1"/>
            <a:r>
              <a:rPr lang="es-HN" sz="1200" i="0" dirty="0"/>
              <a:t>De acuerdo a una estimación reciente, hay 572 millones de mujeres en el mundo en edades entre 15 y 24 años, y  21 millones y 27 millones en los Estados Unidos y la Unión Europea, respectivamente.</a:t>
            </a:r>
          </a:p>
          <a:p>
            <a:pPr lvl="1"/>
            <a:r>
              <a:rPr lang="es-HN" sz="1200" i="0" dirty="0"/>
              <a:t>Los autores asumen, de acuerdo a las guías recientes de ASRM-2016 y la practica común actual, que la metroplastia histeroscópica puede realizarse en mujeres con útero septado antes de embarazo usualmente sin falla reproductiva. Por ende, el calculo se realizo basado en un costo promedio de US$ 1500 por histeroscopia operativa sin hospitalización.</a:t>
            </a:r>
          </a:p>
        </p:txBody>
      </p:sp>
    </p:spTree>
    <p:extLst>
      <p:ext uri="{BB962C8B-B14F-4D97-AF65-F5344CB8AC3E}">
        <p14:creationId xmlns:p14="http://schemas.microsoft.com/office/powerpoint/2010/main" val="24162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50130" y="1671191"/>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250130" y="2348880"/>
            <a:ext cx="4537894" cy="4320480"/>
          </a:xfrm>
        </p:spPr>
        <p:txBody>
          <a:bodyPr/>
          <a:lstStyle/>
          <a:p>
            <a:r>
              <a:rPr lang="es-HN" sz="1400" dirty="0"/>
              <a:t>261 mujeres fueron elegibles e incluidas en el estudio primario y en este análisis.</a:t>
            </a:r>
          </a:p>
          <a:p>
            <a:r>
              <a:rPr lang="es-HN" sz="1400" dirty="0"/>
              <a:t>La proporción de mujeres con infertilidad fue de 37.5% (98/261) y 17.2% (45/261)  que tuvieron un aborto previo. Quince mujeres tuvieron ambos infertilidad y aborto previo.</a:t>
            </a:r>
          </a:p>
          <a:p>
            <a:r>
              <a:rPr lang="es-HN" sz="1400" dirty="0"/>
              <a:t>La prevalencia de todas las anomalías fue significativamente alta al usar el criterio de ESHRE/ESGE-2016 en comparación al criterio de la ASRM-2016 (con zona gris tratada como útero normal/arcuato: RR, 3.5 (95% IC, 2.3–5.2), </a:t>
            </a:r>
            <a:r>
              <a:rPr lang="es-HN" sz="1400" i="1" dirty="0"/>
              <a:t>P</a:t>
            </a:r>
            <a:r>
              <a:rPr lang="es-HN" sz="1400" dirty="0"/>
              <a:t> &lt; 0.01; con zona gris tratado como anomalía uterina congénita: RR, 2.1 (95% IC, 1.5–2.9), </a:t>
            </a:r>
            <a:r>
              <a:rPr lang="es-HN" sz="1400" i="1" dirty="0"/>
              <a:t>P</a:t>
            </a:r>
            <a:r>
              <a:rPr lang="es-HN" sz="1400" dirty="0"/>
              <a:t> &lt; 0.01), para el criterio de CUME-2018 (RR, 2.1 (95% IC, 1.5–2.9),</a:t>
            </a:r>
            <a:r>
              <a:rPr lang="es-HN" sz="1400" i="1" dirty="0"/>
              <a:t>P</a:t>
            </a:r>
            <a:r>
              <a:rPr lang="es-HN" sz="1400" dirty="0"/>
              <a:t> &lt; 0.01), para el criterio de ESHRE/ESGE-2014 (RR, 1.65 (95% IC, 1.2–2.2), </a:t>
            </a:r>
            <a:r>
              <a:rPr lang="es-HN" sz="1400" i="1" dirty="0"/>
              <a:t>P</a:t>
            </a:r>
            <a:r>
              <a:rPr lang="es-HN" sz="1400" dirty="0"/>
              <a:t> &lt; 0.01) y para el criterio de AFS-1988 modificado por </a:t>
            </a:r>
            <a:r>
              <a:rPr lang="es-HN" sz="1400" dirty="0" err="1"/>
              <a:t>Ludwin</a:t>
            </a:r>
            <a:r>
              <a:rPr lang="es-HN" sz="1400" dirty="0"/>
              <a:t> (RR, 2.1 (95% IC, 1.5–2.9), </a:t>
            </a:r>
            <a:r>
              <a:rPr lang="es-HN" sz="1400" i="1" dirty="0"/>
              <a:t>P</a:t>
            </a:r>
            <a:r>
              <a:rPr lang="es-HN" sz="1400" dirty="0"/>
              <a:t> &lt; 0.01).</a:t>
            </a:r>
          </a:p>
        </p:txBody>
      </p:sp>
      <p:sp>
        <p:nvSpPr>
          <p:cNvPr id="15" name="TextBox 14">
            <a:extLst>
              <a:ext uri="{FF2B5EF4-FFF2-40B4-BE49-F238E27FC236}">
                <a16:creationId xmlns:a16="http://schemas.microsoft.com/office/drawing/2014/main" id="{408E88E2-64D2-F142-88F9-90BC03DF6AFF}"/>
              </a:ext>
            </a:extLst>
          </p:cNvPr>
          <p:cNvSpPr txBox="1"/>
          <p:nvPr/>
        </p:nvSpPr>
        <p:spPr>
          <a:xfrm>
            <a:off x="5004048" y="6073170"/>
            <a:ext cx="4032448" cy="784830"/>
          </a:xfrm>
          <a:prstGeom prst="rect">
            <a:avLst/>
          </a:prstGeom>
          <a:noFill/>
        </p:spPr>
        <p:txBody>
          <a:bodyPr wrap="square" rtlCol="0">
            <a:spAutoFit/>
          </a:bodyPr>
          <a:lstStyle/>
          <a:p>
            <a:r>
              <a:rPr lang="es-HN" sz="900" i="0" dirty="0"/>
              <a:t>Prevalencia, en la población en estudio de 261 mujeres, de todas las anomalías uterinas congénitas (a) y útero septado (b), expresado como porcentaje y IC 95%, de acuerdo a definiciones actualizadas recientemente usadas en este análisis (2019) así también aquellas usadas en nuestros análisis previos (2015) de la misma muestra.</a:t>
            </a:r>
          </a:p>
        </p:txBody>
      </p:sp>
      <p:sp>
        <p:nvSpPr>
          <p:cNvPr id="14" name="Text Box 5"/>
          <p:cNvSpPr txBox="1">
            <a:spLocks noChangeArrowheads="1"/>
          </p:cNvSpPr>
          <p:nvPr/>
        </p:nvSpPr>
        <p:spPr bwMode="auto">
          <a:xfrm>
            <a:off x="0" y="937891"/>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8" name="Picture 7"/>
          <p:cNvPicPr>
            <a:picLocks noChangeAspect="1"/>
          </p:cNvPicPr>
          <p:nvPr/>
        </p:nvPicPr>
        <p:blipFill>
          <a:blip r:embed="rId5"/>
          <a:stretch>
            <a:fillRect/>
          </a:stretch>
        </p:blipFill>
        <p:spPr>
          <a:xfrm>
            <a:off x="5364088" y="2348880"/>
            <a:ext cx="2966169" cy="36720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571" y="1638769"/>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err="1"/>
              <a:t>Resultados</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179388" y="2180087"/>
            <a:ext cx="4041153" cy="2185017"/>
          </a:xfrm>
        </p:spPr>
        <p:txBody>
          <a:bodyPr/>
          <a:lstStyle/>
          <a:p>
            <a:pPr marL="0" indent="0">
              <a:buNone/>
            </a:pPr>
            <a:r>
              <a:rPr lang="es-HN" sz="1400" dirty="0"/>
              <a:t>Diagnostico de indentacion fúndica interna:</a:t>
            </a:r>
          </a:p>
          <a:p>
            <a:r>
              <a:rPr lang="es-HN" sz="1100" dirty="0"/>
              <a:t>Presente en 73.2% de todas las mujeres:</a:t>
            </a:r>
          </a:p>
          <a:p>
            <a:pPr marL="457200" lvl="1" indent="0">
              <a:buNone/>
            </a:pPr>
            <a:r>
              <a:rPr lang="es-HN" sz="1100" dirty="0"/>
              <a:t>- 79% (75/98) de aquellas que fueron infértiles,</a:t>
            </a:r>
          </a:p>
          <a:p>
            <a:pPr marL="457200" lvl="1" indent="0">
              <a:buNone/>
            </a:pPr>
            <a:r>
              <a:rPr lang="es-HN" sz="1100" dirty="0"/>
              <a:t>- 71.2% (116/163) de aquellas sin infertilidad,</a:t>
            </a:r>
          </a:p>
          <a:p>
            <a:pPr marL="457200" lvl="1" indent="0">
              <a:buNone/>
            </a:pPr>
            <a:r>
              <a:rPr lang="es-HN" sz="1100" dirty="0"/>
              <a:t>- 86.7% (39/45) de aquellas con historia de aborto,</a:t>
            </a:r>
          </a:p>
          <a:p>
            <a:pPr marL="457200" lvl="1" indent="0">
              <a:buNone/>
            </a:pPr>
            <a:r>
              <a:rPr lang="es-HN" sz="1100" dirty="0"/>
              <a:t>- 70.4% (152/216) de aquellas sin historia de aborto.</a:t>
            </a:r>
            <a:r>
              <a:rPr lang="en-AU" sz="1100" dirty="0"/>
              <a:t> </a:t>
            </a:r>
          </a:p>
          <a:p>
            <a:pPr marL="228600" indent="-171450"/>
            <a:r>
              <a:rPr lang="es-HN" sz="1100" dirty="0"/>
              <a:t>No hubo asociación significativa estadísticamente de presencia de indentacion fúndica interna con infertilidad o con aborto previo (</a:t>
            </a:r>
            <a:r>
              <a:rPr lang="es-HN" sz="1100" i="1" dirty="0"/>
              <a:t>P</a:t>
            </a:r>
            <a:r>
              <a:rPr lang="es-HN" sz="1100" dirty="0"/>
              <a:t> = 0.8, y </a:t>
            </a:r>
            <a:r>
              <a:rPr lang="es-HN" sz="1100" i="1" dirty="0"/>
              <a:t>P</a:t>
            </a:r>
            <a:r>
              <a:rPr lang="es-HN" sz="1100" dirty="0"/>
              <a:t> = 0.4, respectivamente). Profundidad de indentacion interna media fue 2.8 (rango intercuartil, 0–5.9) mm.</a:t>
            </a:r>
          </a:p>
        </p:txBody>
      </p:sp>
      <p:sp>
        <p:nvSpPr>
          <p:cNvPr id="15" name="Content Placeholder 9">
            <a:extLst>
              <a:ext uri="{FF2B5EF4-FFF2-40B4-BE49-F238E27FC236}">
                <a16:creationId xmlns:a16="http://schemas.microsoft.com/office/drawing/2014/main" id="{A85D4451-73A8-AB44-9974-3B1EC3C236E3}"/>
              </a:ext>
            </a:extLst>
          </p:cNvPr>
          <p:cNvSpPr txBox="1">
            <a:spLocks/>
          </p:cNvSpPr>
          <p:nvPr/>
        </p:nvSpPr>
        <p:spPr bwMode="auto">
          <a:xfrm>
            <a:off x="3503527" y="4509120"/>
            <a:ext cx="5460961" cy="181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s-HN" sz="1400" i="0" kern="0" dirty="0"/>
              <a:t>Diagnostico de útero septado:</a:t>
            </a:r>
          </a:p>
          <a:p>
            <a:r>
              <a:rPr lang="es-HN" sz="1100" i="0" kern="0" dirty="0"/>
              <a:t>85/261 (32.6% (95% CI, 28–38%)) de los úteros fueron identificados como septados por los menos de una de las tres definiciones (ESHRE/ESGE-2016, ASRM-2016, CUME-2018).</a:t>
            </a:r>
          </a:p>
          <a:p>
            <a:r>
              <a:rPr lang="es-HN" sz="1100" i="0" kern="0" dirty="0"/>
              <a:t>Las tres definiciones fueron cumplidas por solo 7/261 (2.6% (95% CI, 1.2–5.5%)) de todos los úteros.</a:t>
            </a:r>
          </a:p>
          <a:p>
            <a:r>
              <a:rPr lang="es-HN" sz="1100" i="0" kern="0" dirty="0"/>
              <a:t>La prevalencia de útero septado de acuerdo al criterio de ESHRE/ESGE-2016 (31%, 80/261) fue significativamente mayor que los de acuerdo a los criterios</a:t>
            </a:r>
          </a:p>
          <a:p>
            <a:pPr lvl="1"/>
            <a:r>
              <a:rPr lang="es-HN" sz="1100" i="0" kern="0" dirty="0"/>
              <a:t>CUME-2018 (12%, 31/261, RR = 2.6 (95% IC, 1.8–3.8), P &lt; 0.0001), o </a:t>
            </a:r>
          </a:p>
          <a:p>
            <a:pPr lvl="1"/>
            <a:r>
              <a:rPr lang="es-HN" sz="1100" i="0" kern="0" dirty="0"/>
              <a:t>ASRM-2016 (5%, 12/261, RR = 6.7 (95% IC, 3.7–11.9), P &lt; 0.0001)</a:t>
            </a:r>
          </a:p>
        </p:txBody>
      </p:sp>
      <p:sp>
        <p:nvSpPr>
          <p:cNvPr id="12" name="Text Box 5"/>
          <p:cNvSpPr txBox="1">
            <a:spLocks noChangeArrowheads="1"/>
          </p:cNvSpPr>
          <p:nvPr/>
        </p:nvSpPr>
        <p:spPr bwMode="auto">
          <a:xfrm>
            <a:off x="0" y="986186"/>
            <a:ext cx="9143999" cy="683264"/>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dirty="0">
                <a:solidFill>
                  <a:schemeClr val="bg1"/>
                </a:solidFill>
              </a:rPr>
              <a:t>Útero septado de acuerdo a las definiciones de ESHRE/ESGE, ASRM y CUME: asociación con infertilidad y aborto, costo y advertencias para mujeres y sistemas de salud</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6" name="Picture 5"/>
          <p:cNvPicPr>
            <a:picLocks noChangeAspect="1"/>
          </p:cNvPicPr>
          <p:nvPr/>
        </p:nvPicPr>
        <p:blipFill>
          <a:blip r:embed="rId5"/>
          <a:stretch>
            <a:fillRect/>
          </a:stretch>
        </p:blipFill>
        <p:spPr>
          <a:xfrm>
            <a:off x="261987" y="4571878"/>
            <a:ext cx="3130452" cy="2097482"/>
          </a:xfrm>
          <a:prstGeom prst="rect">
            <a:avLst/>
          </a:prstGeom>
        </p:spPr>
      </p:pic>
      <p:pic>
        <p:nvPicPr>
          <p:cNvPr id="8" name="Picture 7"/>
          <p:cNvPicPr>
            <a:picLocks noChangeAspect="1"/>
          </p:cNvPicPr>
          <p:nvPr/>
        </p:nvPicPr>
        <p:blipFill>
          <a:blip r:embed="rId6"/>
          <a:stretch>
            <a:fillRect/>
          </a:stretch>
        </p:blipFill>
        <p:spPr>
          <a:xfrm>
            <a:off x="4220541" y="2254604"/>
            <a:ext cx="4815955" cy="1724673"/>
          </a:xfrm>
          <a:prstGeom prst="rect">
            <a:avLst/>
          </a:prstGeom>
        </p:spPr>
      </p:pic>
      <p:sp>
        <p:nvSpPr>
          <p:cNvPr id="9" name="TextBox 8"/>
          <p:cNvSpPr txBox="1"/>
          <p:nvPr/>
        </p:nvSpPr>
        <p:spPr>
          <a:xfrm>
            <a:off x="4220541" y="3933056"/>
            <a:ext cx="4671939" cy="553998"/>
          </a:xfrm>
          <a:prstGeom prst="rect">
            <a:avLst/>
          </a:prstGeom>
          <a:noFill/>
        </p:spPr>
        <p:txBody>
          <a:bodyPr wrap="square" rtlCol="0">
            <a:spAutoFit/>
          </a:bodyPr>
          <a:lstStyle/>
          <a:p>
            <a:r>
              <a:rPr lang="es-HN" sz="1000" i="0" dirty="0"/>
              <a:t>Imágenes ultrasonográficas de utero que cumplieron las tres definiciones de útero septado: de acuerdo a (a) ASRM-2016; (b) ESHRE/ESGE-2016 and (c) CUME-2018.</a:t>
            </a:r>
          </a:p>
        </p:txBody>
      </p:sp>
    </p:spTree>
    <p:extLst>
      <p:ext uri="{BB962C8B-B14F-4D97-AF65-F5344CB8AC3E}">
        <p14:creationId xmlns:p14="http://schemas.microsoft.com/office/powerpoint/2010/main" val="14367595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64506</TotalTime>
  <Words>3320</Words>
  <Application>Microsoft Office PowerPoint</Application>
  <PresentationFormat>Presentación en pantalla (4:3)</PresentationFormat>
  <Paragraphs>157</Paragraphs>
  <Slides>14</Slides>
  <Notes>12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14</vt:i4>
      </vt:variant>
    </vt:vector>
  </HeadingPairs>
  <TitlesOfParts>
    <vt:vector size="19" baseType="lpstr">
      <vt:lpstr>Arial</vt:lpstr>
      <vt:lpstr>Calibri</vt:lpstr>
      <vt:lpstr>Roboto</vt:lpstr>
      <vt:lpstr>Default Design</vt:lpstr>
      <vt:lpstr>5_Default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Ruben Fernandez</cp:lastModifiedBy>
  <cp:revision>1041</cp:revision>
  <cp:lastPrinted>2011-09-13T15:07:48Z</cp:lastPrinted>
  <dcterms:created xsi:type="dcterms:W3CDTF">2016-05-13T18:06:14Z</dcterms:created>
  <dcterms:modified xsi:type="dcterms:W3CDTF">2019-12-26T03:13:46Z</dcterms:modified>
</cp:coreProperties>
</file>