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812" r:id="rId2"/>
  </p:sldMasterIdLst>
  <p:notesMasterIdLst>
    <p:notesMasterId r:id="rId15"/>
  </p:notesMasterIdLst>
  <p:sldIdLst>
    <p:sldId id="329" r:id="rId3"/>
    <p:sldId id="350" r:id="rId4"/>
    <p:sldId id="349" r:id="rId5"/>
    <p:sldId id="384" r:id="rId6"/>
    <p:sldId id="398" r:id="rId7"/>
    <p:sldId id="379" r:id="rId8"/>
    <p:sldId id="387" r:id="rId9"/>
    <p:sldId id="399" r:id="rId10"/>
    <p:sldId id="353" r:id="rId11"/>
    <p:sldId id="400" r:id="rId12"/>
    <p:sldId id="381" r:id="rId13"/>
    <p:sldId id="371" r:id="rId14"/>
  </p:sldIdLst>
  <p:sldSz cx="9144000" cy="6858000" type="screen4x3"/>
  <p:notesSz cx="6761163" cy="9942513"/>
  <p:defaultTextStyle>
    <a:defPPr>
      <a:defRPr lang="en-GB"/>
    </a:defPPr>
    <a:lvl1pPr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5pPr>
    <a:lvl6pPr marL="2286000" algn="l" defTabSz="914400" rtl="0" eaLnBrk="1" latinLnBrk="0" hangingPunct="1">
      <a:defRPr i="1" kern="1200">
        <a:solidFill>
          <a:schemeClr val="tx1"/>
        </a:solidFill>
        <a:latin typeface="Arial" panose="020B0604020202020204" pitchFamily="34" charset="0"/>
        <a:ea typeface="+mn-ea"/>
        <a:cs typeface="+mn-cs"/>
      </a:defRPr>
    </a:lvl6pPr>
    <a:lvl7pPr marL="2743200" algn="l" defTabSz="914400" rtl="0" eaLnBrk="1" latinLnBrk="0" hangingPunct="1">
      <a:defRPr i="1" kern="1200">
        <a:solidFill>
          <a:schemeClr val="tx1"/>
        </a:solidFill>
        <a:latin typeface="Arial" panose="020B0604020202020204" pitchFamily="34" charset="0"/>
        <a:ea typeface="+mn-ea"/>
        <a:cs typeface="+mn-cs"/>
      </a:defRPr>
    </a:lvl7pPr>
    <a:lvl8pPr marL="3200400" algn="l" defTabSz="914400" rtl="0" eaLnBrk="1" latinLnBrk="0" hangingPunct="1">
      <a:defRPr i="1" kern="1200">
        <a:solidFill>
          <a:schemeClr val="tx1"/>
        </a:solidFill>
        <a:latin typeface="Arial" panose="020B0604020202020204" pitchFamily="34" charset="0"/>
        <a:ea typeface="+mn-ea"/>
        <a:cs typeface="+mn-cs"/>
      </a:defRPr>
    </a:lvl8pPr>
    <a:lvl9pPr marL="3657600" algn="l" defTabSz="914400" rtl="0" eaLnBrk="1" latinLnBrk="0" hangingPunct="1">
      <a:defRPr i="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618">
          <p15:clr>
            <a:srgbClr val="A4A3A4"/>
          </p15:clr>
        </p15:guide>
        <p15:guide id="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an liu" initials="yl" lastIdx="1" clrIdx="0">
    <p:extLst>
      <p:ext uri="{19B8F6BF-5375-455C-9EA6-DF929625EA0E}">
        <p15:presenceInfo xmlns:p15="http://schemas.microsoft.com/office/powerpoint/2012/main" userId="7aeeb296d51fcf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D6E4"/>
    <a:srgbClr val="EADEE7"/>
    <a:srgbClr val="ED1D24"/>
    <a:srgbClr val="445895"/>
    <a:srgbClr val="CDDEFF"/>
    <a:srgbClr val="002060"/>
    <a:srgbClr val="F0F3FB"/>
    <a:srgbClr val="E2E1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Stile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1376" autoAdjust="0"/>
    <p:restoredTop sz="94682" autoAdjust="0"/>
  </p:normalViewPr>
  <p:slideViewPr>
    <p:cSldViewPr>
      <p:cViewPr varScale="1">
        <p:scale>
          <a:sx n="111" d="100"/>
          <a:sy n="111" d="100"/>
        </p:scale>
        <p:origin x="1608" y="108"/>
      </p:cViewPr>
      <p:guideLst>
        <p:guide orient="horz" pos="2160"/>
        <p:guide pos="2880"/>
        <p:guide orient="horz" pos="618"/>
        <p:guide/>
      </p:guideLst>
    </p:cSldViewPr>
  </p:slideViewPr>
  <p:notesTextViewPr>
    <p:cViewPr>
      <p:scale>
        <a:sx n="100" d="100"/>
        <a:sy n="100" d="100"/>
      </p:scale>
      <p:origin x="0" y="0"/>
    </p:cViewPr>
  </p:notesTextViewPr>
  <p:sorterViewPr>
    <p:cViewPr>
      <p:scale>
        <a:sx n="100" d="100"/>
        <a:sy n="100" d="100"/>
      </p:scale>
      <p:origin x="0" y="176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30525" cy="496888"/>
          </a:xfrm>
          <a:prstGeom prst="rect">
            <a:avLst/>
          </a:prstGeom>
        </p:spPr>
        <p:txBody>
          <a:bodyPr vert="horz" lIns="91440" tIns="45720" rIns="91440" bIns="45720" rtlCol="0"/>
          <a:lstStyle>
            <a:lvl1pPr algn="l" eaLnBrk="1" hangingPunct="1">
              <a:defRPr sz="1200" i="0">
                <a:latin typeface="Arial" charset="0"/>
              </a:defRPr>
            </a:lvl1pPr>
          </a:lstStyle>
          <a:p>
            <a:pPr>
              <a:defRPr/>
            </a:pPr>
            <a:endParaRPr lang="it-IT" dirty="0"/>
          </a:p>
        </p:txBody>
      </p:sp>
      <p:sp>
        <p:nvSpPr>
          <p:cNvPr id="3" name="Segnaposto data 2"/>
          <p:cNvSpPr>
            <a:spLocks noGrp="1"/>
          </p:cNvSpPr>
          <p:nvPr>
            <p:ph type="dt" idx="1"/>
          </p:nvPr>
        </p:nvSpPr>
        <p:spPr>
          <a:xfrm>
            <a:off x="3829050" y="0"/>
            <a:ext cx="2930525" cy="496888"/>
          </a:xfrm>
          <a:prstGeom prst="rect">
            <a:avLst/>
          </a:prstGeom>
        </p:spPr>
        <p:txBody>
          <a:bodyPr vert="horz" lIns="91440" tIns="45720" rIns="91440" bIns="45720" rtlCol="0"/>
          <a:lstStyle>
            <a:lvl1pPr algn="r" eaLnBrk="1" hangingPunct="1">
              <a:defRPr sz="1200" i="0">
                <a:latin typeface="Arial" charset="0"/>
              </a:defRPr>
            </a:lvl1pPr>
          </a:lstStyle>
          <a:p>
            <a:pPr>
              <a:defRPr/>
            </a:pPr>
            <a:fld id="{E85DC6F2-61F7-47F7-BDDB-8773C9C1B552}" type="datetimeFigureOut">
              <a:rPr lang="it-IT"/>
              <a:pPr>
                <a:defRPr/>
              </a:pPr>
              <a:t>19/06/2020</a:t>
            </a:fld>
            <a:endParaRPr lang="it-IT" dirty="0"/>
          </a:p>
        </p:txBody>
      </p:sp>
      <p:sp>
        <p:nvSpPr>
          <p:cNvPr id="4" name="Segnaposto immagine diapositiva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pPr lvl="0"/>
            <a:endParaRPr lang="it-IT" noProof="0" dirty="0"/>
          </a:p>
        </p:txBody>
      </p:sp>
      <p:sp>
        <p:nvSpPr>
          <p:cNvPr id="5" name="Segnaposto note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eaLnBrk="1" hangingPunct="1">
              <a:defRPr sz="1200" i="0">
                <a:latin typeface="Arial" charset="0"/>
              </a:defRPr>
            </a:lvl1pPr>
          </a:lstStyle>
          <a:p>
            <a:pPr>
              <a:defRPr/>
            </a:pPr>
            <a:endParaRPr lang="it-IT" dirty="0"/>
          </a:p>
        </p:txBody>
      </p:sp>
      <p:sp>
        <p:nvSpPr>
          <p:cNvPr id="7" name="Segnaposto numero diapositiva 6"/>
          <p:cNvSpPr>
            <a:spLocks noGrp="1"/>
          </p:cNvSpPr>
          <p:nvPr>
            <p:ph type="sldNum" sz="quarter" idx="5"/>
          </p:nvPr>
        </p:nvSpPr>
        <p:spPr>
          <a:xfrm>
            <a:off x="3829050" y="9444038"/>
            <a:ext cx="2930525"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i="0">
                <a:cs typeface="Arial" panose="020B0604020202020204" pitchFamily="34" charset="0"/>
              </a:defRPr>
            </a:lvl1pPr>
          </a:lstStyle>
          <a:p>
            <a:pPr>
              <a:defRPr/>
            </a:pPr>
            <a:fld id="{7A07579C-B849-46E4-81D5-095676F8793D}" type="slidenum">
              <a:rPr lang="en-US"/>
              <a:pPr>
                <a:defRPr/>
              </a:pPr>
              <a:t>‹#›</a:t>
            </a:fld>
            <a:endParaRPr lang="it-IT" dirty="0">
              <a:cs typeface="+mn-cs"/>
            </a:endParaRPr>
          </a:p>
        </p:txBody>
      </p:sp>
    </p:spTree>
    <p:extLst>
      <p:ext uri="{BB962C8B-B14F-4D97-AF65-F5344CB8AC3E}">
        <p14:creationId xmlns:p14="http://schemas.microsoft.com/office/powerpoint/2010/main" val="23629690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ormAutofit/>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6D345E7-095D-4628-A017-2AA883E147ED}" type="slidenum">
              <a:rPr lang="en-GB" altLang="it-IT" smtClean="0">
                <a:solidFill>
                  <a:srgbClr val="000000"/>
                </a:solidFill>
                <a:latin typeface="Arial" panose="020B0604020202020204" pitchFamily="34" charset="0"/>
              </a:rPr>
              <a:pPr>
                <a:spcBef>
                  <a:spcPct val="0"/>
                </a:spcBef>
              </a:pPr>
              <a:t>1</a:t>
            </a:fld>
            <a:endParaRPr lang="en-GB" altLang="it-IT" dirty="0">
              <a:solidFill>
                <a:srgbClr val="000000"/>
              </a:solidFill>
              <a:latin typeface="Arial" panose="020B0604020202020204" pitchFamily="34" charset="0"/>
            </a:endParaRPr>
          </a:p>
        </p:txBody>
      </p:sp>
      <p:sp>
        <p:nvSpPr>
          <p:cNvPr id="184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8436"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it-IT" dirty="0"/>
          </a:p>
        </p:txBody>
      </p:sp>
    </p:spTree>
    <p:extLst>
      <p:ext uri="{BB962C8B-B14F-4D97-AF65-F5344CB8AC3E}">
        <p14:creationId xmlns:p14="http://schemas.microsoft.com/office/powerpoint/2010/main" val="2546507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4819"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3482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normAutofit/>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A44F31C-2D1F-4EC9-B3F1-334B594AA577}" type="slidenum">
              <a:rPr lang="x-none" altLang="it-IT" i="0">
                <a:solidFill>
                  <a:srgbClr val="000000"/>
                </a:solidFill>
                <a:latin typeface="Arial" panose="020B0604020202020204" pitchFamily="34" charset="0"/>
              </a:rPr>
              <a:pPr algn="r" eaLnBrk="1" hangingPunct="1">
                <a:spcBef>
                  <a:spcPct val="0"/>
                </a:spcBef>
              </a:pPr>
              <a:t>10</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9070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normAutofit/>
          </a:bodyPr>
          <a:lstStyle/>
          <a:p>
            <a:pPr>
              <a:defRPr/>
            </a:pPr>
            <a:fld id="{7A07579C-B849-46E4-81D5-095676F8793D}" type="slidenum">
              <a:rPr lang="en-US" smtClean="0"/>
              <a:pPr>
                <a:defRPr/>
              </a:pPr>
              <a:t>11</a:t>
            </a:fld>
            <a:endParaRPr lang="it-IT" dirty="0">
              <a:cs typeface="+mn-cs"/>
            </a:endParaRPr>
          </a:p>
        </p:txBody>
      </p:sp>
    </p:spTree>
    <p:extLst>
      <p:ext uri="{BB962C8B-B14F-4D97-AF65-F5344CB8AC3E}">
        <p14:creationId xmlns:p14="http://schemas.microsoft.com/office/powerpoint/2010/main" val="36663930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59396"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normAutofit/>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AD62B56D-1B15-44DE-B517-41FD56C48F94}" type="slidenum">
              <a:rPr lang="x-none" altLang="it-IT" i="0">
                <a:solidFill>
                  <a:srgbClr val="000000"/>
                </a:solidFill>
                <a:latin typeface="Arial" panose="020B0604020202020204" pitchFamily="34" charset="0"/>
              </a:rPr>
              <a:pPr algn="r" eaLnBrk="1" hangingPunct="1">
                <a:spcBef>
                  <a:spcPct val="0"/>
                </a:spcBef>
              </a:pPr>
              <a:t>12</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4301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2531"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2532"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normAutofit/>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8EC641F3-085E-404A-B442-0231AFD4B84A}" type="slidenum">
              <a:rPr lang="x-none" altLang="it-IT" i="0">
                <a:solidFill>
                  <a:srgbClr val="000000"/>
                </a:solidFill>
                <a:latin typeface="Arial" panose="020B0604020202020204" pitchFamily="34" charset="0"/>
              </a:rPr>
              <a:pPr algn="r" eaLnBrk="1" hangingPunct="1">
                <a:spcBef>
                  <a:spcPct val="0"/>
                </a:spcBef>
              </a:pPr>
              <a:t>2</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471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4579"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458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normAutofit/>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1CE584FA-CD33-4012-8C28-E8FE9CE9CBC9}" type="slidenum">
              <a:rPr lang="x-none" altLang="it-IT" i="0">
                <a:solidFill>
                  <a:srgbClr val="000000"/>
                </a:solidFill>
                <a:latin typeface="Arial" panose="020B0604020202020204" pitchFamily="34" charset="0"/>
              </a:rPr>
              <a:pPr algn="r" eaLnBrk="1" hangingPunct="1">
                <a:spcBef>
                  <a:spcPct val="0"/>
                </a:spcBef>
              </a:pPr>
              <a:t>3</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3555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normAutofit/>
          </a:bodyPr>
          <a:lstStyle/>
          <a:p>
            <a:pPr>
              <a:defRPr/>
            </a:pPr>
            <a:fld id="{7A07579C-B849-46E4-81D5-095676F8793D}" type="slidenum">
              <a:rPr lang="en-US" smtClean="0"/>
              <a:pPr>
                <a:defRPr/>
              </a:pPr>
              <a:t>4</a:t>
            </a:fld>
            <a:endParaRPr lang="it-IT" dirty="0">
              <a:cs typeface="+mn-cs"/>
            </a:endParaRPr>
          </a:p>
        </p:txBody>
      </p:sp>
    </p:spTree>
    <p:extLst>
      <p:ext uri="{BB962C8B-B14F-4D97-AF65-F5344CB8AC3E}">
        <p14:creationId xmlns:p14="http://schemas.microsoft.com/office/powerpoint/2010/main" val="3616361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normAutofit/>
          </a:bodyPr>
          <a:lstStyle/>
          <a:p>
            <a:pPr>
              <a:defRPr/>
            </a:pPr>
            <a:fld id="{7A07579C-B849-46E4-81D5-095676F8793D}" type="slidenum">
              <a:rPr lang="en-US" smtClean="0"/>
              <a:pPr>
                <a:defRPr/>
              </a:pPr>
              <a:t>5</a:t>
            </a:fld>
            <a:endParaRPr lang="it-IT" dirty="0">
              <a:cs typeface="+mn-cs"/>
            </a:endParaRPr>
          </a:p>
        </p:txBody>
      </p:sp>
    </p:spTree>
    <p:extLst>
      <p:ext uri="{BB962C8B-B14F-4D97-AF65-F5344CB8AC3E}">
        <p14:creationId xmlns:p14="http://schemas.microsoft.com/office/powerpoint/2010/main" val="36617361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normAutofit/>
          </a:bodyPr>
          <a:lstStyle/>
          <a:p>
            <a:pPr>
              <a:defRPr/>
            </a:pPr>
            <a:fld id="{7A07579C-B849-46E4-81D5-095676F8793D}" type="slidenum">
              <a:rPr lang="en-US" smtClean="0"/>
              <a:pPr>
                <a:defRPr/>
              </a:pPr>
              <a:t>6</a:t>
            </a:fld>
            <a:endParaRPr lang="it-IT" dirty="0">
              <a:cs typeface="+mn-cs"/>
            </a:endParaRPr>
          </a:p>
        </p:txBody>
      </p:sp>
    </p:spTree>
    <p:extLst>
      <p:ext uri="{BB962C8B-B14F-4D97-AF65-F5344CB8AC3E}">
        <p14:creationId xmlns:p14="http://schemas.microsoft.com/office/powerpoint/2010/main" val="27524853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normAutofit/>
          </a:bodyPr>
          <a:lstStyle/>
          <a:p>
            <a:pPr>
              <a:defRPr/>
            </a:pPr>
            <a:fld id="{7A07579C-B849-46E4-81D5-095676F8793D}" type="slidenum">
              <a:rPr lang="en-US" smtClean="0"/>
              <a:pPr>
                <a:defRPr/>
              </a:pPr>
              <a:t>7</a:t>
            </a:fld>
            <a:endParaRPr lang="it-IT" dirty="0">
              <a:cs typeface="+mn-cs"/>
            </a:endParaRPr>
          </a:p>
        </p:txBody>
      </p:sp>
    </p:spTree>
    <p:extLst>
      <p:ext uri="{BB962C8B-B14F-4D97-AF65-F5344CB8AC3E}">
        <p14:creationId xmlns:p14="http://schemas.microsoft.com/office/powerpoint/2010/main" val="16655352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normAutofit/>
          </a:bodyPr>
          <a:lstStyle/>
          <a:p>
            <a:pPr>
              <a:defRPr/>
            </a:pPr>
            <a:fld id="{7A07579C-B849-46E4-81D5-095676F8793D}" type="slidenum">
              <a:rPr lang="en-US" smtClean="0"/>
              <a:pPr>
                <a:defRPr/>
              </a:pPr>
              <a:t>8</a:t>
            </a:fld>
            <a:endParaRPr lang="it-IT" dirty="0">
              <a:cs typeface="+mn-cs"/>
            </a:endParaRPr>
          </a:p>
        </p:txBody>
      </p:sp>
    </p:spTree>
    <p:extLst>
      <p:ext uri="{BB962C8B-B14F-4D97-AF65-F5344CB8AC3E}">
        <p14:creationId xmlns:p14="http://schemas.microsoft.com/office/powerpoint/2010/main" val="27260815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4819"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3482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normAutofit/>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A44F31C-2D1F-4EC9-B3F1-334B594AA577}" type="slidenum">
              <a:rPr lang="x-none" altLang="it-IT" i="0">
                <a:solidFill>
                  <a:srgbClr val="000000"/>
                </a:solidFill>
                <a:latin typeface="Arial" panose="020B0604020202020204" pitchFamily="34" charset="0"/>
              </a:rPr>
              <a:pPr algn="r" eaLnBrk="1" hangingPunct="1">
                <a:spcBef>
                  <a:spcPct val="0"/>
                </a:spcBef>
              </a:pPr>
              <a:t>9</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8868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CDE3EC82-1B01-4E61-8144-D6203CB61C62}" type="slidenum">
              <a:rPr lang="en-US"/>
              <a:pPr>
                <a:defRPr/>
              </a:pPr>
              <a:t>‹#›</a:t>
            </a:fld>
            <a:endParaRPr lang="en-GB" dirty="0"/>
          </a:p>
        </p:txBody>
      </p:sp>
    </p:spTree>
    <p:extLst>
      <p:ext uri="{BB962C8B-B14F-4D97-AF65-F5344CB8AC3E}">
        <p14:creationId xmlns:p14="http://schemas.microsoft.com/office/powerpoint/2010/main" val="4240175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40D8DF2-7700-485C-A24B-6C4C21AB59CF}" type="slidenum">
              <a:rPr lang="en-US"/>
              <a:pPr>
                <a:defRPr/>
              </a:pPr>
              <a:t>‹#›</a:t>
            </a:fld>
            <a:endParaRPr lang="en-GB" dirty="0"/>
          </a:p>
        </p:txBody>
      </p:sp>
    </p:spTree>
    <p:extLst>
      <p:ext uri="{BB962C8B-B14F-4D97-AF65-F5344CB8AC3E}">
        <p14:creationId xmlns:p14="http://schemas.microsoft.com/office/powerpoint/2010/main" val="38780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07C36B0-32BF-4C1D-8B14-A851CC5C51F3}" type="slidenum">
              <a:rPr lang="en-US"/>
              <a:pPr>
                <a:defRPr/>
              </a:pPr>
              <a:t>‹#›</a:t>
            </a:fld>
            <a:endParaRPr lang="en-GB" dirty="0"/>
          </a:p>
        </p:txBody>
      </p:sp>
    </p:spTree>
    <p:extLst>
      <p:ext uri="{BB962C8B-B14F-4D97-AF65-F5344CB8AC3E}">
        <p14:creationId xmlns:p14="http://schemas.microsoft.com/office/powerpoint/2010/main" val="1603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3093B851-8467-4832-92CA-ED9F07BADCA2}" type="slidenum">
              <a:rPr lang="en-GB"/>
              <a:pPr>
                <a:defRPr/>
              </a:pPr>
              <a:t>‹#›</a:t>
            </a:fld>
            <a:endParaRPr lang="en-GB" dirty="0"/>
          </a:p>
        </p:txBody>
      </p:sp>
    </p:spTree>
    <p:extLst>
      <p:ext uri="{BB962C8B-B14F-4D97-AF65-F5344CB8AC3E}">
        <p14:creationId xmlns:p14="http://schemas.microsoft.com/office/powerpoint/2010/main" val="6444333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054CE0B-E619-4A04-AFDC-98E880E5E2AC}" type="slidenum">
              <a:rPr lang="en-GB"/>
              <a:pPr>
                <a:defRPr/>
              </a:pPr>
              <a:t>‹#›</a:t>
            </a:fld>
            <a:endParaRPr lang="en-GB" dirty="0"/>
          </a:p>
        </p:txBody>
      </p:sp>
    </p:spTree>
    <p:extLst>
      <p:ext uri="{BB962C8B-B14F-4D97-AF65-F5344CB8AC3E}">
        <p14:creationId xmlns:p14="http://schemas.microsoft.com/office/powerpoint/2010/main" val="2717675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A4AD40B0-C877-4B88-B941-F24B4AD5AAE9}" type="slidenum">
              <a:rPr lang="en-GB"/>
              <a:pPr>
                <a:defRPr/>
              </a:pPr>
              <a:t>‹#›</a:t>
            </a:fld>
            <a:endParaRPr lang="en-GB" dirty="0"/>
          </a:p>
        </p:txBody>
      </p:sp>
    </p:spTree>
    <p:extLst>
      <p:ext uri="{BB962C8B-B14F-4D97-AF65-F5344CB8AC3E}">
        <p14:creationId xmlns:p14="http://schemas.microsoft.com/office/powerpoint/2010/main" val="21101941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82DC06DB-2521-444A-8DBE-D0AA6A95A11A}" type="slidenum">
              <a:rPr lang="en-GB"/>
              <a:pPr>
                <a:defRPr/>
              </a:pPr>
              <a:t>‹#›</a:t>
            </a:fld>
            <a:endParaRPr lang="en-GB" dirty="0"/>
          </a:p>
        </p:txBody>
      </p:sp>
    </p:spTree>
    <p:extLst>
      <p:ext uri="{BB962C8B-B14F-4D97-AF65-F5344CB8AC3E}">
        <p14:creationId xmlns:p14="http://schemas.microsoft.com/office/powerpoint/2010/main" val="10427672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8"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9" name="Rectangle 6"/>
          <p:cNvSpPr>
            <a:spLocks noGrp="1" noChangeArrowheads="1"/>
          </p:cNvSpPr>
          <p:nvPr>
            <p:ph type="sldNum" sz="quarter" idx="12"/>
          </p:nvPr>
        </p:nvSpPr>
        <p:spPr/>
        <p:txBody>
          <a:bodyPr/>
          <a:lstStyle>
            <a:lvl1pPr>
              <a:defRPr/>
            </a:lvl1pPr>
          </a:lstStyle>
          <a:p>
            <a:pPr>
              <a:defRPr/>
            </a:pPr>
            <a:fld id="{963F55CC-90EC-4ED1-B27D-C5BB50F5A40C}" type="slidenum">
              <a:rPr lang="en-GB"/>
              <a:pPr>
                <a:defRPr/>
              </a:pPr>
              <a:t>‹#›</a:t>
            </a:fld>
            <a:endParaRPr lang="en-GB" dirty="0"/>
          </a:p>
        </p:txBody>
      </p:sp>
    </p:spTree>
    <p:extLst>
      <p:ext uri="{BB962C8B-B14F-4D97-AF65-F5344CB8AC3E}">
        <p14:creationId xmlns:p14="http://schemas.microsoft.com/office/powerpoint/2010/main" val="734762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4"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5" name="Rectangle 6"/>
          <p:cNvSpPr>
            <a:spLocks noGrp="1" noChangeArrowheads="1"/>
          </p:cNvSpPr>
          <p:nvPr>
            <p:ph type="sldNum" sz="quarter" idx="12"/>
          </p:nvPr>
        </p:nvSpPr>
        <p:spPr/>
        <p:txBody>
          <a:bodyPr/>
          <a:lstStyle>
            <a:lvl1pPr>
              <a:defRPr/>
            </a:lvl1pPr>
          </a:lstStyle>
          <a:p>
            <a:pPr>
              <a:defRPr/>
            </a:pPr>
            <a:fld id="{E6D1B118-3A41-4160-BC46-15821FE16282}" type="slidenum">
              <a:rPr lang="en-GB"/>
              <a:pPr>
                <a:defRPr/>
              </a:pPr>
              <a:t>‹#›</a:t>
            </a:fld>
            <a:endParaRPr lang="en-GB" dirty="0"/>
          </a:p>
        </p:txBody>
      </p:sp>
    </p:spTree>
    <p:extLst>
      <p:ext uri="{BB962C8B-B14F-4D97-AF65-F5344CB8AC3E}">
        <p14:creationId xmlns:p14="http://schemas.microsoft.com/office/powerpoint/2010/main" val="5038244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3"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4" name="Rectangle 6"/>
          <p:cNvSpPr>
            <a:spLocks noGrp="1" noChangeArrowheads="1"/>
          </p:cNvSpPr>
          <p:nvPr>
            <p:ph type="sldNum" sz="quarter" idx="12"/>
          </p:nvPr>
        </p:nvSpPr>
        <p:spPr/>
        <p:txBody>
          <a:bodyPr/>
          <a:lstStyle>
            <a:lvl1pPr>
              <a:defRPr/>
            </a:lvl1pPr>
          </a:lstStyle>
          <a:p>
            <a:pPr>
              <a:defRPr/>
            </a:pPr>
            <a:fld id="{4335A405-2C77-4A47-9402-95622389C786}" type="slidenum">
              <a:rPr lang="en-GB"/>
              <a:pPr>
                <a:defRPr/>
              </a:pPr>
              <a:t>‹#›</a:t>
            </a:fld>
            <a:endParaRPr lang="en-GB" dirty="0"/>
          </a:p>
        </p:txBody>
      </p:sp>
    </p:spTree>
    <p:extLst>
      <p:ext uri="{BB962C8B-B14F-4D97-AF65-F5344CB8AC3E}">
        <p14:creationId xmlns:p14="http://schemas.microsoft.com/office/powerpoint/2010/main" val="21757828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37066658-6B9B-46F2-8D64-99C8FA404B39}" type="slidenum">
              <a:rPr lang="en-GB"/>
              <a:pPr>
                <a:defRPr/>
              </a:pPr>
              <a:t>‹#›</a:t>
            </a:fld>
            <a:endParaRPr lang="en-GB" dirty="0"/>
          </a:p>
        </p:txBody>
      </p:sp>
    </p:spTree>
    <p:extLst>
      <p:ext uri="{BB962C8B-B14F-4D97-AF65-F5344CB8AC3E}">
        <p14:creationId xmlns:p14="http://schemas.microsoft.com/office/powerpoint/2010/main" val="1027852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7C909CB6-6D70-440F-BE29-455026851B21}" type="slidenum">
              <a:rPr lang="en-US"/>
              <a:pPr>
                <a:defRPr/>
              </a:pPr>
              <a:t>‹#›</a:t>
            </a:fld>
            <a:endParaRPr lang="en-GB" dirty="0"/>
          </a:p>
        </p:txBody>
      </p:sp>
    </p:spTree>
    <p:extLst>
      <p:ext uri="{BB962C8B-B14F-4D97-AF65-F5344CB8AC3E}">
        <p14:creationId xmlns:p14="http://schemas.microsoft.com/office/powerpoint/2010/main" val="10926864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2E61DCDB-A505-4D00-A47A-42AB4F4F12DF}" type="slidenum">
              <a:rPr lang="en-GB"/>
              <a:pPr>
                <a:defRPr/>
              </a:pPr>
              <a:t>‹#›</a:t>
            </a:fld>
            <a:endParaRPr lang="en-GB" dirty="0"/>
          </a:p>
        </p:txBody>
      </p:sp>
    </p:spTree>
    <p:extLst>
      <p:ext uri="{BB962C8B-B14F-4D97-AF65-F5344CB8AC3E}">
        <p14:creationId xmlns:p14="http://schemas.microsoft.com/office/powerpoint/2010/main" val="40961720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79A8D181-7187-4539-95BF-29D4AC90ABA5}" type="slidenum">
              <a:rPr lang="en-GB"/>
              <a:pPr>
                <a:defRPr/>
              </a:pPr>
              <a:t>‹#›</a:t>
            </a:fld>
            <a:endParaRPr lang="en-GB" dirty="0"/>
          </a:p>
        </p:txBody>
      </p:sp>
    </p:spTree>
    <p:extLst>
      <p:ext uri="{BB962C8B-B14F-4D97-AF65-F5344CB8AC3E}">
        <p14:creationId xmlns:p14="http://schemas.microsoft.com/office/powerpoint/2010/main" val="13889475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AA5E476-6F4A-42B8-8255-3D7FB57E1F99}" type="slidenum">
              <a:rPr lang="en-GB"/>
              <a:pPr>
                <a:defRPr/>
              </a:pPr>
              <a:t>‹#›</a:t>
            </a:fld>
            <a:endParaRPr lang="en-GB" dirty="0"/>
          </a:p>
        </p:txBody>
      </p:sp>
    </p:spTree>
    <p:extLst>
      <p:ext uri="{BB962C8B-B14F-4D97-AF65-F5344CB8AC3E}">
        <p14:creationId xmlns:p14="http://schemas.microsoft.com/office/powerpoint/2010/main" val="2751626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C7007470-8E3A-4B11-89EA-065FF43B9312}" type="slidenum">
              <a:rPr lang="en-US"/>
              <a:pPr>
                <a:defRPr/>
              </a:pPr>
              <a:t>‹#›</a:t>
            </a:fld>
            <a:endParaRPr lang="en-GB" dirty="0"/>
          </a:p>
        </p:txBody>
      </p:sp>
    </p:spTree>
    <p:extLst>
      <p:ext uri="{BB962C8B-B14F-4D97-AF65-F5344CB8AC3E}">
        <p14:creationId xmlns:p14="http://schemas.microsoft.com/office/powerpoint/2010/main" val="2797632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7803EB94-954C-42B7-BC7B-F6998BFAAE35}" type="slidenum">
              <a:rPr lang="en-US"/>
              <a:pPr>
                <a:defRPr/>
              </a:pPr>
              <a:t>‹#›</a:t>
            </a:fld>
            <a:endParaRPr lang="en-GB" dirty="0"/>
          </a:p>
        </p:txBody>
      </p:sp>
    </p:spTree>
    <p:extLst>
      <p:ext uri="{BB962C8B-B14F-4D97-AF65-F5344CB8AC3E}">
        <p14:creationId xmlns:p14="http://schemas.microsoft.com/office/powerpoint/2010/main" val="1345884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a:ln/>
        </p:spPr>
        <p:txBody>
          <a:bodyPr/>
          <a:lstStyle>
            <a:lvl1pPr>
              <a:defRPr/>
            </a:lvl1pPr>
          </a:lstStyle>
          <a:p>
            <a:pPr>
              <a:defRPr/>
            </a:pPr>
            <a:fld id="{43178C1A-D1D9-4F7B-859A-60F116829842}" type="slidenum">
              <a:rPr lang="en-US"/>
              <a:pPr>
                <a:defRPr/>
              </a:pPr>
              <a:t>‹#›</a:t>
            </a:fld>
            <a:endParaRPr lang="en-GB" dirty="0"/>
          </a:p>
        </p:txBody>
      </p:sp>
    </p:spTree>
    <p:extLst>
      <p:ext uri="{BB962C8B-B14F-4D97-AF65-F5344CB8AC3E}">
        <p14:creationId xmlns:p14="http://schemas.microsoft.com/office/powerpoint/2010/main" val="366048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a:ln/>
        </p:spPr>
        <p:txBody>
          <a:bodyPr/>
          <a:lstStyle>
            <a:lvl1pPr>
              <a:defRPr/>
            </a:lvl1pPr>
          </a:lstStyle>
          <a:p>
            <a:pPr>
              <a:defRPr/>
            </a:pPr>
            <a:fld id="{E389177E-B0CC-4BAA-86B1-C7EC57F86527}" type="slidenum">
              <a:rPr lang="en-US"/>
              <a:pPr>
                <a:defRPr/>
              </a:pPr>
              <a:t>‹#›</a:t>
            </a:fld>
            <a:endParaRPr lang="en-GB" dirty="0"/>
          </a:p>
        </p:txBody>
      </p:sp>
    </p:spTree>
    <p:extLst>
      <p:ext uri="{BB962C8B-B14F-4D97-AF65-F5344CB8AC3E}">
        <p14:creationId xmlns:p14="http://schemas.microsoft.com/office/powerpoint/2010/main" val="989769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a:ln/>
        </p:spPr>
        <p:txBody>
          <a:bodyPr/>
          <a:lstStyle>
            <a:lvl1pPr>
              <a:defRPr/>
            </a:lvl1pPr>
          </a:lstStyle>
          <a:p>
            <a:pPr>
              <a:defRPr/>
            </a:pPr>
            <a:fld id="{7C3A35F0-57CA-4226-B22C-AEDC13518215}" type="slidenum">
              <a:rPr lang="en-US"/>
              <a:pPr>
                <a:defRPr/>
              </a:pPr>
              <a:t>‹#›</a:t>
            </a:fld>
            <a:endParaRPr lang="en-GB" dirty="0"/>
          </a:p>
        </p:txBody>
      </p:sp>
    </p:spTree>
    <p:extLst>
      <p:ext uri="{BB962C8B-B14F-4D97-AF65-F5344CB8AC3E}">
        <p14:creationId xmlns:p14="http://schemas.microsoft.com/office/powerpoint/2010/main" val="406844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D0913055-48F1-4760-A228-BF2BB82244EF}" type="slidenum">
              <a:rPr lang="en-US"/>
              <a:pPr>
                <a:defRPr/>
              </a:pPr>
              <a:t>‹#›</a:t>
            </a:fld>
            <a:endParaRPr lang="en-GB" dirty="0"/>
          </a:p>
        </p:txBody>
      </p:sp>
    </p:spTree>
    <p:extLst>
      <p:ext uri="{BB962C8B-B14F-4D97-AF65-F5344CB8AC3E}">
        <p14:creationId xmlns:p14="http://schemas.microsoft.com/office/powerpoint/2010/main" val="741009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dirty="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6695BB04-7A9D-4F2A-9B1F-9B9D5AF2E16F}" type="slidenum">
              <a:rPr lang="en-US"/>
              <a:pPr>
                <a:defRPr/>
              </a:pPr>
              <a:t>‹#›</a:t>
            </a:fld>
            <a:endParaRPr lang="en-GB" dirty="0"/>
          </a:p>
        </p:txBody>
      </p:sp>
    </p:spTree>
    <p:extLst>
      <p:ext uri="{BB962C8B-B14F-4D97-AF65-F5344CB8AC3E}">
        <p14:creationId xmlns:p14="http://schemas.microsoft.com/office/powerpoint/2010/main" val="212987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a:t>Click to edit Master text styles</a:t>
            </a:r>
          </a:p>
          <a:p>
            <a:pPr lvl="1"/>
            <a:r>
              <a:rPr lang="en-GB" altLang="it-IT"/>
              <a:t>Second level</a:t>
            </a:r>
          </a:p>
          <a:p>
            <a:pPr lvl="2"/>
            <a:r>
              <a:rPr lang="en-GB" altLang="it-IT"/>
              <a:t>Third level</a:t>
            </a:r>
          </a:p>
          <a:p>
            <a:pPr lvl="3"/>
            <a:r>
              <a:rPr lang="en-GB" altLang="it-IT"/>
              <a:t>Fourth level</a:t>
            </a:r>
          </a:p>
          <a:p>
            <a:pPr lvl="4"/>
            <a:r>
              <a:rPr lang="en-GB" altLang="it-IT"/>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i="0">
                <a:latin typeface="Arial" charset="0"/>
              </a:defRPr>
            </a:lvl1pPr>
          </a:lstStyle>
          <a:p>
            <a:pPr>
              <a:defRPr/>
            </a:pPr>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i="0">
                <a:latin typeface="Arial" charset="0"/>
              </a:defRPr>
            </a:lvl1pPr>
          </a:lstStyle>
          <a:p>
            <a:pPr>
              <a:defRPr/>
            </a:pPr>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i="0">
                <a:cs typeface="Arial" panose="020B0604020202020204" pitchFamily="34" charset="0"/>
              </a:defRPr>
            </a:lvl1pPr>
          </a:lstStyle>
          <a:p>
            <a:pPr>
              <a:defRPr/>
            </a:pPr>
            <a:fld id="{E13D8571-8C07-428E-A66A-16124D03FB04}" type="slidenum">
              <a:rPr lang="en-US"/>
              <a:pPr>
                <a:defRPr/>
              </a:pPr>
              <a:t>‹#›</a:t>
            </a:fld>
            <a:endParaRPr lang="en-GB" dirty="0"/>
          </a:p>
        </p:txBody>
      </p:sp>
    </p:spTree>
  </p:cSld>
  <p:clrMap bg1="lt1" tx1="dk1" bg2="lt2" tx2="dk2" accent1="accent1" accent2="accent2" accent3="accent3" accent4="accent4" accent5="accent5" accent6="accent6" hlink="hlink" folHlink="folHlink"/>
  <p:sldLayoutIdLst>
    <p:sldLayoutId id="2147487585" r:id="rId1"/>
    <p:sldLayoutId id="2147487586" r:id="rId2"/>
    <p:sldLayoutId id="2147487587" r:id="rId3"/>
    <p:sldLayoutId id="2147487588" r:id="rId4"/>
    <p:sldLayoutId id="2147487589" r:id="rId5"/>
    <p:sldLayoutId id="2147487590" r:id="rId6"/>
    <p:sldLayoutId id="2147487591" r:id="rId7"/>
    <p:sldLayoutId id="2147487592" r:id="rId8"/>
    <p:sldLayoutId id="2147487593" r:id="rId9"/>
    <p:sldLayoutId id="2147487594" r:id="rId10"/>
    <p:sldLayoutId id="21474875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a:t>Click to edit Master text styles</a:t>
            </a:r>
          </a:p>
          <a:p>
            <a:pPr lvl="1"/>
            <a:r>
              <a:rPr lang="en-GB" altLang="it-IT"/>
              <a:t>Second level</a:t>
            </a:r>
          </a:p>
          <a:p>
            <a:pPr lvl="2"/>
            <a:r>
              <a:rPr lang="en-GB" altLang="it-IT"/>
              <a:t>Third level</a:t>
            </a:r>
          </a:p>
          <a:p>
            <a:pPr lvl="3"/>
            <a:r>
              <a:rPr lang="en-GB" altLang="it-IT"/>
              <a:t>Fourth level</a:t>
            </a:r>
          </a:p>
          <a:p>
            <a:pPr lvl="4"/>
            <a:r>
              <a:rPr lang="en-GB" altLang="it-IT"/>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i="0">
                <a:solidFill>
                  <a:srgbClr val="000000"/>
                </a:solidFill>
                <a:latin typeface="Arial" charset="0"/>
                <a:cs typeface="Arial" charset="0"/>
              </a:defRPr>
            </a:lvl1pPr>
          </a:lstStyle>
          <a:p>
            <a:pPr>
              <a:defRPr/>
            </a:pPr>
            <a:endParaRPr lang="en-GB" dirty="0"/>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i="0">
                <a:solidFill>
                  <a:srgbClr val="000000"/>
                </a:solidFill>
                <a:latin typeface="Arial" charset="0"/>
                <a:cs typeface="Arial" charset="0"/>
              </a:defRPr>
            </a:lvl1pPr>
          </a:lstStyle>
          <a:p>
            <a:pPr>
              <a:defRPr/>
            </a:pPr>
            <a:endParaRPr lang="en-GB" dirty="0"/>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i="0">
                <a:solidFill>
                  <a:srgbClr val="000000"/>
                </a:solidFill>
                <a:cs typeface="Arial" panose="020B0604020202020204" pitchFamily="34" charset="0"/>
              </a:defRPr>
            </a:lvl1pPr>
          </a:lstStyle>
          <a:p>
            <a:pPr>
              <a:defRPr/>
            </a:pPr>
            <a:fld id="{D62B089E-E7A4-431C-A446-EF849B64A322}"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7618" r:id="rId1"/>
    <p:sldLayoutId id="2147487619" r:id="rId2"/>
    <p:sldLayoutId id="2147487620" r:id="rId3"/>
    <p:sldLayoutId id="2147487621" r:id="rId4"/>
    <p:sldLayoutId id="2147487622" r:id="rId5"/>
    <p:sldLayoutId id="2147487623" r:id="rId6"/>
    <p:sldLayoutId id="2147487624" r:id="rId7"/>
    <p:sldLayoutId id="2147487625" r:id="rId8"/>
    <p:sldLayoutId id="2147487626" r:id="rId9"/>
    <p:sldLayoutId id="2147487627" r:id="rId10"/>
    <p:sldLayoutId id="2147487628"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2"/>
          <p:cNvGrpSpPr>
            <a:grpSpLocks/>
          </p:cNvGrpSpPr>
          <p:nvPr/>
        </p:nvGrpSpPr>
        <p:grpSpPr bwMode="auto">
          <a:xfrm>
            <a:off x="0" y="-15875"/>
            <a:ext cx="9144000" cy="923925"/>
            <a:chOff x="0" y="3755"/>
            <a:chExt cx="5760" cy="582"/>
          </a:xfrm>
        </p:grpSpPr>
        <p:pic>
          <p:nvPicPr>
            <p:cNvPr id="17415"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7416"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7411" name="Text Box 5"/>
          <p:cNvSpPr txBox="1">
            <a:spLocks noChangeArrowheads="1"/>
          </p:cNvSpPr>
          <p:nvPr/>
        </p:nvSpPr>
        <p:spPr bwMode="auto">
          <a:xfrm>
            <a:off x="228600" y="1295400"/>
            <a:ext cx="8748713" cy="584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8575" algn="ctr">
                <a:solidFill>
                  <a:srgbClr val="000000"/>
                </a:solidFill>
                <a:miter lim="800000"/>
                <a:headEnd/>
                <a:tailEnd/>
              </a14:hiddenLine>
            </a:ext>
          </a:extLst>
        </p:spPr>
        <p:txBody>
          <a:bodyPr>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None/>
            </a:pPr>
            <a:r>
              <a:rPr lang="en-GB" altLang="it-IT" b="1" i="0" dirty="0">
                <a:solidFill>
                  <a:srgbClr val="000000"/>
                </a:solidFill>
                <a:cs typeface="Arial" panose="020B0604020202020204" pitchFamily="34" charset="0"/>
              </a:rPr>
              <a:t>UOG Journal Club: </a:t>
            </a:r>
            <a:r>
              <a:rPr lang="en-US" altLang="zh-CN" b="1" i="0" dirty="0">
                <a:solidFill>
                  <a:srgbClr val="000000"/>
                </a:solidFill>
                <a:cs typeface="Arial" panose="020B0604020202020204" pitchFamily="34" charset="0"/>
              </a:rPr>
              <a:t>2020</a:t>
            </a:r>
            <a:r>
              <a:rPr lang="zh-CN" altLang="en-US" b="1" i="0" dirty="0">
                <a:solidFill>
                  <a:srgbClr val="000000"/>
                </a:solidFill>
                <a:cs typeface="Arial" panose="020B0604020202020204" pitchFamily="34" charset="0"/>
              </a:rPr>
              <a:t>年</a:t>
            </a:r>
            <a:r>
              <a:rPr lang="en-US" altLang="zh-CN" b="1" i="0" dirty="0">
                <a:solidFill>
                  <a:srgbClr val="000000"/>
                </a:solidFill>
                <a:cs typeface="Arial" panose="020B0604020202020204" pitchFamily="34" charset="0"/>
              </a:rPr>
              <a:t>5</a:t>
            </a:r>
            <a:r>
              <a:rPr lang="zh-CN" altLang="en-US" b="1" i="0" dirty="0">
                <a:solidFill>
                  <a:srgbClr val="000000"/>
                </a:solidFill>
                <a:cs typeface="Arial" panose="020B0604020202020204" pitchFamily="34" charset="0"/>
              </a:rPr>
              <a:t>月</a:t>
            </a:r>
            <a:endParaRPr lang="en-GB" altLang="it-IT" b="1" i="0" dirty="0">
              <a:solidFill>
                <a:srgbClr val="000000"/>
              </a:solidFill>
              <a:cs typeface="Arial" panose="020B0604020202020204" pitchFamily="34" charset="0"/>
            </a:endParaRPr>
          </a:p>
        </p:txBody>
      </p:sp>
      <p:sp>
        <p:nvSpPr>
          <p:cNvPr id="17412" name="TextBox 1"/>
          <p:cNvSpPr txBox="1">
            <a:spLocks noChangeArrowheads="1"/>
          </p:cNvSpPr>
          <p:nvPr/>
        </p:nvSpPr>
        <p:spPr bwMode="auto">
          <a:xfrm>
            <a:off x="251520" y="2060848"/>
            <a:ext cx="8424936" cy="25730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ormAutofit fontScale="92500" lnSpcReduction="10000"/>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zh-CN" altLang="en-US" sz="2600" b="1" i="0" dirty="0">
                <a:solidFill>
                  <a:srgbClr val="000000"/>
                </a:solidFill>
              </a:rPr>
              <a:t>游离</a:t>
            </a:r>
            <a:r>
              <a:rPr lang="en-US" altLang="zh-CN" sz="2600" b="1" i="0" dirty="0">
                <a:solidFill>
                  <a:srgbClr val="000000"/>
                </a:solidFill>
              </a:rPr>
              <a:t>DNA</a:t>
            </a:r>
            <a:r>
              <a:rPr lang="zh-CN" altLang="en-US" sz="2600" b="1" i="0" dirty="0">
                <a:solidFill>
                  <a:srgbClr val="000000"/>
                </a:solidFill>
              </a:rPr>
              <a:t>的检测能否用于妊娠后胎儿</a:t>
            </a:r>
            <a:endParaRPr lang="en-US" altLang="zh-CN" sz="2600" b="1" i="0" dirty="0">
              <a:solidFill>
                <a:srgbClr val="000000"/>
              </a:solidFill>
            </a:endParaRPr>
          </a:p>
          <a:p>
            <a:pPr algn="ctr">
              <a:buNone/>
            </a:pPr>
            <a:r>
              <a:rPr lang="zh-CN" altLang="en-US" sz="2600" b="1" i="0" dirty="0">
                <a:solidFill>
                  <a:srgbClr val="000000"/>
                </a:solidFill>
              </a:rPr>
              <a:t>颈项透明层（</a:t>
            </a:r>
            <a:r>
              <a:rPr lang="en-US" altLang="zh-CN" sz="2600" b="1" i="0" dirty="0">
                <a:solidFill>
                  <a:srgbClr val="000000"/>
                </a:solidFill>
              </a:rPr>
              <a:t>NT</a:t>
            </a:r>
            <a:r>
              <a:rPr lang="zh-CN" altLang="en-US" sz="2600" b="1" i="0" dirty="0">
                <a:solidFill>
                  <a:srgbClr val="000000"/>
                </a:solidFill>
              </a:rPr>
              <a:t>）增厚的评估？</a:t>
            </a:r>
          </a:p>
          <a:p>
            <a:pPr algn="ctr">
              <a:buNone/>
            </a:pPr>
            <a:endParaRPr lang="zh-CN" altLang="en-US" sz="2600" b="1" i="0" dirty="0"/>
          </a:p>
          <a:p>
            <a:pPr algn="ctr">
              <a:buNone/>
            </a:pPr>
            <a:r>
              <a:rPr lang="it-IT" altLang="zh-CN" sz="1600" i="0" dirty="0"/>
              <a:t>J. MIRANDA, F. PAZ Y </a:t>
            </a:r>
            <a:r>
              <a:rPr lang="it-IT" altLang="zh-CN" sz="1600" i="0" dirty="0" smtClean="0"/>
              <a:t>MIÑO</a:t>
            </a:r>
            <a:r>
              <a:rPr lang="it-IT" altLang="zh-CN" sz="1600" i="0" dirty="0"/>
              <a:t>, V. BOROBIO, C. BADENAS,</a:t>
            </a:r>
          </a:p>
          <a:p>
            <a:pPr algn="ctr">
              <a:buNone/>
            </a:pPr>
            <a:r>
              <a:rPr lang="it-IT" altLang="zh-CN" sz="1600" i="0" dirty="0"/>
              <a:t>L. RODRIGUEZ-REVENGA, M. PAUTA and A. BORRELL</a:t>
            </a:r>
            <a:endParaRPr lang="en" altLang="zh-CN" sz="1600" i="0" dirty="0"/>
          </a:p>
          <a:p>
            <a:pPr algn="ctr">
              <a:buNone/>
            </a:pPr>
            <a:endParaRPr lang="en-US" altLang="zh-CN" sz="2600" b="1" i="0" dirty="0"/>
          </a:p>
          <a:p>
            <a:pPr algn="ctr" eaLnBrk="1" hangingPunct="1">
              <a:spcBef>
                <a:spcPct val="0"/>
              </a:spcBef>
              <a:spcAft>
                <a:spcPts val="600"/>
              </a:spcAft>
              <a:buNone/>
              <a:defRPr/>
            </a:pPr>
            <a:r>
              <a:rPr lang="it-IT" altLang="zh-CN" sz="1800" dirty="0"/>
              <a:t>Volume 55, Issue </a:t>
            </a:r>
            <a:r>
              <a:rPr lang="it-IT" altLang="zh-CN" sz="1800" dirty="0" smtClean="0"/>
              <a:t>5, Pages 645–651</a:t>
            </a:r>
            <a:endParaRPr lang="en-GB" altLang="zh-CN" sz="1800" b="1" dirty="0"/>
          </a:p>
        </p:txBody>
      </p:sp>
      <p:pic>
        <p:nvPicPr>
          <p:cNvPr id="17414" name="Picture 51" descr="\\ISUOG-DC01\users\ostirrup\Desktop\Journal Club logo.tif"/>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1520" y="5080443"/>
            <a:ext cx="1575693" cy="13039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TextBox 2">
            <a:extLst>
              <a:ext uri="{FF2B5EF4-FFF2-40B4-BE49-F238E27FC236}">
                <a16:creationId xmlns:a16="http://schemas.microsoft.com/office/drawing/2014/main" id="{D5D3AB98-1B32-4D53-B48E-6C8503DB046A}"/>
              </a:ext>
            </a:extLst>
          </p:cNvPr>
          <p:cNvSpPr txBox="1">
            <a:spLocks noChangeArrowheads="1"/>
          </p:cNvSpPr>
          <p:nvPr/>
        </p:nvSpPr>
        <p:spPr bwMode="auto">
          <a:xfrm>
            <a:off x="2267744" y="5080443"/>
            <a:ext cx="5328591" cy="1287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rm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None/>
            </a:pPr>
            <a:r>
              <a:rPr lang="zh-CN" altLang="en-US" sz="1800" dirty="0" smtClean="0">
                <a:solidFill>
                  <a:srgbClr val="000000"/>
                </a:solidFill>
                <a:ea typeface="Arial" charset="0"/>
                <a:cs typeface="Arial" charset="0"/>
              </a:rPr>
              <a:t>    幻</a:t>
            </a:r>
            <a:r>
              <a:rPr lang="zh-CN" altLang="en-US" sz="1800" dirty="0">
                <a:solidFill>
                  <a:srgbClr val="000000"/>
                </a:solidFill>
                <a:ea typeface="Arial" charset="0"/>
                <a:cs typeface="Arial" charset="0"/>
              </a:rPr>
              <a:t>灯准备：</a:t>
            </a:r>
            <a:r>
              <a:rPr lang="en-GB" altLang="it-IT" sz="1800" i="0" dirty="0">
                <a:solidFill>
                  <a:srgbClr val="000000"/>
                </a:solidFill>
                <a:cs typeface="Arial" panose="020B0604020202020204" pitchFamily="34" charset="0"/>
              </a:rPr>
              <a:t>Alessandra </a:t>
            </a:r>
            <a:r>
              <a:rPr lang="en-GB" altLang="it-IT" sz="1800" i="0" dirty="0" err="1">
                <a:solidFill>
                  <a:srgbClr val="000000"/>
                </a:solidFill>
                <a:cs typeface="Arial" panose="020B0604020202020204" pitchFamily="34" charset="0"/>
              </a:rPr>
              <a:t>Familiari</a:t>
            </a:r>
            <a:r>
              <a:rPr lang="zh-CN" altLang="en-US" sz="1800" dirty="0">
                <a:solidFill>
                  <a:srgbClr val="000000"/>
                </a:solidFill>
                <a:ea typeface="Arial" charset="0"/>
                <a:cs typeface="Arial" charset="0"/>
              </a:rPr>
              <a:t>医生</a:t>
            </a:r>
          </a:p>
          <a:p>
            <a:pPr eaLnBrk="1" hangingPunct="1">
              <a:spcBef>
                <a:spcPct val="0"/>
              </a:spcBef>
              <a:buFontTx/>
              <a:buNone/>
            </a:pPr>
            <a:r>
              <a:rPr lang="zh-CN" altLang="en-US" sz="1800" dirty="0">
                <a:solidFill>
                  <a:srgbClr val="000000"/>
                </a:solidFill>
                <a:ea typeface="Arial" charset="0"/>
                <a:cs typeface="Arial" charset="0"/>
              </a:rPr>
              <a:t>  </a:t>
            </a:r>
            <a:r>
              <a:rPr lang="zh-CN" altLang="en-US" sz="1800" dirty="0" smtClean="0">
                <a:solidFill>
                  <a:srgbClr val="000000"/>
                </a:solidFill>
                <a:ea typeface="Arial" charset="0"/>
                <a:cs typeface="Arial" charset="0"/>
              </a:rPr>
              <a:t>          （由</a:t>
            </a:r>
            <a:r>
              <a:rPr lang="en-US" altLang="zh-CN" sz="1800" dirty="0">
                <a:solidFill>
                  <a:srgbClr val="000000"/>
                </a:solidFill>
                <a:ea typeface="Arial" charset="0"/>
                <a:cs typeface="Arial" charset="0"/>
              </a:rPr>
              <a:t>UOG</a:t>
            </a:r>
            <a:r>
              <a:rPr lang="zh-CN" altLang="en-US" sz="1800" dirty="0">
                <a:solidFill>
                  <a:srgbClr val="000000"/>
                </a:solidFill>
                <a:ea typeface="Arial" charset="0"/>
                <a:cs typeface="Arial" charset="0"/>
              </a:rPr>
              <a:t>为培训人员编辑</a:t>
            </a:r>
            <a:r>
              <a:rPr lang="zh-CN" altLang="en-US" sz="1800" dirty="0" smtClean="0">
                <a:solidFill>
                  <a:srgbClr val="000000"/>
                </a:solidFill>
                <a:ea typeface="Arial" charset="0"/>
                <a:cs typeface="Arial" charset="0"/>
              </a:rPr>
              <a:t>）</a:t>
            </a:r>
            <a:endParaRPr lang="en-GB" altLang="zh-CN" sz="1800" dirty="0" smtClean="0">
              <a:solidFill>
                <a:srgbClr val="000000"/>
              </a:solidFill>
              <a:ea typeface="Arial" charset="0"/>
              <a:cs typeface="Arial" charset="0"/>
            </a:endParaRPr>
          </a:p>
          <a:p>
            <a:pPr eaLnBrk="1" hangingPunct="1">
              <a:spcBef>
                <a:spcPct val="0"/>
              </a:spcBef>
              <a:buFontTx/>
              <a:buNone/>
            </a:pPr>
            <a:r>
              <a:rPr lang="zh-CN" altLang="en-US" sz="1800" dirty="0" smtClean="0">
                <a:solidFill>
                  <a:srgbClr val="000000"/>
                </a:solidFill>
                <a:ea typeface="Arial" charset="0"/>
                <a:cs typeface="Arial" charset="0"/>
              </a:rPr>
              <a:t>          译</a:t>
            </a:r>
            <a:r>
              <a:rPr lang="zh-CN" altLang="en-US" sz="1800" dirty="0">
                <a:solidFill>
                  <a:srgbClr val="000000"/>
                </a:solidFill>
                <a:ea typeface="Arial" charset="0"/>
                <a:cs typeface="Arial" charset="0"/>
              </a:rPr>
              <a:t>者：刘妍医生，吴青青教</a:t>
            </a:r>
            <a:r>
              <a:rPr lang="zh-CN" altLang="en-US" sz="1800" dirty="0" smtClean="0">
                <a:solidFill>
                  <a:srgbClr val="000000"/>
                </a:solidFill>
                <a:ea typeface="Arial" charset="0"/>
                <a:cs typeface="Arial" charset="0"/>
              </a:rPr>
              <a:t>授</a:t>
            </a:r>
            <a:endParaRPr lang="en-GB" altLang="zh-CN" sz="1800" dirty="0" smtClean="0">
              <a:solidFill>
                <a:srgbClr val="000000"/>
              </a:solidFill>
              <a:ea typeface="Arial" charset="0"/>
              <a:cs typeface="Arial" charset="0"/>
            </a:endParaRPr>
          </a:p>
          <a:p>
            <a:pPr eaLnBrk="1" hangingPunct="1">
              <a:spcBef>
                <a:spcPct val="0"/>
              </a:spcBef>
              <a:buFontTx/>
              <a:buNone/>
            </a:pPr>
            <a:r>
              <a:rPr lang="en-GB" altLang="zh-CN" sz="1800" i="0" dirty="0" smtClean="0">
                <a:solidFill>
                  <a:srgbClr val="000000"/>
                </a:solidFill>
                <a:ea typeface="Arial" charset="0"/>
                <a:cs typeface="Arial" charset="0"/>
              </a:rPr>
              <a:t>Translated </a:t>
            </a:r>
            <a:r>
              <a:rPr lang="en-GB" altLang="zh-CN" sz="1800" i="0">
                <a:solidFill>
                  <a:srgbClr val="000000"/>
                </a:solidFill>
                <a:ea typeface="Arial" charset="0"/>
                <a:cs typeface="Arial" charset="0"/>
              </a:rPr>
              <a:t>by </a:t>
            </a:r>
            <a:r>
              <a:rPr lang="en-GB" sz="1800" i="0" smtClean="0">
                <a:solidFill>
                  <a:srgbClr val="231F20"/>
                </a:solidFill>
                <a:latin typeface="ffb"/>
              </a:rPr>
              <a:t>Dr </a:t>
            </a:r>
            <a:r>
              <a:rPr lang="en-GB" sz="1800" i="0" dirty="0">
                <a:solidFill>
                  <a:srgbClr val="231F20"/>
                </a:solidFill>
                <a:latin typeface="ffb"/>
              </a:rPr>
              <a:t>Yan Liu and </a:t>
            </a:r>
            <a:r>
              <a:rPr lang="en-GB" sz="1800" i="0" dirty="0" err="1">
                <a:solidFill>
                  <a:srgbClr val="231F20"/>
                </a:solidFill>
                <a:latin typeface="ffb"/>
              </a:rPr>
              <a:t>Prof.</a:t>
            </a:r>
            <a:r>
              <a:rPr lang="en-GB" sz="1800" i="0" dirty="0">
                <a:solidFill>
                  <a:srgbClr val="231F20"/>
                </a:solidFill>
                <a:latin typeface="ffb"/>
              </a:rPr>
              <a:t> </a:t>
            </a:r>
            <a:r>
              <a:rPr lang="en-GB" sz="1800" i="0" dirty="0" err="1">
                <a:solidFill>
                  <a:srgbClr val="231F20"/>
                </a:solidFill>
                <a:latin typeface="ffb"/>
              </a:rPr>
              <a:t>Qingqing</a:t>
            </a:r>
            <a:r>
              <a:rPr lang="en-GB" sz="1800" i="0" dirty="0">
                <a:solidFill>
                  <a:srgbClr val="231F20"/>
                </a:solidFill>
                <a:latin typeface="ffb"/>
              </a:rPr>
              <a:t> Wu</a:t>
            </a:r>
            <a:endParaRPr lang="zh-CN" altLang="en-US" sz="1800" i="0" dirty="0">
              <a:solidFill>
                <a:srgbClr val="000000"/>
              </a:solidFill>
              <a:ea typeface="Arial" charset="0"/>
              <a:cs typeface="Arial" charset="0"/>
            </a:endParaRPr>
          </a:p>
          <a:p>
            <a:pPr eaLnBrk="1" hangingPunct="1">
              <a:spcBef>
                <a:spcPct val="0"/>
              </a:spcBef>
              <a:buFontTx/>
              <a:buNone/>
            </a:pPr>
            <a:endParaRPr lang="en-GB" altLang="it-IT" sz="1800" dirty="0">
              <a:solidFill>
                <a:srgbClr val="000000"/>
              </a:solidFill>
              <a:ea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17414"/>
                                        </p:tgtEl>
                                        <p:attrNameLst>
                                          <p:attrName>style.visibility</p:attrName>
                                        </p:attrNameLst>
                                      </p:cBhvr>
                                      <p:to>
                                        <p:strVal val="visible"/>
                                      </p:to>
                                    </p:set>
                                    <p:animEffect transition="in" filter="fade">
                                      <p:cBhvr>
                                        <p:cTn id="7" dur="5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15875"/>
            <a:ext cx="9144000" cy="923925"/>
            <a:chOff x="0" y="3755"/>
            <a:chExt cx="5760" cy="582"/>
          </a:xfrm>
        </p:grpSpPr>
        <p:pic>
          <p:nvPicPr>
            <p:cNvPr id="3379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379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3" name="TextBox 1">
            <a:extLst>
              <a:ext uri="{FF2B5EF4-FFF2-40B4-BE49-F238E27FC236}">
                <a16:creationId xmlns:a16="http://schemas.microsoft.com/office/drawing/2014/main" id="{928A8418-32BE-474B-A487-6A37AC498E82}"/>
              </a:ext>
            </a:extLst>
          </p:cNvPr>
          <p:cNvSpPr txBox="1">
            <a:spLocks noChangeArrowheads="1"/>
          </p:cNvSpPr>
          <p:nvPr/>
        </p:nvSpPr>
        <p:spPr bwMode="auto">
          <a:xfrm>
            <a:off x="1331911" y="1609636"/>
            <a:ext cx="648017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800" b="1" i="0" dirty="0">
                <a:solidFill>
                  <a:srgbClr val="000000"/>
                </a:solidFill>
              </a:rPr>
              <a:t>讨   论</a:t>
            </a:r>
            <a:endParaRPr lang="en-GB" altLang="it-IT" sz="2800" b="1" i="0" dirty="0">
              <a:solidFill>
                <a:srgbClr val="000000"/>
              </a:solidFill>
            </a:endParaRPr>
          </a:p>
        </p:txBody>
      </p:sp>
      <p:sp>
        <p:nvSpPr>
          <p:cNvPr id="14" name="Rectangle 19">
            <a:extLst>
              <a:ext uri="{FF2B5EF4-FFF2-40B4-BE49-F238E27FC236}">
                <a16:creationId xmlns:a16="http://schemas.microsoft.com/office/drawing/2014/main" id="{91FD3785-E4F9-914C-9BCD-EF5E09227364}"/>
              </a:ext>
            </a:extLst>
          </p:cNvPr>
          <p:cNvSpPr>
            <a:spLocks noChangeArrowheads="1"/>
          </p:cNvSpPr>
          <p:nvPr/>
        </p:nvSpPr>
        <p:spPr bwMode="auto">
          <a:xfrm>
            <a:off x="359530" y="2564904"/>
            <a:ext cx="8316926" cy="3693319"/>
          </a:xfrm>
          <a:prstGeom prst="rect">
            <a:avLst/>
          </a:prstGeom>
          <a:solidFill>
            <a:srgbClr val="F0F3FB"/>
          </a:solidFill>
          <a:ln w="19050">
            <a:solidFill>
              <a:srgbClr val="445895"/>
            </a:solidFill>
            <a:miter lim="800000"/>
            <a:headEnd/>
            <a:tailEnd/>
          </a:ln>
        </p:spPr>
        <p:txBody>
          <a:bodyPr wrap="square" anchor="ctr">
            <a:norm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lnSpc>
                <a:spcPct val="150000"/>
              </a:lnSpc>
            </a:pPr>
            <a:r>
              <a:rPr lang="zh-CN" altLang="en-US" sz="1800" i="0" dirty="0">
                <a:solidFill>
                  <a:srgbClr val="000000"/>
                </a:solidFill>
              </a:rPr>
              <a:t>在早孕期</a:t>
            </a:r>
            <a:r>
              <a:rPr lang="en-US" altLang="zh-CN" sz="1800" i="0" dirty="0">
                <a:solidFill>
                  <a:srgbClr val="000000"/>
                </a:solidFill>
              </a:rPr>
              <a:t>NT</a:t>
            </a:r>
            <a:r>
              <a:rPr lang="zh-CN" altLang="en-US" sz="1800" i="0" dirty="0">
                <a:solidFill>
                  <a:srgbClr val="000000"/>
                </a:solidFill>
              </a:rPr>
              <a:t>增厚的胎儿中，传统的</a:t>
            </a:r>
            <a:r>
              <a:rPr lang="en-US" altLang="zh-CN" sz="1800" i="0" dirty="0" err="1">
                <a:solidFill>
                  <a:srgbClr val="000000"/>
                </a:solidFill>
              </a:rPr>
              <a:t>cfDNA</a:t>
            </a:r>
            <a:r>
              <a:rPr lang="zh-CN" altLang="en-US" sz="1800" i="0" dirty="0">
                <a:solidFill>
                  <a:srgbClr val="000000"/>
                </a:solidFill>
              </a:rPr>
              <a:t>检测似乎不是一个适合的方法，因为</a:t>
            </a:r>
            <a:r>
              <a:rPr lang="en-US" altLang="zh-CN" sz="1800" b="1" i="0" dirty="0">
                <a:solidFill>
                  <a:srgbClr val="000000"/>
                </a:solidFill>
              </a:rPr>
              <a:t>12-19%</a:t>
            </a:r>
            <a:r>
              <a:rPr lang="zh-CN" altLang="en-US" sz="1800" i="0" dirty="0">
                <a:solidFill>
                  <a:srgbClr val="000000"/>
                </a:solidFill>
              </a:rPr>
              <a:t>的遗传学异常会漏诊，占入组胎儿的</a:t>
            </a:r>
            <a:r>
              <a:rPr lang="en-US" altLang="zh-CN" sz="1800" b="1" i="0" dirty="0">
                <a:solidFill>
                  <a:srgbClr val="000000"/>
                </a:solidFill>
              </a:rPr>
              <a:t>4.4</a:t>
            </a:r>
            <a:r>
              <a:rPr lang="zh-CN" altLang="en-US" sz="1800" b="1" i="0" dirty="0">
                <a:solidFill>
                  <a:srgbClr val="000000"/>
                </a:solidFill>
              </a:rPr>
              <a:t>～</a:t>
            </a:r>
            <a:r>
              <a:rPr lang="en-US" altLang="zh-CN" sz="1800" b="1" i="0" dirty="0">
                <a:solidFill>
                  <a:srgbClr val="000000"/>
                </a:solidFill>
              </a:rPr>
              <a:t>7.1%</a:t>
            </a:r>
            <a:r>
              <a:rPr lang="zh-CN" altLang="en-US" sz="1800" i="0" dirty="0">
                <a:solidFill>
                  <a:srgbClr val="000000"/>
                </a:solidFill>
              </a:rPr>
              <a:t>。</a:t>
            </a:r>
          </a:p>
          <a:p>
            <a:pPr algn="just"/>
            <a:endParaRPr lang="zh-CN" altLang="en-US" sz="1400" i="0" dirty="0"/>
          </a:p>
          <a:p>
            <a:pPr algn="just"/>
            <a:r>
              <a:rPr lang="zh-CN" altLang="en-US" sz="1800" i="0" dirty="0">
                <a:solidFill>
                  <a:srgbClr val="000000"/>
                </a:solidFill>
              </a:rPr>
              <a:t>孕早期</a:t>
            </a:r>
            <a:r>
              <a:rPr lang="en-US" altLang="zh-CN" sz="1800" i="0" dirty="0">
                <a:solidFill>
                  <a:srgbClr val="000000"/>
                </a:solidFill>
              </a:rPr>
              <a:t>NT</a:t>
            </a:r>
            <a:r>
              <a:rPr lang="zh-CN" altLang="en-US" sz="1800" i="0" dirty="0">
                <a:solidFill>
                  <a:srgbClr val="000000"/>
                </a:solidFill>
              </a:rPr>
              <a:t>增厚，没有遗传学异常，约</a:t>
            </a:r>
            <a:r>
              <a:rPr lang="en-US" altLang="zh-CN" sz="1800" b="1" i="0" dirty="0">
                <a:solidFill>
                  <a:srgbClr val="000000"/>
                </a:solidFill>
              </a:rPr>
              <a:t>11%</a:t>
            </a:r>
            <a:r>
              <a:rPr lang="zh-CN" altLang="en-US" sz="1800" i="0" dirty="0">
                <a:solidFill>
                  <a:srgbClr val="000000"/>
                </a:solidFill>
              </a:rPr>
              <a:t>的整倍体胎儿被确定有其他结构异常，这部分约占研究病例的</a:t>
            </a:r>
            <a:r>
              <a:rPr lang="en-US" altLang="zh-CN" sz="1800" b="1" i="0" dirty="0">
                <a:solidFill>
                  <a:srgbClr val="000000"/>
                </a:solidFill>
              </a:rPr>
              <a:t>6.6%</a:t>
            </a:r>
            <a:r>
              <a:rPr lang="zh-CN" altLang="en-US" sz="1800" i="0" dirty="0">
                <a:solidFill>
                  <a:srgbClr val="000000"/>
                </a:solidFill>
              </a:rPr>
              <a:t>。</a:t>
            </a:r>
          </a:p>
          <a:p>
            <a:pPr algn="just"/>
            <a:endParaRPr lang="zh-CN" altLang="en-US" sz="1800" i="0" dirty="0">
              <a:solidFill>
                <a:srgbClr val="000000"/>
              </a:solidFill>
            </a:endParaRPr>
          </a:p>
          <a:p>
            <a:pPr algn="just"/>
            <a:r>
              <a:rPr lang="zh-CN" altLang="en-US" sz="1800" i="0" dirty="0">
                <a:solidFill>
                  <a:srgbClr val="000000"/>
                </a:solidFill>
              </a:rPr>
              <a:t>在对研究人群后续孕中期超声随访中发现，仍有</a:t>
            </a:r>
            <a:r>
              <a:rPr lang="en-US" altLang="zh-CN" sz="1800" b="1" i="0" dirty="0">
                <a:solidFill>
                  <a:srgbClr val="000000"/>
                </a:solidFill>
              </a:rPr>
              <a:t>8.4%</a:t>
            </a:r>
            <a:r>
              <a:rPr lang="zh-CN" altLang="en-US" sz="1800" i="0" dirty="0">
                <a:solidFill>
                  <a:srgbClr val="000000"/>
                </a:solidFill>
              </a:rPr>
              <a:t>的胎儿发生结构异常。</a:t>
            </a:r>
          </a:p>
          <a:p>
            <a:pPr algn="just"/>
            <a:endParaRPr lang="en" sz="1800" i="0" dirty="0"/>
          </a:p>
        </p:txBody>
      </p:sp>
      <p:sp>
        <p:nvSpPr>
          <p:cNvPr id="8" name="Text Box 5">
            <a:extLst>
              <a:ext uri="{FF2B5EF4-FFF2-40B4-BE49-F238E27FC236}">
                <a16:creationId xmlns:a16="http://schemas.microsoft.com/office/drawing/2014/main" id="{DE18D8AC-E8B8-442E-8D25-2A60E5E2A33D}"/>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400" dirty="0">
                <a:solidFill>
                  <a:srgbClr val="FFFFFF"/>
                </a:solidFill>
              </a:rPr>
              <a:t>游离</a:t>
            </a:r>
            <a:r>
              <a:rPr lang="en-US" altLang="zh-CN" sz="1400" dirty="0">
                <a:solidFill>
                  <a:srgbClr val="FFFFFF"/>
                </a:solidFill>
              </a:rPr>
              <a:t>DNA</a:t>
            </a:r>
            <a:r>
              <a:rPr lang="zh-CN" altLang="en-US" sz="1400" dirty="0">
                <a:solidFill>
                  <a:srgbClr val="FFFFFF"/>
                </a:solidFill>
              </a:rPr>
              <a:t>的检测能否用于妊娠后胎儿</a:t>
            </a:r>
            <a:r>
              <a:rPr lang="en-US" altLang="zh-CN" sz="1400" dirty="0">
                <a:solidFill>
                  <a:srgbClr val="FFFFFF"/>
                </a:solidFill>
              </a:rPr>
              <a:t>NT</a:t>
            </a:r>
            <a:r>
              <a:rPr lang="zh-CN" altLang="en-US" sz="1400" dirty="0">
                <a:solidFill>
                  <a:srgbClr val="FFFFFF"/>
                </a:solidFill>
              </a:rPr>
              <a:t>增厚的评估？</a:t>
            </a:r>
          </a:p>
          <a:p>
            <a:pPr algn="ctr" eaLnBrk="1" hangingPunct="1">
              <a:spcBef>
                <a:spcPct val="0"/>
              </a:spcBef>
              <a:buFontTx/>
              <a:buNone/>
            </a:pPr>
            <a:r>
              <a:rPr lang="de-DE" altLang="it-IT" sz="1400" dirty="0">
                <a:solidFill>
                  <a:schemeClr val="bg1"/>
                </a:solidFill>
              </a:rPr>
              <a:t>Miranda</a:t>
            </a:r>
            <a:r>
              <a:rPr lang="zh-CN" altLang="en-US" sz="1400" dirty="0">
                <a:solidFill>
                  <a:schemeClr val="bg1"/>
                </a:solidFill>
              </a:rPr>
              <a:t>等，</a:t>
            </a:r>
            <a:r>
              <a:rPr lang="en-US" altLang="zh-CN" sz="1400" dirty="0">
                <a:solidFill>
                  <a:schemeClr val="bg1"/>
                </a:solidFill>
              </a:rPr>
              <a:t>UOG 2020</a:t>
            </a:r>
            <a:endParaRPr lang="en-GB" altLang="it-IT" sz="1400" dirty="0">
              <a:solidFill>
                <a:schemeClr val="bg1"/>
              </a:solidFill>
            </a:endParaRPr>
          </a:p>
        </p:txBody>
      </p:sp>
    </p:spTree>
    <p:extLst>
      <p:ext uri="{BB962C8B-B14F-4D97-AF65-F5344CB8AC3E}">
        <p14:creationId xmlns:p14="http://schemas.microsoft.com/office/powerpoint/2010/main" val="2617460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342899" y="2008004"/>
            <a:ext cx="8621588" cy="2088285"/>
          </a:xfrm>
          <a:prstGeom prst="rect">
            <a:avLst/>
          </a:prstGeom>
          <a:solidFill>
            <a:srgbClr val="F0F3FB"/>
          </a:solidFill>
          <a:ln w="19050">
            <a:solidFill>
              <a:srgbClr val="445895"/>
            </a:solidFill>
            <a:miter lim="800000"/>
            <a:headEnd/>
            <a:tailEn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ctr">
            <a:normAutofit/>
          </a:bodyPr>
          <a:lstStyle>
            <a:defPPr>
              <a:defRPr lang="en-GB"/>
            </a:defPPr>
            <a:lvl1pPr marL="0" indent="0" algn="ctr">
              <a:spcBef>
                <a:spcPct val="20000"/>
              </a:spcBef>
              <a:buNone/>
              <a:defRPr sz="1700" b="1" i="0"/>
            </a:lvl1pPr>
            <a:lvl2pPr marL="742950" indent="-285750">
              <a:spcBef>
                <a:spcPct val="20000"/>
              </a:spcBef>
              <a:buChar char="–"/>
              <a:defRPr sz="2800"/>
            </a:lvl2pPr>
            <a:lvl3pPr marL="1143000" indent="-228600">
              <a:spcBef>
                <a:spcPct val="20000"/>
              </a:spcBef>
              <a:buChar char="•"/>
              <a:defRPr sz="2400"/>
            </a:lvl3pPr>
            <a:lvl4pPr marL="1600200" indent="-228600">
              <a:spcBef>
                <a:spcPct val="20000"/>
              </a:spcBef>
              <a:buChar char="–"/>
              <a:defRPr sz="2000"/>
            </a:lvl4pPr>
            <a:lvl5pPr marL="2057400" indent="-228600">
              <a:spcBef>
                <a:spcPct val="20000"/>
              </a:spcBef>
              <a:buChar char="»"/>
              <a:defRPr sz="2000"/>
            </a:lvl5pPr>
            <a:lvl6pPr marL="2514600" indent="-228600" eaLnBrk="0" fontAlgn="base" hangingPunct="0">
              <a:spcBef>
                <a:spcPct val="20000"/>
              </a:spcBef>
              <a:spcAft>
                <a:spcPct val="0"/>
              </a:spcAft>
              <a:buChar char="»"/>
              <a:defRPr sz="2000"/>
            </a:lvl6pPr>
            <a:lvl7pPr marL="2971800" indent="-228600" eaLnBrk="0" fontAlgn="base" hangingPunct="0">
              <a:spcBef>
                <a:spcPct val="20000"/>
              </a:spcBef>
              <a:spcAft>
                <a:spcPct val="0"/>
              </a:spcAft>
              <a:buChar char="»"/>
              <a:defRPr sz="2000"/>
            </a:lvl7pPr>
            <a:lvl8pPr marL="3429000" indent="-228600" eaLnBrk="0" fontAlgn="base" hangingPunct="0">
              <a:spcBef>
                <a:spcPct val="20000"/>
              </a:spcBef>
              <a:spcAft>
                <a:spcPct val="0"/>
              </a:spcAft>
              <a:buChar char="»"/>
              <a:defRPr sz="2000"/>
            </a:lvl8pPr>
            <a:lvl9pPr marL="3886200" indent="-228600" eaLnBrk="0" fontAlgn="base" hangingPunct="0">
              <a:spcBef>
                <a:spcPct val="20000"/>
              </a:spcBef>
              <a:spcAft>
                <a:spcPct val="0"/>
              </a:spcAft>
              <a:buChar char="»"/>
              <a:defRPr sz="2000"/>
            </a:lvl9pPr>
          </a:lstStyle>
          <a:p>
            <a:pPr marL="285750" indent="-285750" algn="just">
              <a:lnSpc>
                <a:spcPct val="150000"/>
              </a:lnSpc>
              <a:buFont typeface="Arial" panose="020B0604020202020204" pitchFamily="34" charset="0"/>
              <a:buChar char="•"/>
            </a:pPr>
            <a:r>
              <a:rPr lang="zh-CN" altLang="en-US" sz="1600" b="0" dirty="0">
                <a:solidFill>
                  <a:srgbClr val="000000"/>
                </a:solidFill>
              </a:rPr>
              <a:t>这项研究的优点是，在研究期间对于</a:t>
            </a:r>
            <a:r>
              <a:rPr lang="en-US" altLang="zh-CN" sz="1600" b="0" dirty="0">
                <a:solidFill>
                  <a:srgbClr val="000000"/>
                </a:solidFill>
              </a:rPr>
              <a:t>NT</a:t>
            </a:r>
            <a:r>
              <a:rPr lang="zh-CN" altLang="en-US" sz="1600" b="0" dirty="0">
                <a:solidFill>
                  <a:srgbClr val="000000"/>
                </a:solidFill>
              </a:rPr>
              <a:t>增厚患者的遗传学检测的方法在不断改进，</a:t>
            </a:r>
            <a:r>
              <a:rPr lang="en-US" altLang="zh-CN" sz="1600" b="0" dirty="0">
                <a:solidFill>
                  <a:srgbClr val="000000"/>
                </a:solidFill>
              </a:rPr>
              <a:t>2013</a:t>
            </a:r>
            <a:r>
              <a:rPr lang="zh-CN" altLang="en-US" sz="1600" b="0" dirty="0">
                <a:solidFill>
                  <a:srgbClr val="000000"/>
                </a:solidFill>
              </a:rPr>
              <a:t>年以后，我们用</a:t>
            </a:r>
            <a:r>
              <a:rPr lang="en-US" altLang="zh-CN" sz="1600" b="0" dirty="0">
                <a:solidFill>
                  <a:srgbClr val="000000"/>
                </a:solidFill>
              </a:rPr>
              <a:t>CMA</a:t>
            </a:r>
            <a:r>
              <a:rPr lang="zh-CN" altLang="en-US" sz="1600" b="0" dirty="0">
                <a:solidFill>
                  <a:srgbClr val="000000"/>
                </a:solidFill>
              </a:rPr>
              <a:t>取代了染色体核型。</a:t>
            </a:r>
          </a:p>
          <a:p>
            <a:pPr marL="285750" indent="-285750" algn="just">
              <a:lnSpc>
                <a:spcPct val="150000"/>
              </a:lnSpc>
              <a:buFont typeface="Arial" panose="020B0604020202020204" pitchFamily="34" charset="0"/>
              <a:buChar char="•"/>
            </a:pPr>
            <a:endParaRPr lang="zh-CN" altLang="en-US" sz="1600" b="0" dirty="0"/>
          </a:p>
          <a:p>
            <a:pPr marL="285750" indent="-285750" algn="just">
              <a:lnSpc>
                <a:spcPct val="150000"/>
              </a:lnSpc>
              <a:buFont typeface="Arial" panose="020B0604020202020204" pitchFamily="34" charset="0"/>
              <a:buChar char="•"/>
            </a:pPr>
            <a:r>
              <a:rPr lang="zh-CN" altLang="en-US" sz="1600" b="0" dirty="0"/>
              <a:t>研究的局限性是回顾性设计和假设通过</a:t>
            </a:r>
            <a:r>
              <a:rPr lang="en-US" altLang="zh-CN" sz="1600" b="0" dirty="0" err="1"/>
              <a:t>cfDNA</a:t>
            </a:r>
            <a:r>
              <a:rPr lang="zh-CN" altLang="en-US" sz="1600" b="0" dirty="0"/>
              <a:t>检测到的遗传异常的理论检出率为</a:t>
            </a:r>
            <a:r>
              <a:rPr lang="en-US" altLang="zh-CN" sz="1600" b="0" dirty="0"/>
              <a:t>100%</a:t>
            </a:r>
            <a:r>
              <a:rPr lang="zh-CN" altLang="en-US" sz="1600" b="0" dirty="0"/>
              <a:t>，而在临床实践中，该检出率从</a:t>
            </a:r>
            <a:r>
              <a:rPr lang="en-US" altLang="zh-CN" sz="1600" b="0" dirty="0"/>
              <a:t>X</a:t>
            </a:r>
            <a:r>
              <a:rPr lang="zh-CN" altLang="en-US" sz="1600" b="0" dirty="0"/>
              <a:t>单体型的</a:t>
            </a:r>
            <a:r>
              <a:rPr lang="en-US" altLang="zh-CN" sz="1600" b="0" dirty="0"/>
              <a:t>90%</a:t>
            </a:r>
            <a:r>
              <a:rPr lang="zh-CN" altLang="en-US" sz="1600" b="0" dirty="0"/>
              <a:t>波动于</a:t>
            </a:r>
            <a:r>
              <a:rPr lang="en-US" altLang="zh-CN" sz="1600" b="0" dirty="0"/>
              <a:t>21</a:t>
            </a:r>
            <a:r>
              <a:rPr lang="zh-CN" altLang="en-US" sz="1600" b="0" dirty="0"/>
              <a:t>三体的</a:t>
            </a:r>
            <a:r>
              <a:rPr lang="en-US" altLang="zh-CN" sz="1600" b="0" dirty="0"/>
              <a:t>99%</a:t>
            </a:r>
            <a:r>
              <a:rPr lang="zh-CN" altLang="en-US" sz="1600" b="0" dirty="0"/>
              <a:t>。</a:t>
            </a:r>
            <a:endParaRPr lang="en" sz="1600" b="0" dirty="0"/>
          </a:p>
        </p:txBody>
      </p:sp>
      <p:sp>
        <p:nvSpPr>
          <p:cNvPr id="8" name="Rectangle 1"/>
          <p:cNvSpPr>
            <a:spLocks noChangeArrowheads="1"/>
          </p:cNvSpPr>
          <p:nvPr/>
        </p:nvSpPr>
        <p:spPr bwMode="auto">
          <a:xfrm>
            <a:off x="2483768" y="1484784"/>
            <a:ext cx="4498347"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400" b="1" i="0" dirty="0">
                <a:solidFill>
                  <a:srgbClr val="000000"/>
                </a:solidFill>
              </a:rPr>
              <a:t>优</a:t>
            </a:r>
            <a:r>
              <a:rPr lang="zh-CN" altLang="en-US" sz="2400" b="1" i="0" dirty="0"/>
              <a:t>势与局限</a:t>
            </a:r>
            <a:endParaRPr lang="en-GB" altLang="it-IT" sz="2400" dirty="0"/>
          </a:p>
        </p:txBody>
      </p:sp>
      <p:sp>
        <p:nvSpPr>
          <p:cNvPr id="9" name="Rectangle 1"/>
          <p:cNvSpPr>
            <a:spLocks noChangeArrowheads="1"/>
          </p:cNvSpPr>
          <p:nvPr/>
        </p:nvSpPr>
        <p:spPr bwMode="auto">
          <a:xfrm>
            <a:off x="4131531" y="4232354"/>
            <a:ext cx="880938"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400" b="1" i="0" dirty="0">
                <a:solidFill>
                  <a:srgbClr val="000000"/>
                </a:solidFill>
              </a:rPr>
              <a:t>结   </a:t>
            </a:r>
            <a:r>
              <a:rPr lang="zh-CN" altLang="en-US" sz="2400" b="1" i="0" dirty="0"/>
              <a:t>论</a:t>
            </a:r>
            <a:endParaRPr lang="en-GB" altLang="it-IT" sz="2400" dirty="0"/>
          </a:p>
        </p:txBody>
      </p:sp>
      <p:sp>
        <p:nvSpPr>
          <p:cNvPr id="13" name="TextBox 1">
            <a:extLst>
              <a:ext uri="{FF2B5EF4-FFF2-40B4-BE49-F238E27FC236}">
                <a16:creationId xmlns:a16="http://schemas.microsoft.com/office/drawing/2014/main" id="{A9FDFE4E-F434-B641-8FF5-AD0AB7AAA317}"/>
              </a:ext>
            </a:extLst>
          </p:cNvPr>
          <p:cNvSpPr txBox="1">
            <a:spLocks noChangeArrowheads="1"/>
          </p:cNvSpPr>
          <p:nvPr/>
        </p:nvSpPr>
        <p:spPr bwMode="auto">
          <a:xfrm>
            <a:off x="323528" y="4755574"/>
            <a:ext cx="8640959" cy="1841778"/>
          </a:xfrm>
          <a:prstGeom prst="rect">
            <a:avLst/>
          </a:prstGeom>
          <a:solidFill>
            <a:srgbClr val="F0F3FB"/>
          </a:solidFill>
          <a:ln w="19050">
            <a:solidFill>
              <a:srgbClr val="445895"/>
            </a:solidFill>
            <a:miter lim="800000"/>
            <a:headEnd/>
            <a:tailEn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ctr">
            <a:noAutofit/>
          </a:bodyPr>
          <a:lstStyle>
            <a:defPPr>
              <a:defRPr lang="en-GB"/>
            </a:defPPr>
            <a:lvl1pPr marL="0" indent="0" algn="ctr">
              <a:spcBef>
                <a:spcPct val="20000"/>
              </a:spcBef>
              <a:buNone/>
              <a:defRPr sz="1700" b="1" i="0"/>
            </a:lvl1pPr>
            <a:lvl2pPr marL="742950" indent="-285750">
              <a:spcBef>
                <a:spcPct val="20000"/>
              </a:spcBef>
              <a:buChar char="–"/>
              <a:defRPr sz="2800"/>
            </a:lvl2pPr>
            <a:lvl3pPr marL="1143000" indent="-228600">
              <a:spcBef>
                <a:spcPct val="20000"/>
              </a:spcBef>
              <a:buChar char="•"/>
              <a:defRPr sz="2400"/>
            </a:lvl3pPr>
            <a:lvl4pPr marL="1600200" indent="-228600">
              <a:spcBef>
                <a:spcPct val="20000"/>
              </a:spcBef>
              <a:buChar char="–"/>
              <a:defRPr sz="2000"/>
            </a:lvl4pPr>
            <a:lvl5pPr marL="2057400" indent="-228600">
              <a:spcBef>
                <a:spcPct val="20000"/>
              </a:spcBef>
              <a:buChar char="»"/>
              <a:defRPr sz="2000"/>
            </a:lvl5pPr>
            <a:lvl6pPr marL="2514600" indent="-228600" eaLnBrk="0" fontAlgn="base" hangingPunct="0">
              <a:spcBef>
                <a:spcPct val="20000"/>
              </a:spcBef>
              <a:spcAft>
                <a:spcPct val="0"/>
              </a:spcAft>
              <a:buChar char="»"/>
              <a:defRPr sz="2000"/>
            </a:lvl6pPr>
            <a:lvl7pPr marL="2971800" indent="-228600" eaLnBrk="0" fontAlgn="base" hangingPunct="0">
              <a:spcBef>
                <a:spcPct val="20000"/>
              </a:spcBef>
              <a:spcAft>
                <a:spcPct val="0"/>
              </a:spcAft>
              <a:buChar char="»"/>
              <a:defRPr sz="2000"/>
            </a:lvl7pPr>
            <a:lvl8pPr marL="3429000" indent="-228600" eaLnBrk="0" fontAlgn="base" hangingPunct="0">
              <a:spcBef>
                <a:spcPct val="20000"/>
              </a:spcBef>
              <a:spcAft>
                <a:spcPct val="0"/>
              </a:spcAft>
              <a:buChar char="»"/>
              <a:defRPr sz="2000"/>
            </a:lvl8pPr>
            <a:lvl9pPr marL="3886200" indent="-228600" eaLnBrk="0" fontAlgn="base" hangingPunct="0">
              <a:spcBef>
                <a:spcPct val="20000"/>
              </a:spcBef>
              <a:spcAft>
                <a:spcPct val="0"/>
              </a:spcAft>
              <a:buChar char="»"/>
              <a:defRPr sz="2000"/>
            </a:lvl9pPr>
          </a:lstStyle>
          <a:p>
            <a:pPr marL="285750" indent="-285750" algn="just">
              <a:lnSpc>
                <a:spcPct val="150000"/>
              </a:lnSpc>
              <a:buFont typeface="Arial" panose="020B0604020202020204" pitchFamily="34" charset="0"/>
              <a:buChar char="•"/>
            </a:pPr>
            <a:r>
              <a:rPr lang="zh-CN" altLang="en-US" sz="1600" b="0" dirty="0">
                <a:solidFill>
                  <a:srgbClr val="000000"/>
                </a:solidFill>
              </a:rPr>
              <a:t>对于胎儿</a:t>
            </a:r>
            <a:r>
              <a:rPr lang="en-US" altLang="zh-CN" sz="1600" b="0" dirty="0">
                <a:solidFill>
                  <a:srgbClr val="000000"/>
                </a:solidFill>
              </a:rPr>
              <a:t>NT</a:t>
            </a:r>
            <a:r>
              <a:rPr lang="zh-CN" altLang="en-US" sz="1600" b="0" dirty="0">
                <a:solidFill>
                  <a:srgbClr val="000000"/>
                </a:solidFill>
              </a:rPr>
              <a:t>＞</a:t>
            </a:r>
            <a:r>
              <a:rPr lang="en-US" altLang="zh-CN" sz="1600" b="0" dirty="0">
                <a:solidFill>
                  <a:srgbClr val="000000"/>
                </a:solidFill>
              </a:rPr>
              <a:t>99th</a:t>
            </a:r>
            <a:r>
              <a:rPr lang="zh-CN" altLang="en-US" sz="1600" b="0" dirty="0">
                <a:solidFill>
                  <a:srgbClr val="000000"/>
                </a:solidFill>
              </a:rPr>
              <a:t>百分位数的胎儿进行</a:t>
            </a:r>
            <a:r>
              <a:rPr lang="en-US" altLang="zh-CN" sz="1600" b="0" dirty="0" err="1">
                <a:solidFill>
                  <a:srgbClr val="000000"/>
                </a:solidFill>
              </a:rPr>
              <a:t>cfDNA</a:t>
            </a:r>
            <a:r>
              <a:rPr lang="zh-CN" altLang="en-US" sz="1600" b="0" dirty="0">
                <a:solidFill>
                  <a:srgbClr val="000000"/>
                </a:solidFill>
              </a:rPr>
              <a:t>的检测，约</a:t>
            </a:r>
            <a:r>
              <a:rPr lang="en-US" altLang="zh-CN" sz="1600" b="0" dirty="0">
                <a:solidFill>
                  <a:srgbClr val="000000"/>
                </a:solidFill>
              </a:rPr>
              <a:t>12</a:t>
            </a:r>
            <a:r>
              <a:rPr lang="zh-CN" altLang="en-US" sz="1600" b="0" dirty="0">
                <a:solidFill>
                  <a:srgbClr val="000000"/>
                </a:solidFill>
              </a:rPr>
              <a:t>～</a:t>
            </a:r>
            <a:r>
              <a:rPr lang="en-US" altLang="zh-CN" sz="1600" b="0" dirty="0">
                <a:solidFill>
                  <a:srgbClr val="000000"/>
                </a:solidFill>
              </a:rPr>
              <a:t>19%</a:t>
            </a:r>
            <a:r>
              <a:rPr lang="zh-CN" altLang="en-US" sz="1600" b="0" dirty="0">
                <a:solidFill>
                  <a:srgbClr val="000000"/>
                </a:solidFill>
              </a:rPr>
              <a:t>的遗传学异常的胎儿会被漏诊。</a:t>
            </a:r>
          </a:p>
          <a:p>
            <a:pPr marL="285750" indent="-285750" algn="just">
              <a:lnSpc>
                <a:spcPct val="150000"/>
              </a:lnSpc>
              <a:buFont typeface="Arial" panose="020B0604020202020204" pitchFamily="34" charset="0"/>
              <a:buChar char="•"/>
            </a:pPr>
            <a:r>
              <a:rPr lang="zh-CN" altLang="en-US" sz="1600" b="0" dirty="0"/>
              <a:t>对于</a:t>
            </a:r>
            <a:r>
              <a:rPr lang="zh-CN" altLang="en-US" sz="1600" b="0" dirty="0">
                <a:solidFill>
                  <a:srgbClr val="000000"/>
                </a:solidFill>
              </a:rPr>
              <a:t>胎儿</a:t>
            </a:r>
            <a:r>
              <a:rPr lang="en-US" altLang="zh-CN" sz="1600" b="0" dirty="0">
                <a:solidFill>
                  <a:srgbClr val="000000"/>
                </a:solidFill>
              </a:rPr>
              <a:t>NT</a:t>
            </a:r>
            <a:r>
              <a:rPr lang="zh-CN" altLang="en-US" sz="1600" b="0" dirty="0">
                <a:solidFill>
                  <a:srgbClr val="000000"/>
                </a:solidFill>
              </a:rPr>
              <a:t>＞</a:t>
            </a:r>
            <a:r>
              <a:rPr lang="en-US" altLang="zh-CN" sz="1600" b="0" dirty="0">
                <a:solidFill>
                  <a:srgbClr val="000000"/>
                </a:solidFill>
              </a:rPr>
              <a:t>99th</a:t>
            </a:r>
            <a:r>
              <a:rPr lang="zh-CN" altLang="en-US" sz="1600" b="0" dirty="0">
                <a:solidFill>
                  <a:srgbClr val="000000"/>
                </a:solidFill>
              </a:rPr>
              <a:t>百分位数</a:t>
            </a:r>
            <a:r>
              <a:rPr lang="zh-CN" altLang="en-US" sz="1600" b="0" dirty="0"/>
              <a:t>而遗传学检测正常</a:t>
            </a:r>
            <a:r>
              <a:rPr lang="zh-CN" altLang="en-US" sz="1600" b="0" dirty="0">
                <a:solidFill>
                  <a:srgbClr val="000000"/>
                </a:solidFill>
              </a:rPr>
              <a:t>的胎儿，早孕期</a:t>
            </a:r>
            <a:r>
              <a:rPr lang="zh-CN" altLang="en-US" sz="1600" b="0" dirty="0"/>
              <a:t>超声可确诊</a:t>
            </a:r>
            <a:r>
              <a:rPr lang="en-US" altLang="zh-CN" sz="1600" b="0" dirty="0"/>
              <a:t>11%</a:t>
            </a:r>
            <a:r>
              <a:rPr lang="zh-CN" altLang="en-US" sz="1600" b="0" dirty="0"/>
              <a:t>的胎儿合并严重结构异常。</a:t>
            </a:r>
            <a:endParaRPr lang="en" sz="1600" b="0" dirty="0"/>
          </a:p>
        </p:txBody>
      </p:sp>
      <p:sp>
        <p:nvSpPr>
          <p:cNvPr id="11" name="Text Box 5">
            <a:extLst>
              <a:ext uri="{FF2B5EF4-FFF2-40B4-BE49-F238E27FC236}">
                <a16:creationId xmlns:a16="http://schemas.microsoft.com/office/drawing/2014/main" id="{83A7C76D-399F-4A42-8C80-7DB34A1F3A1E}"/>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400" dirty="0">
                <a:solidFill>
                  <a:srgbClr val="FFFFFF"/>
                </a:solidFill>
              </a:rPr>
              <a:t>游离</a:t>
            </a:r>
            <a:r>
              <a:rPr lang="en-US" altLang="zh-CN" sz="1400" dirty="0">
                <a:solidFill>
                  <a:srgbClr val="FFFFFF"/>
                </a:solidFill>
              </a:rPr>
              <a:t>DNA</a:t>
            </a:r>
            <a:r>
              <a:rPr lang="zh-CN" altLang="en-US" sz="1400" dirty="0">
                <a:solidFill>
                  <a:srgbClr val="FFFFFF"/>
                </a:solidFill>
              </a:rPr>
              <a:t>的检测能否用于妊娠后胎儿</a:t>
            </a:r>
            <a:r>
              <a:rPr lang="en-US" altLang="zh-CN" sz="1400" dirty="0">
                <a:solidFill>
                  <a:srgbClr val="FFFFFF"/>
                </a:solidFill>
              </a:rPr>
              <a:t>NT</a:t>
            </a:r>
            <a:r>
              <a:rPr lang="zh-CN" altLang="en-US" sz="1400" dirty="0">
                <a:solidFill>
                  <a:srgbClr val="FFFFFF"/>
                </a:solidFill>
              </a:rPr>
              <a:t>增厚的评估？</a:t>
            </a:r>
          </a:p>
          <a:p>
            <a:pPr algn="ctr" eaLnBrk="1" hangingPunct="1">
              <a:spcBef>
                <a:spcPct val="0"/>
              </a:spcBef>
              <a:buFontTx/>
              <a:buNone/>
            </a:pPr>
            <a:r>
              <a:rPr lang="de-DE" altLang="it-IT" sz="1400" dirty="0">
                <a:solidFill>
                  <a:schemeClr val="bg1"/>
                </a:solidFill>
              </a:rPr>
              <a:t>Miranda</a:t>
            </a:r>
            <a:r>
              <a:rPr lang="zh-CN" altLang="en-US" sz="1400" dirty="0">
                <a:solidFill>
                  <a:schemeClr val="bg1"/>
                </a:solidFill>
              </a:rPr>
              <a:t>等，</a:t>
            </a:r>
            <a:r>
              <a:rPr lang="en-US" altLang="zh-CN" sz="1400" dirty="0">
                <a:solidFill>
                  <a:schemeClr val="bg1"/>
                </a:solidFill>
              </a:rPr>
              <a:t>UOG 2020</a:t>
            </a:r>
            <a:endParaRPr lang="en-GB" altLang="it-IT" sz="1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370" name="Group 2"/>
          <p:cNvGrpSpPr>
            <a:grpSpLocks/>
          </p:cNvGrpSpPr>
          <p:nvPr/>
        </p:nvGrpSpPr>
        <p:grpSpPr bwMode="auto">
          <a:xfrm>
            <a:off x="0" y="-15875"/>
            <a:ext cx="9144000" cy="923925"/>
            <a:chOff x="0" y="3755"/>
            <a:chExt cx="5760" cy="582"/>
          </a:xfrm>
        </p:grpSpPr>
        <p:pic>
          <p:nvPicPr>
            <p:cNvPr id="5837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837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27653" name="TextBox 1"/>
          <p:cNvSpPr txBox="1">
            <a:spLocks noChangeArrowheads="1"/>
          </p:cNvSpPr>
          <p:nvPr/>
        </p:nvSpPr>
        <p:spPr bwMode="auto">
          <a:xfrm>
            <a:off x="1331640" y="1743199"/>
            <a:ext cx="648017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800" b="1" i="0" dirty="0">
                <a:solidFill>
                  <a:srgbClr val="000000"/>
                </a:solidFill>
              </a:rPr>
              <a:t>讨 论 要 点</a:t>
            </a:r>
            <a:endParaRPr lang="en-GB" altLang="it-IT" sz="2800" b="1" i="0" dirty="0">
              <a:solidFill>
                <a:srgbClr val="000000"/>
              </a:solidFill>
            </a:endParaRPr>
          </a:p>
        </p:txBody>
      </p:sp>
      <p:sp>
        <p:nvSpPr>
          <p:cNvPr id="10" name="TextBox 1">
            <a:extLst>
              <a:ext uri="{FF2B5EF4-FFF2-40B4-BE49-F238E27FC236}">
                <a16:creationId xmlns:a16="http://schemas.microsoft.com/office/drawing/2014/main" id="{656D02D9-2CA9-004D-89D0-F914E68F6A42}"/>
              </a:ext>
            </a:extLst>
          </p:cNvPr>
          <p:cNvSpPr txBox="1">
            <a:spLocks noChangeArrowheads="1"/>
          </p:cNvSpPr>
          <p:nvPr/>
        </p:nvSpPr>
        <p:spPr bwMode="auto">
          <a:xfrm>
            <a:off x="359259" y="2564904"/>
            <a:ext cx="8424936" cy="3447098"/>
          </a:xfrm>
          <a:prstGeom prst="rect">
            <a:avLst/>
          </a:prstGeom>
          <a:solidFill>
            <a:srgbClr val="F0F3FB"/>
          </a:solidFill>
          <a:ln w="19050">
            <a:solidFill>
              <a:srgbClr val="445895"/>
            </a:solidFill>
            <a:miter lim="800000"/>
            <a:headEnd/>
            <a:tailEn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ctr">
            <a:normAutofit/>
          </a:bodyPr>
          <a:lstStyle>
            <a:defPPr>
              <a:defRPr lang="en-GB"/>
            </a:defPPr>
            <a:lvl1pPr marL="0" indent="0" algn="ctr">
              <a:spcBef>
                <a:spcPct val="20000"/>
              </a:spcBef>
              <a:buNone/>
              <a:defRPr sz="1700" b="1" i="0"/>
            </a:lvl1pPr>
            <a:lvl2pPr marL="742950" indent="-285750">
              <a:spcBef>
                <a:spcPct val="20000"/>
              </a:spcBef>
              <a:buChar char="–"/>
              <a:defRPr sz="2800"/>
            </a:lvl2pPr>
            <a:lvl3pPr marL="1143000" indent="-228600">
              <a:spcBef>
                <a:spcPct val="20000"/>
              </a:spcBef>
              <a:buChar char="•"/>
              <a:defRPr sz="2400"/>
            </a:lvl3pPr>
            <a:lvl4pPr marL="1600200" indent="-228600">
              <a:spcBef>
                <a:spcPct val="20000"/>
              </a:spcBef>
              <a:buChar char="–"/>
              <a:defRPr sz="2000"/>
            </a:lvl4pPr>
            <a:lvl5pPr marL="2057400" indent="-228600">
              <a:spcBef>
                <a:spcPct val="20000"/>
              </a:spcBef>
              <a:buChar char="»"/>
              <a:defRPr sz="2000"/>
            </a:lvl5pPr>
            <a:lvl6pPr marL="2514600" indent="-228600" eaLnBrk="0" fontAlgn="base" hangingPunct="0">
              <a:spcBef>
                <a:spcPct val="20000"/>
              </a:spcBef>
              <a:spcAft>
                <a:spcPct val="0"/>
              </a:spcAft>
              <a:buChar char="»"/>
              <a:defRPr sz="2000"/>
            </a:lvl6pPr>
            <a:lvl7pPr marL="2971800" indent="-228600" eaLnBrk="0" fontAlgn="base" hangingPunct="0">
              <a:spcBef>
                <a:spcPct val="20000"/>
              </a:spcBef>
              <a:spcAft>
                <a:spcPct val="0"/>
              </a:spcAft>
              <a:buChar char="»"/>
              <a:defRPr sz="2000"/>
            </a:lvl7pPr>
            <a:lvl8pPr marL="3429000" indent="-228600" eaLnBrk="0" fontAlgn="base" hangingPunct="0">
              <a:spcBef>
                <a:spcPct val="20000"/>
              </a:spcBef>
              <a:spcAft>
                <a:spcPct val="0"/>
              </a:spcAft>
              <a:buChar char="»"/>
              <a:defRPr sz="2000"/>
            </a:lvl8pPr>
            <a:lvl9pPr marL="3886200" indent="-228600" eaLnBrk="0" fontAlgn="base" hangingPunct="0">
              <a:spcBef>
                <a:spcPct val="20000"/>
              </a:spcBef>
              <a:spcAft>
                <a:spcPct val="0"/>
              </a:spcAft>
              <a:buChar char="»"/>
              <a:defRPr sz="2000"/>
            </a:lvl9pPr>
          </a:lstStyle>
          <a:p>
            <a:pPr marL="285750" indent="-285750" algn="just">
              <a:buFont typeface="Arial" panose="020B0604020202020204" pitchFamily="34" charset="0"/>
              <a:buChar char="•"/>
            </a:pPr>
            <a:r>
              <a:rPr lang="zh-CN" altLang="en-US" b="0" dirty="0">
                <a:solidFill>
                  <a:srgbClr val="000000"/>
                </a:solidFill>
              </a:rPr>
              <a:t>这篇文章是否改变了目前对于</a:t>
            </a:r>
            <a:r>
              <a:rPr lang="en-US" altLang="zh-CN" b="0" dirty="0">
                <a:solidFill>
                  <a:srgbClr val="000000"/>
                </a:solidFill>
              </a:rPr>
              <a:t>NT</a:t>
            </a:r>
            <a:r>
              <a:rPr lang="zh-CN" altLang="en-US" b="0" dirty="0">
                <a:solidFill>
                  <a:srgbClr val="000000"/>
                </a:solidFill>
              </a:rPr>
              <a:t>＞</a:t>
            </a:r>
            <a:r>
              <a:rPr lang="en-US" altLang="zh-CN" b="0" dirty="0">
                <a:solidFill>
                  <a:srgbClr val="000000"/>
                </a:solidFill>
              </a:rPr>
              <a:t>99th</a:t>
            </a:r>
            <a:r>
              <a:rPr lang="zh-CN" altLang="en-US" b="0" dirty="0">
                <a:solidFill>
                  <a:srgbClr val="000000"/>
                </a:solidFill>
              </a:rPr>
              <a:t>百分位数胎儿的临床决策干预？</a:t>
            </a:r>
          </a:p>
          <a:p>
            <a:pPr marL="285750" indent="-285750" algn="just">
              <a:buFont typeface="Arial" panose="020B0604020202020204" pitchFamily="34" charset="0"/>
              <a:buChar char="•"/>
            </a:pPr>
            <a:endParaRPr lang="zh-CN" altLang="en-US" b="0" dirty="0"/>
          </a:p>
          <a:p>
            <a:pPr marL="285750" indent="-285750" algn="just">
              <a:lnSpc>
                <a:spcPct val="150000"/>
              </a:lnSpc>
              <a:buFont typeface="Arial" panose="020B0604020202020204" pitchFamily="34" charset="0"/>
              <a:buChar char="•"/>
            </a:pPr>
            <a:r>
              <a:rPr lang="zh-CN" altLang="en-US" b="0" dirty="0">
                <a:solidFill>
                  <a:srgbClr val="000000"/>
                </a:solidFill>
              </a:rPr>
              <a:t>如果</a:t>
            </a:r>
            <a:r>
              <a:rPr lang="en-US" altLang="zh-CN" b="0" dirty="0" err="1">
                <a:solidFill>
                  <a:srgbClr val="000000"/>
                </a:solidFill>
              </a:rPr>
              <a:t>cfDNA</a:t>
            </a:r>
            <a:r>
              <a:rPr lang="zh-CN" altLang="en-US" b="0" dirty="0">
                <a:solidFill>
                  <a:srgbClr val="000000"/>
                </a:solidFill>
              </a:rPr>
              <a:t>检测在</a:t>
            </a:r>
            <a:r>
              <a:rPr lang="en-US" altLang="zh-CN" b="0" dirty="0">
                <a:solidFill>
                  <a:srgbClr val="000000"/>
                </a:solidFill>
              </a:rPr>
              <a:t>NT</a:t>
            </a:r>
            <a:r>
              <a:rPr lang="zh-CN" altLang="en-US" b="0" dirty="0">
                <a:solidFill>
                  <a:srgbClr val="000000"/>
                </a:solidFill>
              </a:rPr>
              <a:t>＞</a:t>
            </a:r>
            <a:r>
              <a:rPr lang="en-US" altLang="zh-CN" b="0" dirty="0">
                <a:solidFill>
                  <a:srgbClr val="000000"/>
                </a:solidFill>
              </a:rPr>
              <a:t>99th</a:t>
            </a:r>
            <a:r>
              <a:rPr lang="zh-CN" altLang="en-US" b="0" dirty="0">
                <a:solidFill>
                  <a:srgbClr val="000000"/>
                </a:solidFill>
              </a:rPr>
              <a:t>百分位数的胎儿中不是合适的遗传检测方法，那么哪些人群适合</a:t>
            </a:r>
            <a:r>
              <a:rPr lang="en-US" altLang="zh-CN" b="0" dirty="0" err="1">
                <a:solidFill>
                  <a:srgbClr val="000000"/>
                </a:solidFill>
              </a:rPr>
              <a:t>cfDNA</a:t>
            </a:r>
            <a:r>
              <a:rPr lang="zh-CN" altLang="en-US" b="0" dirty="0">
                <a:solidFill>
                  <a:srgbClr val="000000"/>
                </a:solidFill>
              </a:rPr>
              <a:t>检测？</a:t>
            </a:r>
          </a:p>
          <a:p>
            <a:pPr marL="285750" indent="-285750" algn="just">
              <a:buFont typeface="Arial" panose="020B0604020202020204" pitchFamily="34" charset="0"/>
              <a:buChar char="•"/>
            </a:pPr>
            <a:endParaRPr lang="zh-CN" altLang="en-US" b="0" dirty="0"/>
          </a:p>
          <a:p>
            <a:pPr marL="285750" indent="-285750" algn="just">
              <a:buFont typeface="Arial" panose="020B0604020202020204" pitchFamily="34" charset="0"/>
              <a:buChar char="•"/>
            </a:pPr>
            <a:r>
              <a:rPr lang="zh-CN" altLang="en-US" b="0" dirty="0">
                <a:solidFill>
                  <a:srgbClr val="000000"/>
                </a:solidFill>
              </a:rPr>
              <a:t>所建议的这种临床干预决策能否推广到所有高危妊娠？</a:t>
            </a:r>
          </a:p>
          <a:p>
            <a:pPr marL="285750" indent="-285750" algn="just">
              <a:buFont typeface="Arial" panose="020B0604020202020204" pitchFamily="34" charset="0"/>
              <a:buChar char="•"/>
            </a:pPr>
            <a:endParaRPr lang="zh-CN" altLang="en-US" b="0" dirty="0"/>
          </a:p>
          <a:p>
            <a:pPr marL="285750" indent="-285750" algn="just">
              <a:buFont typeface="Arial" panose="020B0604020202020204" pitchFamily="34" charset="0"/>
              <a:buChar char="•"/>
            </a:pPr>
            <a:r>
              <a:rPr lang="zh-CN" altLang="en-US" b="0" dirty="0">
                <a:solidFill>
                  <a:srgbClr val="000000"/>
                </a:solidFill>
              </a:rPr>
              <a:t>我们是否需要一个研究来更好地确定扩展型</a:t>
            </a:r>
            <a:r>
              <a:rPr lang="en-US" altLang="zh-CN" b="0" dirty="0" err="1">
                <a:solidFill>
                  <a:srgbClr val="000000"/>
                </a:solidFill>
              </a:rPr>
              <a:t>cfDNA</a:t>
            </a:r>
            <a:r>
              <a:rPr lang="zh-CN" altLang="en-US" b="0" dirty="0">
                <a:solidFill>
                  <a:srgbClr val="000000"/>
                </a:solidFill>
              </a:rPr>
              <a:t>检测的敏感性？</a:t>
            </a:r>
          </a:p>
          <a:p>
            <a:pPr marL="285750" indent="-285750" algn="just">
              <a:buFont typeface="Arial" panose="020B0604020202020204" pitchFamily="34" charset="0"/>
              <a:buChar char="•"/>
            </a:pPr>
            <a:endParaRPr lang="zh-CN" altLang="en-US" b="0" dirty="0"/>
          </a:p>
          <a:p>
            <a:pPr marL="285750" indent="-285750" algn="just">
              <a:buFont typeface="Arial" panose="020B0604020202020204" pitchFamily="34" charset="0"/>
              <a:buChar char="•"/>
            </a:pPr>
            <a:r>
              <a:rPr lang="zh-CN" altLang="en-US" b="0" dirty="0">
                <a:solidFill>
                  <a:srgbClr val="000000"/>
                </a:solidFill>
              </a:rPr>
              <a:t>这</a:t>
            </a:r>
            <a:r>
              <a:rPr lang="zh-CN" altLang="en-US" b="0" dirty="0"/>
              <a:t>项研究的结果是否为高危妊娠的咨询提供了信息？</a:t>
            </a:r>
            <a:endParaRPr lang="en" b="0" dirty="0"/>
          </a:p>
        </p:txBody>
      </p:sp>
      <p:sp>
        <p:nvSpPr>
          <p:cNvPr id="8" name="Text Box 5">
            <a:extLst>
              <a:ext uri="{FF2B5EF4-FFF2-40B4-BE49-F238E27FC236}">
                <a16:creationId xmlns:a16="http://schemas.microsoft.com/office/drawing/2014/main" id="{ADFE3C70-36F4-47A5-8174-D146F8F2B119}"/>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400" dirty="0">
                <a:solidFill>
                  <a:srgbClr val="FFFFFF"/>
                </a:solidFill>
              </a:rPr>
              <a:t>游离</a:t>
            </a:r>
            <a:r>
              <a:rPr lang="en-US" altLang="zh-CN" sz="1400" dirty="0">
                <a:solidFill>
                  <a:srgbClr val="FFFFFF"/>
                </a:solidFill>
              </a:rPr>
              <a:t>DNA</a:t>
            </a:r>
            <a:r>
              <a:rPr lang="zh-CN" altLang="en-US" sz="1400" dirty="0">
                <a:solidFill>
                  <a:srgbClr val="FFFFFF"/>
                </a:solidFill>
              </a:rPr>
              <a:t>的检测能否用于妊娠后胎儿</a:t>
            </a:r>
            <a:r>
              <a:rPr lang="en-US" altLang="zh-CN" sz="1400" dirty="0">
                <a:solidFill>
                  <a:srgbClr val="FFFFFF"/>
                </a:solidFill>
              </a:rPr>
              <a:t>NT</a:t>
            </a:r>
            <a:r>
              <a:rPr lang="zh-CN" altLang="en-US" sz="1400" dirty="0">
                <a:solidFill>
                  <a:srgbClr val="FFFFFF"/>
                </a:solidFill>
              </a:rPr>
              <a:t>增厚的评估？</a:t>
            </a:r>
          </a:p>
          <a:p>
            <a:pPr algn="ctr" eaLnBrk="1" hangingPunct="1">
              <a:spcBef>
                <a:spcPct val="0"/>
              </a:spcBef>
              <a:buFontTx/>
              <a:buNone/>
            </a:pPr>
            <a:r>
              <a:rPr lang="de-DE" altLang="it-IT" sz="1400" dirty="0">
                <a:solidFill>
                  <a:schemeClr val="bg1"/>
                </a:solidFill>
              </a:rPr>
              <a:t>Miranda</a:t>
            </a:r>
            <a:r>
              <a:rPr lang="zh-CN" altLang="en-US" sz="1400" dirty="0">
                <a:solidFill>
                  <a:schemeClr val="bg1"/>
                </a:solidFill>
              </a:rPr>
              <a:t>等，</a:t>
            </a:r>
            <a:r>
              <a:rPr lang="en-US" altLang="zh-CN" sz="1400" dirty="0">
                <a:solidFill>
                  <a:schemeClr val="bg1"/>
                </a:solidFill>
              </a:rPr>
              <a:t>UOG 2020</a:t>
            </a:r>
            <a:endParaRPr lang="en-GB" altLang="it-IT" sz="1400" dirty="0">
              <a:solidFill>
                <a:schemeClr val="bg1"/>
              </a:solidFill>
            </a:endParaRPr>
          </a:p>
        </p:txBody>
      </p:sp>
    </p:spTree>
    <p:extLst>
      <p:ext uri="{BB962C8B-B14F-4D97-AF65-F5344CB8AC3E}">
        <p14:creationId xmlns:p14="http://schemas.microsoft.com/office/powerpoint/2010/main" val="4107461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2"/>
          <p:cNvGrpSpPr>
            <a:grpSpLocks/>
          </p:cNvGrpSpPr>
          <p:nvPr/>
        </p:nvGrpSpPr>
        <p:grpSpPr bwMode="auto">
          <a:xfrm>
            <a:off x="0" y="-15875"/>
            <a:ext cx="9144000" cy="923925"/>
            <a:chOff x="0" y="3755"/>
            <a:chExt cx="5760" cy="582"/>
          </a:xfrm>
        </p:grpSpPr>
        <p:pic>
          <p:nvPicPr>
            <p:cNvPr id="21512"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1513"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21507"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i="0" dirty="0">
              <a:solidFill>
                <a:srgbClr val="000000"/>
              </a:solidFill>
            </a:endParaRPr>
          </a:p>
        </p:txBody>
      </p:sp>
      <p:sp>
        <p:nvSpPr>
          <p:cNvPr id="21508" name="Titolo 1"/>
          <p:cNvSpPr txBox="1">
            <a:spLocks/>
          </p:cNvSpPr>
          <p:nvPr/>
        </p:nvSpPr>
        <p:spPr bwMode="auto">
          <a:xfrm>
            <a:off x="323850" y="2403475"/>
            <a:ext cx="8856663" cy="511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it-IT" altLang="it-IT" sz="2000" b="1" i="0" dirty="0">
              <a:solidFill>
                <a:schemeClr val="tx2"/>
              </a:solidFill>
            </a:endParaRPr>
          </a:p>
        </p:txBody>
      </p:sp>
      <p:sp>
        <p:nvSpPr>
          <p:cNvPr id="21509" name="TextBox 1"/>
          <p:cNvSpPr txBox="1">
            <a:spLocks noChangeArrowheads="1"/>
          </p:cNvSpPr>
          <p:nvPr/>
        </p:nvSpPr>
        <p:spPr bwMode="auto">
          <a:xfrm>
            <a:off x="228600" y="1682519"/>
            <a:ext cx="864235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800" b="1" i="0" dirty="0"/>
              <a:t>概    述</a:t>
            </a:r>
            <a:endParaRPr lang="en-GB" altLang="it-IT" sz="2800" b="1" i="0" dirty="0"/>
          </a:p>
        </p:txBody>
      </p:sp>
      <p:sp>
        <p:nvSpPr>
          <p:cNvPr id="21511" name="Text Box 5"/>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400" dirty="0">
                <a:solidFill>
                  <a:srgbClr val="FFFFFF"/>
                </a:solidFill>
              </a:rPr>
              <a:t>游离</a:t>
            </a:r>
            <a:r>
              <a:rPr lang="en-US" altLang="zh-CN" sz="1400" dirty="0">
                <a:solidFill>
                  <a:srgbClr val="FFFFFF"/>
                </a:solidFill>
              </a:rPr>
              <a:t>DNA</a:t>
            </a:r>
            <a:r>
              <a:rPr lang="zh-CN" altLang="en-US" sz="1400" dirty="0">
                <a:solidFill>
                  <a:srgbClr val="FFFFFF"/>
                </a:solidFill>
              </a:rPr>
              <a:t>的检测能否用于妊娠后胎儿</a:t>
            </a:r>
            <a:r>
              <a:rPr lang="en-US" altLang="zh-CN" sz="1400" dirty="0">
                <a:solidFill>
                  <a:srgbClr val="FFFFFF"/>
                </a:solidFill>
              </a:rPr>
              <a:t>NT</a:t>
            </a:r>
            <a:r>
              <a:rPr lang="zh-CN" altLang="en-US" sz="1400" dirty="0">
                <a:solidFill>
                  <a:srgbClr val="FFFFFF"/>
                </a:solidFill>
              </a:rPr>
              <a:t>增厚的评估？</a:t>
            </a:r>
          </a:p>
          <a:p>
            <a:pPr algn="ctr" eaLnBrk="1" hangingPunct="1">
              <a:spcBef>
                <a:spcPct val="0"/>
              </a:spcBef>
              <a:buFontTx/>
              <a:buNone/>
            </a:pPr>
            <a:r>
              <a:rPr lang="de-DE" altLang="it-IT" sz="1400" dirty="0">
                <a:solidFill>
                  <a:schemeClr val="bg1"/>
                </a:solidFill>
              </a:rPr>
              <a:t>Miranda</a:t>
            </a:r>
            <a:r>
              <a:rPr lang="zh-CN" altLang="en-US" sz="1400" dirty="0">
                <a:solidFill>
                  <a:schemeClr val="bg1"/>
                </a:solidFill>
              </a:rPr>
              <a:t>等，</a:t>
            </a:r>
            <a:r>
              <a:rPr lang="en-US" altLang="zh-CN" sz="1400" dirty="0">
                <a:solidFill>
                  <a:schemeClr val="bg1"/>
                </a:solidFill>
              </a:rPr>
              <a:t>UOG 2020</a:t>
            </a:r>
            <a:endParaRPr lang="en-GB" altLang="it-IT" sz="1400" dirty="0">
              <a:solidFill>
                <a:schemeClr val="bg1"/>
              </a:solidFill>
            </a:endParaRPr>
          </a:p>
        </p:txBody>
      </p:sp>
      <p:sp>
        <p:nvSpPr>
          <p:cNvPr id="10" name="Rectangle 19">
            <a:extLst>
              <a:ext uri="{FF2B5EF4-FFF2-40B4-BE49-F238E27FC236}">
                <a16:creationId xmlns:a16="http://schemas.microsoft.com/office/drawing/2014/main" id="{3C764A0E-E2D8-F747-A4B6-34F5FD7061DE}"/>
              </a:ext>
            </a:extLst>
          </p:cNvPr>
          <p:cNvSpPr>
            <a:spLocks noChangeArrowheads="1"/>
          </p:cNvSpPr>
          <p:nvPr/>
        </p:nvSpPr>
        <p:spPr bwMode="auto">
          <a:xfrm>
            <a:off x="323850" y="2420888"/>
            <a:ext cx="8547100" cy="3637919"/>
          </a:xfrm>
          <a:prstGeom prst="rect">
            <a:avLst/>
          </a:prstGeom>
          <a:solidFill>
            <a:srgbClr val="F0F3FB"/>
          </a:solidFill>
          <a:ln w="19050">
            <a:solidFill>
              <a:srgbClr val="445895"/>
            </a:solidFill>
            <a:miter lim="800000"/>
            <a:headEnd/>
            <a:tailEnd/>
          </a:ln>
        </p:spPr>
        <p:txBody>
          <a:bodyPr wrap="square" anchor="ctr">
            <a:norm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zh-CN" altLang="en-US" sz="1800" i="0" dirty="0">
                <a:solidFill>
                  <a:srgbClr val="000000"/>
                </a:solidFill>
              </a:rPr>
              <a:t>讨论采用胎儿非整倍体筛查的指标</a:t>
            </a:r>
            <a:r>
              <a:rPr lang="en-US" altLang="zh-CN" sz="1800" i="0" dirty="0">
                <a:solidFill>
                  <a:srgbClr val="000000"/>
                </a:solidFill>
              </a:rPr>
              <a:t>-</a:t>
            </a:r>
            <a:r>
              <a:rPr lang="zh-CN" altLang="en-US" sz="1800" i="0" dirty="0">
                <a:solidFill>
                  <a:srgbClr val="000000"/>
                </a:solidFill>
              </a:rPr>
              <a:t>胎儿游离</a:t>
            </a:r>
            <a:r>
              <a:rPr lang="en-US" altLang="zh-CN" sz="1800" i="0" dirty="0">
                <a:solidFill>
                  <a:srgbClr val="000000"/>
                </a:solidFill>
              </a:rPr>
              <a:t>DNA</a:t>
            </a:r>
            <a:r>
              <a:rPr lang="zh-CN" altLang="en-US" sz="1800" i="0" dirty="0">
                <a:solidFill>
                  <a:srgbClr val="000000"/>
                </a:solidFill>
              </a:rPr>
              <a:t>（</a:t>
            </a:r>
            <a:r>
              <a:rPr lang="en-US" altLang="zh-CN" sz="1800" i="0" dirty="0" err="1">
                <a:solidFill>
                  <a:srgbClr val="000000"/>
                </a:solidFill>
              </a:rPr>
              <a:t>cfDNA</a:t>
            </a:r>
            <a:r>
              <a:rPr lang="zh-CN" altLang="en-US" sz="1800" i="0" dirty="0">
                <a:solidFill>
                  <a:srgbClr val="000000"/>
                </a:solidFill>
              </a:rPr>
              <a:t>），能否用于早孕期联合筛查参数的评估，如对胎儿颈项透明层（</a:t>
            </a:r>
            <a:r>
              <a:rPr lang="en-US" altLang="zh-CN" sz="1800" i="0" dirty="0">
                <a:solidFill>
                  <a:srgbClr val="000000"/>
                </a:solidFill>
              </a:rPr>
              <a:t>NT</a:t>
            </a:r>
            <a:r>
              <a:rPr lang="zh-CN" altLang="en-US" sz="1800" i="0" dirty="0">
                <a:solidFill>
                  <a:srgbClr val="000000"/>
                </a:solidFill>
              </a:rPr>
              <a:t>）的评估。</a:t>
            </a:r>
          </a:p>
          <a:p>
            <a:endParaRPr lang="zh-CN" altLang="en-US" sz="1800" i="0" dirty="0"/>
          </a:p>
          <a:p>
            <a:r>
              <a:rPr lang="en-US" altLang="zh-CN" sz="1800" i="0" dirty="0">
                <a:solidFill>
                  <a:srgbClr val="000000"/>
                </a:solidFill>
              </a:rPr>
              <a:t>NT</a:t>
            </a:r>
            <a:r>
              <a:rPr lang="zh-CN" altLang="en-US" sz="1800" i="0" dirty="0">
                <a:solidFill>
                  <a:srgbClr val="000000"/>
                </a:solidFill>
              </a:rPr>
              <a:t>增厚的胎儿发生胎儿染色体异常和胎儿心脏结构异常的风险均会增高。</a:t>
            </a:r>
          </a:p>
          <a:p>
            <a:endParaRPr lang="zh-CN" altLang="en-US" sz="1800" i="0" dirty="0"/>
          </a:p>
          <a:p>
            <a:r>
              <a:rPr lang="en-US" altLang="zh-CN" sz="1800" i="0" dirty="0">
                <a:solidFill>
                  <a:srgbClr val="000000"/>
                </a:solidFill>
              </a:rPr>
              <a:t>NT</a:t>
            </a:r>
            <a:r>
              <a:rPr lang="zh-CN" altLang="en-US" sz="1800" i="0" dirty="0">
                <a:solidFill>
                  <a:srgbClr val="000000"/>
                </a:solidFill>
              </a:rPr>
              <a:t>增厚也是胎儿心脏和其他结构异常、微缺失综合征和一些不能被</a:t>
            </a:r>
            <a:r>
              <a:rPr lang="en-US" altLang="zh-CN" sz="1800" i="0" dirty="0" err="1">
                <a:solidFill>
                  <a:srgbClr val="000000"/>
                </a:solidFill>
              </a:rPr>
              <a:t>cfDNA</a:t>
            </a:r>
            <a:r>
              <a:rPr lang="zh-CN" altLang="en-US" sz="1800" i="0" dirty="0">
                <a:solidFill>
                  <a:srgbClr val="000000"/>
                </a:solidFill>
              </a:rPr>
              <a:t>检测的单基因疾病发生的指标。</a:t>
            </a:r>
          </a:p>
          <a:p>
            <a:endParaRPr lang="zh-CN" altLang="en-US" sz="1800" i="0" dirty="0"/>
          </a:p>
          <a:p>
            <a:r>
              <a:rPr lang="zh-CN" altLang="en-US" sz="1800" i="0" dirty="0">
                <a:solidFill>
                  <a:srgbClr val="000000"/>
                </a:solidFill>
              </a:rPr>
              <a:t>对于胎儿</a:t>
            </a:r>
            <a:r>
              <a:rPr lang="en-US" altLang="zh-CN" sz="1800" i="0" dirty="0" err="1">
                <a:solidFill>
                  <a:srgbClr val="000000"/>
                </a:solidFill>
              </a:rPr>
              <a:t>cfDNA</a:t>
            </a:r>
            <a:r>
              <a:rPr lang="zh-CN" altLang="en-US" sz="1800" i="0" dirty="0">
                <a:solidFill>
                  <a:srgbClr val="000000"/>
                </a:solidFill>
              </a:rPr>
              <a:t>应用于胎儿</a:t>
            </a:r>
            <a:r>
              <a:rPr lang="en-US" altLang="zh-CN" sz="1800" i="0" dirty="0">
                <a:solidFill>
                  <a:srgbClr val="000000"/>
                </a:solidFill>
              </a:rPr>
              <a:t>NT</a:t>
            </a:r>
            <a:r>
              <a:rPr lang="zh-CN" altLang="en-US" sz="1800" i="0" dirty="0">
                <a:solidFill>
                  <a:srgbClr val="000000"/>
                </a:solidFill>
              </a:rPr>
              <a:t>增厚检测的作用存在不确定性。</a:t>
            </a:r>
          </a:p>
          <a:p>
            <a:endParaRPr lang="en" sz="1800" i="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2"/>
          <p:cNvGrpSpPr>
            <a:grpSpLocks/>
          </p:cNvGrpSpPr>
          <p:nvPr/>
        </p:nvGrpSpPr>
        <p:grpSpPr bwMode="auto">
          <a:xfrm>
            <a:off x="0" y="-15875"/>
            <a:ext cx="9144000" cy="923925"/>
            <a:chOff x="0" y="3755"/>
            <a:chExt cx="5760" cy="582"/>
          </a:xfrm>
        </p:grpSpPr>
        <p:pic>
          <p:nvPicPr>
            <p:cNvPr id="2355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355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23557" name="Rectangle 8"/>
          <p:cNvSpPr>
            <a:spLocks noChangeArrowheads="1"/>
          </p:cNvSpPr>
          <p:nvPr/>
        </p:nvSpPr>
        <p:spPr bwMode="auto">
          <a:xfrm>
            <a:off x="3071427" y="1823552"/>
            <a:ext cx="3001143"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orm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zh-CN" altLang="en-US" sz="2800" b="1" i="0" dirty="0">
                <a:solidFill>
                  <a:srgbClr val="000000"/>
                </a:solidFill>
              </a:rPr>
              <a:t>研 究 目 的</a:t>
            </a:r>
            <a:endParaRPr lang="en-GB" altLang="it-IT" sz="2800" b="1" i="0" dirty="0">
              <a:solidFill>
                <a:srgbClr val="000000"/>
              </a:solidFill>
            </a:endParaRPr>
          </a:p>
        </p:txBody>
      </p:sp>
      <p:sp>
        <p:nvSpPr>
          <p:cNvPr id="11" name="Rectangle 19">
            <a:extLst>
              <a:ext uri="{FF2B5EF4-FFF2-40B4-BE49-F238E27FC236}">
                <a16:creationId xmlns:a16="http://schemas.microsoft.com/office/drawing/2014/main" id="{98DEB3B6-8CA8-774C-A228-27BC9A2FA2F8}"/>
              </a:ext>
            </a:extLst>
          </p:cNvPr>
          <p:cNvSpPr>
            <a:spLocks noChangeArrowheads="1"/>
          </p:cNvSpPr>
          <p:nvPr/>
        </p:nvSpPr>
        <p:spPr bwMode="auto">
          <a:xfrm>
            <a:off x="827584" y="2924944"/>
            <a:ext cx="7488832" cy="2308324"/>
          </a:xfrm>
          <a:prstGeom prst="rect">
            <a:avLst/>
          </a:prstGeom>
          <a:solidFill>
            <a:srgbClr val="F0F3FB"/>
          </a:solidFill>
          <a:ln w="19050">
            <a:solidFill>
              <a:srgbClr val="445895"/>
            </a:solidFill>
            <a:miter lim="800000"/>
            <a:headEnd/>
            <a:tailEnd/>
          </a:ln>
        </p:spPr>
        <p:txBody>
          <a:bodyPr wrap="square" anchor="ctr">
            <a:norm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ctr">
              <a:lnSpc>
                <a:spcPct val="200000"/>
              </a:lnSpc>
              <a:buNone/>
            </a:pPr>
            <a:r>
              <a:rPr lang="zh-CN" altLang="en-US" sz="1800" i="0" dirty="0">
                <a:solidFill>
                  <a:srgbClr val="000000"/>
                </a:solidFill>
              </a:rPr>
              <a:t>本</a:t>
            </a:r>
            <a:r>
              <a:rPr lang="zh-CN" altLang="en-US" sz="1800" i="0" dirty="0"/>
              <a:t>研究的目的是评估如果对胎儿</a:t>
            </a:r>
            <a:r>
              <a:rPr lang="en-US" altLang="zh-CN" sz="1800" i="0" dirty="0"/>
              <a:t>NT</a:t>
            </a:r>
            <a:r>
              <a:rPr lang="zh-CN" altLang="en-US" sz="1800" i="0" dirty="0"/>
              <a:t>＞第</a:t>
            </a:r>
            <a:r>
              <a:rPr lang="en-US" altLang="zh-CN" sz="1800" i="0" dirty="0"/>
              <a:t>99</a:t>
            </a:r>
            <a:r>
              <a:rPr lang="en-US" altLang="zh-CN" sz="1800" i="0" baseline="30000" dirty="0"/>
              <a:t>th</a:t>
            </a:r>
            <a:r>
              <a:rPr lang="zh-CN" altLang="en-US" sz="1800" i="0" dirty="0"/>
              <a:t>百分位数胎儿仅仅使用</a:t>
            </a:r>
            <a:r>
              <a:rPr lang="en-US" altLang="zh-CN" sz="1800" i="0" dirty="0" err="1"/>
              <a:t>cfDNA</a:t>
            </a:r>
            <a:r>
              <a:rPr lang="zh-CN" altLang="en-US" sz="1800" i="0" dirty="0"/>
              <a:t>进行检测，哪种遗传及结构异常会被漏诊；从而评估胎儿</a:t>
            </a:r>
            <a:r>
              <a:rPr lang="en-US" altLang="zh-CN" sz="1800" i="0" dirty="0" err="1"/>
              <a:t>cfDNA</a:t>
            </a:r>
            <a:r>
              <a:rPr lang="zh-CN" altLang="en-US" sz="1800" i="0" dirty="0"/>
              <a:t>检测是否能单独用于这些高危妊娠的评估。</a:t>
            </a:r>
            <a:endParaRPr lang="en-US" sz="1800" i="0" dirty="0"/>
          </a:p>
        </p:txBody>
      </p:sp>
      <p:sp>
        <p:nvSpPr>
          <p:cNvPr id="9" name="Text Box 5">
            <a:extLst>
              <a:ext uri="{FF2B5EF4-FFF2-40B4-BE49-F238E27FC236}">
                <a16:creationId xmlns:a16="http://schemas.microsoft.com/office/drawing/2014/main" id="{89BF74EB-1D85-4714-99D2-9BBD30789FD3}"/>
              </a:ext>
            </a:extLst>
          </p:cNvPr>
          <p:cNvSpPr txBox="1">
            <a:spLocks noChangeArrowheads="1"/>
          </p:cNvSpPr>
          <p:nvPr/>
        </p:nvSpPr>
        <p:spPr bwMode="auto">
          <a:xfrm>
            <a:off x="0" y="963002"/>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400" dirty="0">
                <a:solidFill>
                  <a:srgbClr val="FFFFFF"/>
                </a:solidFill>
              </a:rPr>
              <a:t>游离</a:t>
            </a:r>
            <a:r>
              <a:rPr lang="en-US" altLang="zh-CN" sz="1400" dirty="0">
                <a:solidFill>
                  <a:srgbClr val="FFFFFF"/>
                </a:solidFill>
              </a:rPr>
              <a:t>DNA</a:t>
            </a:r>
            <a:r>
              <a:rPr lang="zh-CN" altLang="en-US" sz="1400" dirty="0">
                <a:solidFill>
                  <a:srgbClr val="FFFFFF"/>
                </a:solidFill>
              </a:rPr>
              <a:t>的检测能否用于妊娠后胎儿</a:t>
            </a:r>
            <a:r>
              <a:rPr lang="en-US" altLang="zh-CN" sz="1400" dirty="0">
                <a:solidFill>
                  <a:srgbClr val="FFFFFF"/>
                </a:solidFill>
              </a:rPr>
              <a:t>NT</a:t>
            </a:r>
            <a:r>
              <a:rPr lang="zh-CN" altLang="en-US" sz="1400" dirty="0">
                <a:solidFill>
                  <a:srgbClr val="FFFFFF"/>
                </a:solidFill>
              </a:rPr>
              <a:t>增厚的评估？</a:t>
            </a:r>
          </a:p>
          <a:p>
            <a:pPr algn="ctr" eaLnBrk="1" hangingPunct="1">
              <a:spcBef>
                <a:spcPct val="0"/>
              </a:spcBef>
              <a:buFontTx/>
              <a:buNone/>
            </a:pPr>
            <a:r>
              <a:rPr lang="de-DE" altLang="it-IT" sz="1400" dirty="0">
                <a:solidFill>
                  <a:schemeClr val="bg1"/>
                </a:solidFill>
              </a:rPr>
              <a:t>Miranda</a:t>
            </a:r>
            <a:r>
              <a:rPr lang="zh-CN" altLang="en-US" sz="1400" dirty="0">
                <a:solidFill>
                  <a:schemeClr val="bg1"/>
                </a:solidFill>
              </a:rPr>
              <a:t>等，</a:t>
            </a:r>
            <a:r>
              <a:rPr lang="en-US" altLang="zh-CN" sz="1400" dirty="0">
                <a:solidFill>
                  <a:schemeClr val="bg1"/>
                </a:solidFill>
              </a:rPr>
              <a:t>UOG 2020</a:t>
            </a:r>
            <a:endParaRPr lang="en-GB" altLang="it-IT" sz="1400"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0" y="-15875"/>
            <a:ext cx="9144000" cy="923925"/>
            <a:chOff x="0" y="3755"/>
            <a:chExt cx="5760" cy="582"/>
          </a:xfrm>
        </p:grpSpPr>
        <p:pic>
          <p:nvPicPr>
            <p:cNvPr id="5"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7" name="Rectangle 19"/>
          <p:cNvSpPr>
            <a:spLocks noChangeArrowheads="1"/>
          </p:cNvSpPr>
          <p:nvPr/>
        </p:nvSpPr>
        <p:spPr bwMode="auto">
          <a:xfrm>
            <a:off x="467544" y="2193851"/>
            <a:ext cx="8136904" cy="880241"/>
          </a:xfrm>
          <a:prstGeom prst="rect">
            <a:avLst/>
          </a:prstGeom>
          <a:solidFill>
            <a:srgbClr val="F0F3FB"/>
          </a:solidFill>
          <a:ln w="19050">
            <a:solidFill>
              <a:srgbClr val="445895"/>
            </a:solidFill>
            <a:miter lim="800000"/>
            <a:headEnd/>
            <a:tailEnd/>
          </a:ln>
        </p:spPr>
        <p:txBody>
          <a:bodyPr wrap="square" anchor="ctr">
            <a:norm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nSpc>
                <a:spcPct val="150000"/>
              </a:lnSpc>
              <a:buNone/>
            </a:pPr>
            <a:r>
              <a:rPr lang="zh-CN" altLang="en-US" sz="1600" b="1" i="0" dirty="0">
                <a:solidFill>
                  <a:srgbClr val="000000"/>
                </a:solidFill>
              </a:rPr>
              <a:t>研究设计：</a:t>
            </a:r>
            <a:r>
              <a:rPr lang="zh-CN" altLang="en-US" sz="1600" i="0" dirty="0">
                <a:solidFill>
                  <a:srgbClr val="000000"/>
                </a:solidFill>
              </a:rPr>
              <a:t>回顾性队列研究</a:t>
            </a:r>
          </a:p>
          <a:p>
            <a:pPr marL="0" indent="0">
              <a:lnSpc>
                <a:spcPct val="150000"/>
              </a:lnSpc>
              <a:buNone/>
            </a:pPr>
            <a:r>
              <a:rPr lang="zh-CN" altLang="en-US" sz="1600" b="1" i="0" dirty="0">
                <a:solidFill>
                  <a:srgbClr val="000000"/>
                </a:solidFill>
              </a:rPr>
              <a:t>研</a:t>
            </a:r>
            <a:r>
              <a:rPr lang="zh-CN" altLang="en-US" sz="1600" b="1" i="0" dirty="0"/>
              <a:t>究对象：</a:t>
            </a:r>
            <a:r>
              <a:rPr lang="en-US" altLang="zh-CN" sz="1600" i="0" dirty="0"/>
              <a:t>226</a:t>
            </a:r>
            <a:r>
              <a:rPr lang="zh-CN" altLang="en-US" sz="1600" i="0" dirty="0"/>
              <a:t>例妊娠</a:t>
            </a:r>
            <a:r>
              <a:rPr lang="en-US" altLang="zh-CN" sz="1600" i="0" dirty="0"/>
              <a:t>11</a:t>
            </a:r>
            <a:r>
              <a:rPr lang="zh-CN" altLang="en-US" sz="1600" i="0" dirty="0"/>
              <a:t>～</a:t>
            </a:r>
            <a:r>
              <a:rPr lang="en-US" altLang="zh-CN" sz="1600" i="0" dirty="0"/>
              <a:t>14</a:t>
            </a:r>
            <a:r>
              <a:rPr lang="zh-CN" altLang="en-US" sz="1600" i="0" dirty="0"/>
              <a:t>周，</a:t>
            </a:r>
            <a:r>
              <a:rPr lang="en-US" altLang="zh-CN" sz="1600" i="0" dirty="0"/>
              <a:t>NT</a:t>
            </a:r>
            <a:r>
              <a:rPr lang="zh-CN" altLang="en-US" sz="1600" i="0" dirty="0"/>
              <a:t>＞</a:t>
            </a:r>
            <a:r>
              <a:rPr lang="en-US" altLang="zh-CN" sz="1600" i="0" dirty="0"/>
              <a:t>99th</a:t>
            </a:r>
            <a:r>
              <a:rPr lang="en-US" altLang="zh-CN" sz="1600" i="0" baseline="30000" dirty="0"/>
              <a:t> </a:t>
            </a:r>
            <a:r>
              <a:rPr lang="zh-CN" altLang="en-US" sz="1600" i="0" dirty="0"/>
              <a:t>百分位数的胎儿</a:t>
            </a:r>
            <a:endParaRPr lang="en" sz="1600" i="0" dirty="0"/>
          </a:p>
        </p:txBody>
      </p:sp>
      <p:sp>
        <p:nvSpPr>
          <p:cNvPr id="9" name="TextBox 1"/>
          <p:cNvSpPr txBox="1">
            <a:spLocks noChangeArrowheads="1"/>
          </p:cNvSpPr>
          <p:nvPr/>
        </p:nvSpPr>
        <p:spPr bwMode="auto">
          <a:xfrm>
            <a:off x="2816521" y="1537628"/>
            <a:ext cx="3510956"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800" b="1" i="0">
                <a:solidFill>
                  <a:srgbClr val="000000"/>
                </a:solidFill>
              </a:rPr>
              <a:t>方</a:t>
            </a:r>
            <a:r>
              <a:rPr lang="zh-CN" altLang="en-US" sz="2800" b="1" i="0"/>
              <a:t>法</a:t>
            </a:r>
            <a:endParaRPr lang="en-GB" altLang="it-IT" sz="2400" b="1" i="0" dirty="0"/>
          </a:p>
        </p:txBody>
      </p:sp>
      <p:sp>
        <p:nvSpPr>
          <p:cNvPr id="12" name="Rectangle 19">
            <a:extLst>
              <a:ext uri="{FF2B5EF4-FFF2-40B4-BE49-F238E27FC236}">
                <a16:creationId xmlns:a16="http://schemas.microsoft.com/office/drawing/2014/main" id="{FF50F827-BFB2-B740-BC09-8291C9041219}"/>
              </a:ext>
            </a:extLst>
          </p:cNvPr>
          <p:cNvSpPr>
            <a:spLocks noChangeArrowheads="1"/>
          </p:cNvSpPr>
          <p:nvPr/>
        </p:nvSpPr>
        <p:spPr bwMode="auto">
          <a:xfrm>
            <a:off x="467544" y="3220058"/>
            <a:ext cx="8136903" cy="1865126"/>
          </a:xfrm>
          <a:prstGeom prst="rect">
            <a:avLst/>
          </a:prstGeom>
          <a:solidFill>
            <a:srgbClr val="F0F3FB"/>
          </a:solidFill>
          <a:ln w="19050">
            <a:solidFill>
              <a:srgbClr val="445895"/>
            </a:solidFill>
            <a:miter lim="800000"/>
            <a:headEnd/>
            <a:tailEnd/>
          </a:ln>
        </p:spPr>
        <p:txBody>
          <a:bodyPr wrap="square" anchor="ctr">
            <a:norm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just">
              <a:buNone/>
            </a:pPr>
            <a:r>
              <a:rPr lang="zh-CN" altLang="en-US" sz="1600" i="0" dirty="0">
                <a:solidFill>
                  <a:srgbClr val="000000"/>
                </a:solidFill>
              </a:rPr>
              <a:t>对所有</a:t>
            </a:r>
            <a:r>
              <a:rPr lang="en-US" altLang="zh-CN" sz="1600" i="0" dirty="0">
                <a:solidFill>
                  <a:srgbClr val="000000"/>
                </a:solidFill>
              </a:rPr>
              <a:t>NT</a:t>
            </a:r>
            <a:r>
              <a:rPr lang="zh-CN" altLang="en-US" sz="1600" i="0" dirty="0">
                <a:solidFill>
                  <a:srgbClr val="000000"/>
                </a:solidFill>
              </a:rPr>
              <a:t>＞</a:t>
            </a:r>
            <a:r>
              <a:rPr lang="en-US" altLang="zh-CN" sz="1600" i="0" dirty="0"/>
              <a:t>99th</a:t>
            </a:r>
            <a:r>
              <a:rPr lang="zh-CN" altLang="en-US" sz="1600" i="0" dirty="0"/>
              <a:t>百分位数的胎儿</a:t>
            </a:r>
            <a:r>
              <a:rPr lang="zh-CN" altLang="en-US" sz="1600" i="0" dirty="0">
                <a:solidFill>
                  <a:srgbClr val="000000"/>
                </a:solidFill>
              </a:rPr>
              <a:t>进行绒毛取样（</a:t>
            </a:r>
            <a:r>
              <a:rPr lang="en-US" altLang="zh-CN" sz="1600" i="0" dirty="0">
                <a:solidFill>
                  <a:srgbClr val="000000"/>
                </a:solidFill>
              </a:rPr>
              <a:t>CVS</a:t>
            </a:r>
            <a:r>
              <a:rPr lang="zh-CN" altLang="en-US" sz="1600" i="0" dirty="0">
                <a:solidFill>
                  <a:srgbClr val="000000"/>
                </a:solidFill>
              </a:rPr>
              <a:t>），而不考虑所获得的联合风险值。对绒毛样本进行定量荧光聚合酶链反应（</a:t>
            </a:r>
            <a:r>
              <a:rPr lang="en-US" altLang="zh-CN" sz="1600" i="0" dirty="0">
                <a:solidFill>
                  <a:srgbClr val="000000"/>
                </a:solidFill>
              </a:rPr>
              <a:t>QF-PCR</a:t>
            </a:r>
            <a:r>
              <a:rPr lang="zh-CN" altLang="en-US" sz="1600" i="0" dirty="0">
                <a:solidFill>
                  <a:srgbClr val="000000"/>
                </a:solidFill>
              </a:rPr>
              <a:t>），如结果正常，随后进行绒毛组织染色体微阵列（</a:t>
            </a:r>
            <a:r>
              <a:rPr lang="en-US" altLang="zh-CN" sz="1600" i="0" dirty="0">
                <a:solidFill>
                  <a:srgbClr val="000000"/>
                </a:solidFill>
              </a:rPr>
              <a:t>CMA</a:t>
            </a:r>
            <a:r>
              <a:rPr lang="zh-CN" altLang="en-US" sz="1600" i="0" dirty="0">
                <a:solidFill>
                  <a:srgbClr val="000000"/>
                </a:solidFill>
              </a:rPr>
              <a:t>）分析。</a:t>
            </a:r>
          </a:p>
          <a:p>
            <a:pPr marL="0" indent="0" algn="just">
              <a:buNone/>
            </a:pPr>
            <a:r>
              <a:rPr lang="zh-CN" altLang="en-US" sz="1600" i="0" dirty="0">
                <a:solidFill>
                  <a:srgbClr val="000000"/>
                </a:solidFill>
              </a:rPr>
              <a:t>通过</a:t>
            </a:r>
            <a:r>
              <a:rPr lang="en-US" altLang="zh-CN" sz="1600" i="0" dirty="0">
                <a:solidFill>
                  <a:srgbClr val="000000"/>
                </a:solidFill>
              </a:rPr>
              <a:t>Q</a:t>
            </a:r>
            <a:r>
              <a:rPr lang="en-US" altLang="zh-CN" sz="1600" i="0" dirty="0"/>
              <a:t>F-PCR</a:t>
            </a:r>
            <a:r>
              <a:rPr lang="zh-CN" altLang="en-US" sz="1600" i="0" dirty="0"/>
              <a:t>和</a:t>
            </a:r>
            <a:r>
              <a:rPr lang="en-US" altLang="zh-CN" sz="1600" i="0" dirty="0"/>
              <a:t>CMA</a:t>
            </a:r>
            <a:r>
              <a:rPr lang="zh-CN" altLang="en-US" sz="1600" i="0" dirty="0"/>
              <a:t>的结果，对理论上仅仅行</a:t>
            </a:r>
            <a:r>
              <a:rPr lang="en-US" altLang="zh-CN" sz="1600" i="0" dirty="0" err="1"/>
              <a:t>cfDNA</a:t>
            </a:r>
            <a:r>
              <a:rPr lang="zh-CN" altLang="en-US" sz="1600" i="0" dirty="0"/>
              <a:t>检测而漏诊的染色体及亚显微结构异常发生率，进行评估。</a:t>
            </a:r>
            <a:endParaRPr lang="it-IT" sz="1600" i="0" dirty="0"/>
          </a:p>
        </p:txBody>
      </p:sp>
      <p:sp>
        <p:nvSpPr>
          <p:cNvPr id="13" name="Rectangle 19">
            <a:extLst>
              <a:ext uri="{FF2B5EF4-FFF2-40B4-BE49-F238E27FC236}">
                <a16:creationId xmlns:a16="http://schemas.microsoft.com/office/drawing/2014/main" id="{1E44A953-75E8-7B44-A7B2-937FB2D2DDA3}"/>
              </a:ext>
            </a:extLst>
          </p:cNvPr>
          <p:cNvSpPr>
            <a:spLocks noChangeArrowheads="1"/>
          </p:cNvSpPr>
          <p:nvPr/>
        </p:nvSpPr>
        <p:spPr bwMode="auto">
          <a:xfrm>
            <a:off x="467545" y="5232916"/>
            <a:ext cx="8136902" cy="1077218"/>
          </a:xfrm>
          <a:prstGeom prst="rect">
            <a:avLst/>
          </a:prstGeom>
          <a:solidFill>
            <a:srgbClr val="F0F3FB"/>
          </a:solidFill>
          <a:ln w="19050">
            <a:solidFill>
              <a:srgbClr val="445895"/>
            </a:solidFill>
            <a:miter lim="800000"/>
            <a:headEnd/>
            <a:tailEnd/>
          </a:ln>
        </p:spPr>
        <p:txBody>
          <a:bodyPr wrap="square" anchor="ctr">
            <a:norm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zh-CN" altLang="en-US" sz="1600" b="1" i="0" dirty="0">
                <a:solidFill>
                  <a:srgbClr val="000000"/>
                </a:solidFill>
              </a:rPr>
              <a:t>主</a:t>
            </a:r>
            <a:r>
              <a:rPr lang="zh-CN" altLang="en-US" sz="1600" b="1" i="0" dirty="0"/>
              <a:t>要结果：</a:t>
            </a:r>
            <a:r>
              <a:rPr lang="zh-CN" altLang="en-US" sz="1600" i="0" dirty="0"/>
              <a:t>将靶向</a:t>
            </a:r>
            <a:r>
              <a:rPr lang="en-US" altLang="zh-CN" sz="1600" i="0" dirty="0" err="1"/>
              <a:t>cfDNA</a:t>
            </a:r>
            <a:r>
              <a:rPr lang="zh-CN" altLang="en-US" sz="1600" i="0" dirty="0"/>
              <a:t>（涉及</a:t>
            </a:r>
            <a:r>
              <a:rPr lang="en-US" altLang="zh-CN" sz="1600" i="0" dirty="0"/>
              <a:t>13</a:t>
            </a:r>
            <a:r>
              <a:rPr lang="zh-CN" altLang="en-US" sz="1600" i="0" dirty="0"/>
              <a:t>，</a:t>
            </a:r>
            <a:r>
              <a:rPr lang="en-US" altLang="zh-CN" sz="1600" i="0" dirty="0"/>
              <a:t>18</a:t>
            </a:r>
            <a:r>
              <a:rPr lang="zh-CN" altLang="en-US" sz="1600" i="0" dirty="0"/>
              <a:t>和</a:t>
            </a:r>
            <a:r>
              <a:rPr lang="en-US" altLang="zh-CN" sz="1600" i="0" dirty="0"/>
              <a:t>21</a:t>
            </a:r>
            <a:r>
              <a:rPr lang="zh-CN" altLang="en-US" sz="1600" i="0" dirty="0"/>
              <a:t>号染色体）和扩展型的</a:t>
            </a:r>
            <a:r>
              <a:rPr lang="en-US" altLang="zh-CN" sz="1600" i="0" dirty="0" err="1"/>
              <a:t>cfDNA</a:t>
            </a:r>
            <a:r>
              <a:rPr lang="zh-CN" altLang="en-US" sz="1600" i="0" dirty="0"/>
              <a:t>（涉及</a:t>
            </a:r>
            <a:r>
              <a:rPr lang="en-US" altLang="zh-CN" sz="1600" i="0" dirty="0"/>
              <a:t>13, 18, 21</a:t>
            </a:r>
            <a:r>
              <a:rPr lang="zh-CN" altLang="en-US" sz="1600" i="0" dirty="0"/>
              <a:t>和性染色体）等两种</a:t>
            </a:r>
            <a:r>
              <a:rPr lang="en-US" altLang="zh-CN" sz="1600" i="0" dirty="0" err="1"/>
              <a:t>cfDANA</a:t>
            </a:r>
            <a:r>
              <a:rPr lang="zh-CN" altLang="en-US" sz="1600" i="0" dirty="0"/>
              <a:t>的检测的理论效能，同早孕及中孕或者晚孕期的细胞遗传学检测及超声评估结果进行比较。</a:t>
            </a:r>
            <a:endParaRPr lang="en" sz="1600" i="0" dirty="0"/>
          </a:p>
        </p:txBody>
      </p:sp>
      <p:sp>
        <p:nvSpPr>
          <p:cNvPr id="10" name="Text Box 5">
            <a:extLst>
              <a:ext uri="{FF2B5EF4-FFF2-40B4-BE49-F238E27FC236}">
                <a16:creationId xmlns:a16="http://schemas.microsoft.com/office/drawing/2014/main" id="{AB0234C7-64D3-4A69-A752-77731189ED7D}"/>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400" dirty="0">
                <a:solidFill>
                  <a:srgbClr val="FFFFFF"/>
                </a:solidFill>
              </a:rPr>
              <a:t>游离</a:t>
            </a:r>
            <a:r>
              <a:rPr lang="en-US" altLang="zh-CN" sz="1400" dirty="0">
                <a:solidFill>
                  <a:srgbClr val="FFFFFF"/>
                </a:solidFill>
              </a:rPr>
              <a:t>DNA</a:t>
            </a:r>
            <a:r>
              <a:rPr lang="zh-CN" altLang="en-US" sz="1400" dirty="0">
                <a:solidFill>
                  <a:srgbClr val="FFFFFF"/>
                </a:solidFill>
              </a:rPr>
              <a:t>的检测能否用于妊娠后胎儿</a:t>
            </a:r>
            <a:r>
              <a:rPr lang="en-US" altLang="zh-CN" sz="1400" dirty="0">
                <a:solidFill>
                  <a:srgbClr val="FFFFFF"/>
                </a:solidFill>
              </a:rPr>
              <a:t>NT</a:t>
            </a:r>
            <a:r>
              <a:rPr lang="zh-CN" altLang="en-US" sz="1400" dirty="0">
                <a:solidFill>
                  <a:srgbClr val="FFFFFF"/>
                </a:solidFill>
              </a:rPr>
              <a:t>增厚的评估？</a:t>
            </a:r>
          </a:p>
          <a:p>
            <a:pPr algn="ctr" eaLnBrk="1" hangingPunct="1">
              <a:spcBef>
                <a:spcPct val="0"/>
              </a:spcBef>
              <a:buFontTx/>
              <a:buNone/>
            </a:pPr>
            <a:r>
              <a:rPr lang="de-DE" altLang="it-IT" sz="1400" dirty="0">
                <a:solidFill>
                  <a:schemeClr val="bg1"/>
                </a:solidFill>
              </a:rPr>
              <a:t>Miranda</a:t>
            </a:r>
            <a:r>
              <a:rPr lang="zh-CN" altLang="en-US" sz="1400" dirty="0">
                <a:solidFill>
                  <a:schemeClr val="bg1"/>
                </a:solidFill>
              </a:rPr>
              <a:t>等，</a:t>
            </a:r>
            <a:r>
              <a:rPr lang="en-US" altLang="zh-CN" sz="1400" dirty="0">
                <a:solidFill>
                  <a:schemeClr val="bg1"/>
                </a:solidFill>
              </a:rPr>
              <a:t>UOG 2020</a:t>
            </a:r>
            <a:endParaRPr lang="en-GB" altLang="it-IT" sz="14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0" name="TextBox 1">
            <a:extLst>
              <a:ext uri="{FF2B5EF4-FFF2-40B4-BE49-F238E27FC236}">
                <a16:creationId xmlns:a16="http://schemas.microsoft.com/office/drawing/2014/main" id="{CE54CB8A-E64E-4344-A7AA-0461111873E9}"/>
              </a:ext>
            </a:extLst>
          </p:cNvPr>
          <p:cNvSpPr txBox="1">
            <a:spLocks noChangeArrowheads="1"/>
          </p:cNvSpPr>
          <p:nvPr/>
        </p:nvSpPr>
        <p:spPr bwMode="auto">
          <a:xfrm>
            <a:off x="1547664" y="1609636"/>
            <a:ext cx="5760764"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800" b="1" i="0" dirty="0">
                <a:solidFill>
                  <a:srgbClr val="000000"/>
                </a:solidFill>
              </a:rPr>
              <a:t>结   </a:t>
            </a:r>
            <a:r>
              <a:rPr lang="zh-CN" altLang="en-US" sz="2800" b="1" i="0" dirty="0"/>
              <a:t>果</a:t>
            </a:r>
            <a:endParaRPr lang="en-GB" altLang="it-IT" sz="2800" b="1" i="0" dirty="0"/>
          </a:p>
        </p:txBody>
      </p:sp>
      <p:sp>
        <p:nvSpPr>
          <p:cNvPr id="11" name="Rectangle 19">
            <a:extLst>
              <a:ext uri="{FF2B5EF4-FFF2-40B4-BE49-F238E27FC236}">
                <a16:creationId xmlns:a16="http://schemas.microsoft.com/office/drawing/2014/main" id="{E3650230-CF15-A641-B2BE-791822C4CAB8}"/>
              </a:ext>
            </a:extLst>
          </p:cNvPr>
          <p:cNvSpPr>
            <a:spLocks noChangeArrowheads="1"/>
          </p:cNvSpPr>
          <p:nvPr/>
        </p:nvSpPr>
        <p:spPr bwMode="auto">
          <a:xfrm>
            <a:off x="449509" y="2262313"/>
            <a:ext cx="8244979" cy="4081117"/>
          </a:xfrm>
          <a:prstGeom prst="rect">
            <a:avLst/>
          </a:prstGeom>
          <a:solidFill>
            <a:srgbClr val="F0F3FB"/>
          </a:solidFill>
          <a:ln w="19050">
            <a:solidFill>
              <a:srgbClr val="445895"/>
            </a:solidFill>
            <a:miter lim="800000"/>
            <a:headEnd/>
            <a:tailEnd/>
          </a:ln>
        </p:spPr>
        <p:txBody>
          <a:bodyPr wrap="square" anchor="ctr">
            <a:norm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r>
              <a:rPr lang="zh-CN" altLang="en-US" sz="1800" i="0" dirty="0">
                <a:solidFill>
                  <a:srgbClr val="000000"/>
                </a:solidFill>
              </a:rPr>
              <a:t>共</a:t>
            </a:r>
            <a:r>
              <a:rPr lang="en-US" altLang="zh-CN" sz="1800" i="0" dirty="0">
                <a:solidFill>
                  <a:srgbClr val="000000"/>
                </a:solidFill>
              </a:rPr>
              <a:t>226</a:t>
            </a:r>
            <a:r>
              <a:rPr lang="zh-CN" altLang="en-US" sz="1800" i="0" dirty="0">
                <a:solidFill>
                  <a:srgbClr val="000000"/>
                </a:solidFill>
              </a:rPr>
              <a:t>例妊娠（</a:t>
            </a:r>
            <a:r>
              <a:rPr lang="en-US" altLang="zh-CN" sz="1800" i="0" dirty="0">
                <a:solidFill>
                  <a:srgbClr val="000000"/>
                </a:solidFill>
              </a:rPr>
              <a:t>198</a:t>
            </a:r>
            <a:r>
              <a:rPr lang="zh-CN" altLang="en-US" sz="1800" i="0" dirty="0">
                <a:solidFill>
                  <a:srgbClr val="000000"/>
                </a:solidFill>
              </a:rPr>
              <a:t>例单胎和</a:t>
            </a:r>
            <a:r>
              <a:rPr lang="en-US" altLang="zh-CN" sz="1800" i="0" dirty="0">
                <a:solidFill>
                  <a:srgbClr val="000000"/>
                </a:solidFill>
              </a:rPr>
              <a:t>28</a:t>
            </a:r>
            <a:r>
              <a:rPr lang="zh-CN" altLang="en-US" sz="1800" i="0" dirty="0">
                <a:solidFill>
                  <a:srgbClr val="000000"/>
                </a:solidFill>
              </a:rPr>
              <a:t>例双胎）纳入研究，双胎患者中至少</a:t>
            </a:r>
            <a:r>
              <a:rPr lang="en-US" altLang="zh-CN" sz="1800" i="0" dirty="0">
                <a:solidFill>
                  <a:srgbClr val="000000"/>
                </a:solidFill>
              </a:rPr>
              <a:t>1</a:t>
            </a:r>
            <a:r>
              <a:rPr lang="zh-CN" altLang="en-US" sz="1800" i="0" dirty="0">
                <a:solidFill>
                  <a:srgbClr val="000000"/>
                </a:solidFill>
              </a:rPr>
              <a:t>例胎儿</a:t>
            </a:r>
            <a:r>
              <a:rPr lang="en-US" altLang="zh-CN" sz="1800" i="0" dirty="0">
                <a:solidFill>
                  <a:srgbClr val="000000"/>
                </a:solidFill>
              </a:rPr>
              <a:t>NT</a:t>
            </a:r>
            <a:r>
              <a:rPr lang="zh-CN" altLang="en-US" sz="1800" i="0" dirty="0">
                <a:solidFill>
                  <a:srgbClr val="000000"/>
                </a:solidFill>
              </a:rPr>
              <a:t>＞</a:t>
            </a:r>
            <a:r>
              <a:rPr lang="en-US" altLang="zh-CN" sz="1800" i="0" dirty="0"/>
              <a:t> 99th</a:t>
            </a:r>
            <a:r>
              <a:rPr lang="en-US" altLang="zh-CN" sz="1800" i="0" baseline="30000" dirty="0"/>
              <a:t> </a:t>
            </a:r>
            <a:r>
              <a:rPr lang="zh-CN" altLang="en-US" sz="1800" i="0" dirty="0"/>
              <a:t>百分位数</a:t>
            </a:r>
            <a:endParaRPr lang="zh-CN" altLang="en-US" sz="1800" i="0" dirty="0">
              <a:solidFill>
                <a:srgbClr val="000000"/>
              </a:solidFill>
            </a:endParaRPr>
          </a:p>
          <a:p>
            <a:pPr algn="just"/>
            <a:endParaRPr lang="zh-CN" altLang="en-US" sz="1800" i="0" dirty="0">
              <a:solidFill>
                <a:srgbClr val="000000"/>
              </a:solidFill>
            </a:endParaRPr>
          </a:p>
          <a:p>
            <a:pPr algn="just"/>
            <a:r>
              <a:rPr lang="en-US" altLang="zh-CN" sz="1800" i="0" dirty="0">
                <a:solidFill>
                  <a:srgbClr val="000000"/>
                </a:solidFill>
              </a:rPr>
              <a:t>QF-PCR</a:t>
            </a:r>
            <a:r>
              <a:rPr lang="zh-CN" altLang="en-US" sz="1800" i="0" dirty="0">
                <a:solidFill>
                  <a:srgbClr val="000000"/>
                </a:solidFill>
              </a:rPr>
              <a:t>证实</a:t>
            </a:r>
            <a:r>
              <a:rPr lang="en-US" altLang="zh-CN" sz="1800" i="0" dirty="0">
                <a:solidFill>
                  <a:srgbClr val="000000"/>
                </a:solidFill>
              </a:rPr>
              <a:t>68</a:t>
            </a:r>
            <a:r>
              <a:rPr lang="zh-CN" altLang="en-US" sz="1800" i="0" dirty="0">
                <a:solidFill>
                  <a:srgbClr val="000000"/>
                </a:solidFill>
              </a:rPr>
              <a:t>例</a:t>
            </a:r>
            <a:r>
              <a:rPr lang="en-US" altLang="zh-CN" sz="1800" i="0" dirty="0">
                <a:solidFill>
                  <a:srgbClr val="000000"/>
                </a:solidFill>
              </a:rPr>
              <a:t>(30%)</a:t>
            </a:r>
            <a:r>
              <a:rPr lang="zh-CN" altLang="en-US" sz="1800" i="0" dirty="0">
                <a:solidFill>
                  <a:srgbClr val="000000"/>
                </a:solidFill>
              </a:rPr>
              <a:t>胎儿为典型的非整倍体异常，这些胎儿通过靶向和扩展的</a:t>
            </a:r>
            <a:r>
              <a:rPr lang="en-US" altLang="zh-CN" sz="1800" i="0" dirty="0" err="1">
                <a:solidFill>
                  <a:srgbClr val="000000"/>
                </a:solidFill>
              </a:rPr>
              <a:t>cfDNA</a:t>
            </a:r>
            <a:r>
              <a:rPr lang="zh-CN" altLang="en-US" sz="1800" i="0" dirty="0">
                <a:solidFill>
                  <a:srgbClr val="000000"/>
                </a:solidFill>
              </a:rPr>
              <a:t>分析同样能够被检测到。</a:t>
            </a:r>
          </a:p>
          <a:p>
            <a:pPr algn="just"/>
            <a:endParaRPr lang="zh-CN" altLang="en-US" sz="1800" i="0" dirty="0">
              <a:solidFill>
                <a:srgbClr val="000000"/>
              </a:solidFill>
            </a:endParaRPr>
          </a:p>
          <a:p>
            <a:pPr algn="just"/>
            <a:r>
              <a:rPr lang="zh-CN" altLang="en-US" sz="1800" i="0" dirty="0">
                <a:solidFill>
                  <a:srgbClr val="000000"/>
                </a:solidFill>
              </a:rPr>
              <a:t>通过</a:t>
            </a:r>
            <a:r>
              <a:rPr lang="en-US" altLang="zh-CN" sz="1800" i="0" dirty="0">
                <a:solidFill>
                  <a:srgbClr val="000000"/>
                </a:solidFill>
              </a:rPr>
              <a:t>CMA</a:t>
            </a:r>
            <a:r>
              <a:rPr lang="zh-CN" altLang="en-US" sz="1800" i="0" dirty="0">
                <a:solidFill>
                  <a:srgbClr val="000000"/>
                </a:solidFill>
              </a:rPr>
              <a:t>检测出</a:t>
            </a:r>
            <a:r>
              <a:rPr lang="en-US" altLang="zh-CN" sz="1800" i="0" dirty="0">
                <a:solidFill>
                  <a:srgbClr val="000000"/>
                </a:solidFill>
              </a:rPr>
              <a:t>3</a:t>
            </a:r>
            <a:r>
              <a:rPr lang="zh-CN" altLang="en-US" sz="1800" i="0" dirty="0">
                <a:solidFill>
                  <a:srgbClr val="000000"/>
                </a:solidFill>
              </a:rPr>
              <a:t>例与临床相关的非典型染色体异常和</a:t>
            </a:r>
            <a:r>
              <a:rPr lang="en-US" altLang="zh-CN" sz="1800" i="0" dirty="0">
                <a:solidFill>
                  <a:srgbClr val="000000"/>
                </a:solidFill>
              </a:rPr>
              <a:t>5</a:t>
            </a:r>
            <a:r>
              <a:rPr lang="zh-CN" altLang="en-US" sz="1800" i="0" dirty="0">
                <a:solidFill>
                  <a:srgbClr val="000000"/>
                </a:solidFill>
              </a:rPr>
              <a:t>个亚显微结构的致病性变异。</a:t>
            </a:r>
            <a:endParaRPr lang="en-US" altLang="zh-CN" sz="1800" i="0" dirty="0">
              <a:solidFill>
                <a:srgbClr val="000000"/>
              </a:solidFill>
            </a:endParaRPr>
          </a:p>
          <a:p>
            <a:pPr marL="0" indent="0" algn="just">
              <a:buNone/>
            </a:pPr>
            <a:endParaRPr lang="zh-CN" altLang="en-US" sz="1800" i="0" dirty="0"/>
          </a:p>
          <a:p>
            <a:pPr algn="just"/>
            <a:r>
              <a:rPr lang="zh-CN" altLang="en-US" sz="1800" i="0" dirty="0">
                <a:solidFill>
                  <a:srgbClr val="000000"/>
                </a:solidFill>
              </a:rPr>
              <a:t>在两例持续性</a:t>
            </a:r>
            <a:r>
              <a:rPr lang="en-US" altLang="zh-CN" sz="1800" i="0" dirty="0">
                <a:solidFill>
                  <a:srgbClr val="000000"/>
                </a:solidFill>
              </a:rPr>
              <a:t>NT</a:t>
            </a:r>
            <a:r>
              <a:rPr lang="zh-CN" altLang="en-US" sz="1800" i="0" dirty="0">
                <a:solidFill>
                  <a:srgbClr val="000000"/>
                </a:solidFill>
              </a:rPr>
              <a:t>增厚，而</a:t>
            </a:r>
            <a:r>
              <a:rPr lang="en-US" altLang="zh-CN" sz="1800" i="0" dirty="0">
                <a:solidFill>
                  <a:srgbClr val="000000"/>
                </a:solidFill>
              </a:rPr>
              <a:t>CMA</a:t>
            </a:r>
            <a:r>
              <a:rPr lang="zh-CN" altLang="en-US" sz="1800" i="0" dirty="0">
                <a:solidFill>
                  <a:srgbClr val="000000"/>
                </a:solidFill>
              </a:rPr>
              <a:t>检测正常的胎儿中，利用存储的胎儿</a:t>
            </a:r>
            <a:r>
              <a:rPr lang="en-US" altLang="zh-CN" sz="1800" i="0" dirty="0">
                <a:solidFill>
                  <a:srgbClr val="000000"/>
                </a:solidFill>
              </a:rPr>
              <a:t>DNA</a:t>
            </a:r>
            <a:r>
              <a:rPr lang="zh-CN" altLang="en-US" sz="1800" i="0" dirty="0">
                <a:solidFill>
                  <a:srgbClr val="000000"/>
                </a:solidFill>
              </a:rPr>
              <a:t>在孕中期检测出胎儿患有努南综合征。</a:t>
            </a:r>
          </a:p>
          <a:p>
            <a:pPr algn="just"/>
            <a:endParaRPr lang="it-IT" sz="1800" i="0" dirty="0"/>
          </a:p>
        </p:txBody>
      </p:sp>
      <p:sp>
        <p:nvSpPr>
          <p:cNvPr id="9" name="Text Box 5">
            <a:extLst>
              <a:ext uri="{FF2B5EF4-FFF2-40B4-BE49-F238E27FC236}">
                <a16:creationId xmlns:a16="http://schemas.microsoft.com/office/drawing/2014/main" id="{EFED215D-3D51-47E6-BE17-DD2E00D1CF73}"/>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400" dirty="0">
                <a:solidFill>
                  <a:srgbClr val="FFFFFF"/>
                </a:solidFill>
              </a:rPr>
              <a:t>游离</a:t>
            </a:r>
            <a:r>
              <a:rPr lang="en-US" altLang="zh-CN" sz="1400" dirty="0">
                <a:solidFill>
                  <a:srgbClr val="FFFFFF"/>
                </a:solidFill>
              </a:rPr>
              <a:t>DNA</a:t>
            </a:r>
            <a:r>
              <a:rPr lang="zh-CN" altLang="en-US" sz="1400" dirty="0">
                <a:solidFill>
                  <a:srgbClr val="FFFFFF"/>
                </a:solidFill>
              </a:rPr>
              <a:t>的检测能否用于妊娠后胎儿</a:t>
            </a:r>
            <a:r>
              <a:rPr lang="en-US" altLang="zh-CN" sz="1400" dirty="0">
                <a:solidFill>
                  <a:srgbClr val="FFFFFF"/>
                </a:solidFill>
              </a:rPr>
              <a:t>NT</a:t>
            </a:r>
            <a:r>
              <a:rPr lang="zh-CN" altLang="en-US" sz="1400" dirty="0">
                <a:solidFill>
                  <a:srgbClr val="FFFFFF"/>
                </a:solidFill>
              </a:rPr>
              <a:t>增厚的评估？</a:t>
            </a:r>
          </a:p>
          <a:p>
            <a:pPr algn="ctr" eaLnBrk="1" hangingPunct="1">
              <a:spcBef>
                <a:spcPct val="0"/>
              </a:spcBef>
              <a:buFontTx/>
              <a:buNone/>
            </a:pPr>
            <a:r>
              <a:rPr lang="de-DE" altLang="it-IT" sz="1400" dirty="0">
                <a:solidFill>
                  <a:schemeClr val="bg1"/>
                </a:solidFill>
              </a:rPr>
              <a:t>Miranda</a:t>
            </a:r>
            <a:r>
              <a:rPr lang="zh-CN" altLang="en-US" sz="1400" dirty="0">
                <a:solidFill>
                  <a:schemeClr val="bg1"/>
                </a:solidFill>
              </a:rPr>
              <a:t>等，</a:t>
            </a:r>
            <a:r>
              <a:rPr lang="en-US" altLang="zh-CN" sz="1400" dirty="0">
                <a:solidFill>
                  <a:schemeClr val="bg1"/>
                </a:solidFill>
              </a:rPr>
              <a:t>UOG 2020</a:t>
            </a:r>
            <a:endParaRPr lang="en-GB" altLang="it-IT" sz="1400" dirty="0">
              <a:solidFill>
                <a:schemeClr val="bg1"/>
              </a:solidFill>
            </a:endParaRPr>
          </a:p>
        </p:txBody>
      </p:sp>
    </p:spTree>
    <p:extLst>
      <p:ext uri="{BB962C8B-B14F-4D97-AF65-F5344CB8AC3E}">
        <p14:creationId xmlns:p14="http://schemas.microsoft.com/office/powerpoint/2010/main" val="4103721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1691617" y="1609636"/>
            <a:ext cx="5760764"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800" b="1" i="0" dirty="0">
                <a:solidFill>
                  <a:srgbClr val="000000"/>
                </a:solidFill>
              </a:rPr>
              <a:t>结   </a:t>
            </a:r>
            <a:r>
              <a:rPr lang="zh-CN" altLang="en-US" sz="2800" b="1" i="0" dirty="0"/>
              <a:t>果</a:t>
            </a:r>
            <a:endParaRPr lang="en-GB" altLang="it-IT" sz="2800" b="1" i="0" dirty="0"/>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3" name="Rectangle 19">
            <a:extLst>
              <a:ext uri="{FF2B5EF4-FFF2-40B4-BE49-F238E27FC236}">
                <a16:creationId xmlns:a16="http://schemas.microsoft.com/office/drawing/2014/main" id="{AEA1371C-D1D8-B544-B7DA-BE422270C177}"/>
              </a:ext>
            </a:extLst>
          </p:cNvPr>
          <p:cNvSpPr>
            <a:spLocks noChangeArrowheads="1"/>
          </p:cNvSpPr>
          <p:nvPr/>
        </p:nvSpPr>
        <p:spPr bwMode="auto">
          <a:xfrm>
            <a:off x="616202" y="2564904"/>
            <a:ext cx="7911593" cy="2836785"/>
          </a:xfrm>
          <a:prstGeom prst="rect">
            <a:avLst/>
          </a:prstGeom>
          <a:solidFill>
            <a:srgbClr val="F0F3FB"/>
          </a:solidFill>
          <a:ln w="19050">
            <a:solidFill>
              <a:srgbClr val="445895"/>
            </a:solidFill>
            <a:miter lim="800000"/>
            <a:headEnd/>
            <a:tailEnd/>
          </a:ln>
        </p:spPr>
        <p:txBody>
          <a:bodyPr wrap="square" anchor="ctr">
            <a:norm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nSpc>
                <a:spcPct val="150000"/>
              </a:lnSpc>
              <a:buNone/>
            </a:pPr>
            <a:r>
              <a:rPr lang="zh-CN" altLang="en-US" sz="1800" i="0" dirty="0">
                <a:solidFill>
                  <a:srgbClr val="000000"/>
                </a:solidFill>
              </a:rPr>
              <a:t>在</a:t>
            </a:r>
            <a:r>
              <a:rPr lang="en-US" altLang="zh-CN" sz="1800" i="0" dirty="0">
                <a:solidFill>
                  <a:srgbClr val="000000"/>
                </a:solidFill>
              </a:rPr>
              <a:t>84</a:t>
            </a:r>
            <a:r>
              <a:rPr lang="zh-CN" altLang="en-US" sz="1800" i="0" dirty="0">
                <a:solidFill>
                  <a:srgbClr val="000000"/>
                </a:solidFill>
              </a:rPr>
              <a:t>例（</a:t>
            </a:r>
            <a:r>
              <a:rPr lang="en-US" altLang="zh-CN" sz="1800" i="0" dirty="0">
                <a:solidFill>
                  <a:srgbClr val="000000"/>
                </a:solidFill>
              </a:rPr>
              <a:t>37.2%</a:t>
            </a:r>
            <a:r>
              <a:rPr lang="zh-CN" altLang="en-US" sz="1800" i="0" dirty="0">
                <a:solidFill>
                  <a:srgbClr val="000000"/>
                </a:solidFill>
              </a:rPr>
              <a:t>）确诊遗传异常的病例中：</a:t>
            </a:r>
          </a:p>
          <a:p>
            <a:pPr marL="0" indent="0">
              <a:lnSpc>
                <a:spcPct val="150000"/>
              </a:lnSpc>
              <a:buNone/>
            </a:pPr>
            <a:r>
              <a:rPr lang="en-US" altLang="zh-CN" sz="1800" i="0" dirty="0">
                <a:solidFill>
                  <a:srgbClr val="000000"/>
                </a:solidFill>
              </a:rPr>
              <a:t>- 68</a:t>
            </a:r>
            <a:r>
              <a:rPr lang="zh-CN" altLang="en-US" sz="1800" i="0" dirty="0">
                <a:solidFill>
                  <a:srgbClr val="000000"/>
                </a:solidFill>
              </a:rPr>
              <a:t>例可以通过靶向</a:t>
            </a:r>
            <a:r>
              <a:rPr lang="en-US" altLang="zh-CN" sz="1800" i="0" dirty="0" err="1">
                <a:solidFill>
                  <a:srgbClr val="000000"/>
                </a:solidFill>
              </a:rPr>
              <a:t>cfDNA</a:t>
            </a:r>
            <a:r>
              <a:rPr lang="zh-CN" altLang="en-US" sz="1800" i="0" dirty="0">
                <a:solidFill>
                  <a:srgbClr val="000000"/>
                </a:solidFill>
              </a:rPr>
              <a:t>检测被筛出；</a:t>
            </a:r>
          </a:p>
          <a:p>
            <a:pPr marL="0" indent="0">
              <a:lnSpc>
                <a:spcPct val="150000"/>
              </a:lnSpc>
              <a:buNone/>
            </a:pPr>
            <a:r>
              <a:rPr lang="en-US" altLang="zh-CN" sz="1800" i="0" dirty="0">
                <a:solidFill>
                  <a:srgbClr val="000000"/>
                </a:solidFill>
              </a:rPr>
              <a:t>- 74</a:t>
            </a:r>
            <a:r>
              <a:rPr lang="zh-CN" altLang="en-US" sz="1800" i="0" dirty="0">
                <a:solidFill>
                  <a:srgbClr val="000000"/>
                </a:solidFill>
              </a:rPr>
              <a:t>例则可通过扩展的</a:t>
            </a:r>
            <a:r>
              <a:rPr lang="en-US" altLang="zh-CN" sz="1800" i="0" dirty="0" err="1">
                <a:solidFill>
                  <a:srgbClr val="000000"/>
                </a:solidFill>
              </a:rPr>
              <a:t>cfDNA</a:t>
            </a:r>
            <a:r>
              <a:rPr lang="zh-CN" altLang="en-US" sz="1800" i="0" dirty="0">
                <a:solidFill>
                  <a:srgbClr val="000000"/>
                </a:solidFill>
              </a:rPr>
              <a:t>检测被检出。</a:t>
            </a:r>
          </a:p>
          <a:p>
            <a:pPr marL="0" indent="0">
              <a:lnSpc>
                <a:spcPct val="150000"/>
              </a:lnSpc>
              <a:buNone/>
            </a:pPr>
            <a:endParaRPr lang="zh-CN" altLang="en-US" sz="1800" i="0" dirty="0"/>
          </a:p>
          <a:p>
            <a:pPr marL="0" indent="0">
              <a:lnSpc>
                <a:spcPct val="150000"/>
              </a:lnSpc>
              <a:buNone/>
            </a:pPr>
            <a:r>
              <a:rPr lang="zh-CN" altLang="en-US" sz="1800" i="0" dirty="0">
                <a:solidFill>
                  <a:srgbClr val="000000"/>
                </a:solidFill>
              </a:rPr>
              <a:t>这意味着当胎儿</a:t>
            </a:r>
            <a:r>
              <a:rPr lang="en-US" altLang="zh-CN" sz="1800" i="0" dirty="0">
                <a:solidFill>
                  <a:srgbClr val="000000"/>
                </a:solidFill>
              </a:rPr>
              <a:t>NT</a:t>
            </a:r>
            <a:r>
              <a:rPr lang="zh-CN" altLang="en-US" sz="1800" i="0" dirty="0">
                <a:solidFill>
                  <a:srgbClr val="000000"/>
                </a:solidFill>
              </a:rPr>
              <a:t>增厚时，如果仅仅用靶向</a:t>
            </a:r>
            <a:r>
              <a:rPr lang="en-US" altLang="zh-CN" sz="1800" i="0" dirty="0">
                <a:solidFill>
                  <a:srgbClr val="000000"/>
                </a:solidFill>
              </a:rPr>
              <a:t>DNA</a:t>
            </a:r>
            <a:r>
              <a:rPr lang="zh-CN" altLang="en-US" sz="1800" i="0" dirty="0">
                <a:solidFill>
                  <a:srgbClr val="000000"/>
                </a:solidFill>
              </a:rPr>
              <a:t>及扩展型</a:t>
            </a:r>
            <a:r>
              <a:rPr lang="en-US" altLang="zh-CN" sz="1800" i="0" dirty="0">
                <a:solidFill>
                  <a:srgbClr val="000000"/>
                </a:solidFill>
              </a:rPr>
              <a:t>DNA</a:t>
            </a:r>
            <a:r>
              <a:rPr lang="zh-CN" altLang="en-US" sz="1800" i="0" dirty="0">
                <a:solidFill>
                  <a:srgbClr val="000000"/>
                </a:solidFill>
              </a:rPr>
              <a:t>进行检测，则分别有</a:t>
            </a:r>
            <a:r>
              <a:rPr lang="en-US" altLang="zh-CN" sz="1800" b="1" i="0" dirty="0">
                <a:solidFill>
                  <a:srgbClr val="000000"/>
                </a:solidFill>
              </a:rPr>
              <a:t>19%</a:t>
            </a:r>
            <a:r>
              <a:rPr lang="zh-CN" altLang="en-US" sz="1800" b="1" i="0" dirty="0">
                <a:solidFill>
                  <a:srgbClr val="000000"/>
                </a:solidFill>
              </a:rPr>
              <a:t>（</a:t>
            </a:r>
            <a:r>
              <a:rPr lang="en-US" altLang="zh-CN" sz="1800" b="1" i="0" dirty="0">
                <a:solidFill>
                  <a:srgbClr val="000000"/>
                </a:solidFill>
              </a:rPr>
              <a:t>16/84</a:t>
            </a:r>
            <a:r>
              <a:rPr lang="zh-CN" altLang="en-US" sz="1800" b="1" i="0" dirty="0">
                <a:solidFill>
                  <a:srgbClr val="000000"/>
                </a:solidFill>
              </a:rPr>
              <a:t>）</a:t>
            </a:r>
            <a:r>
              <a:rPr lang="zh-CN" altLang="en-US" sz="1800" i="0" dirty="0">
                <a:solidFill>
                  <a:srgbClr val="000000"/>
                </a:solidFill>
              </a:rPr>
              <a:t>和</a:t>
            </a:r>
            <a:r>
              <a:rPr lang="en-US" altLang="zh-CN" sz="1800" b="1" i="0" dirty="0">
                <a:solidFill>
                  <a:srgbClr val="000000"/>
                </a:solidFill>
              </a:rPr>
              <a:t>11.9%</a:t>
            </a:r>
            <a:r>
              <a:rPr lang="zh-CN" altLang="en-US" sz="1800" b="1" i="0" dirty="0">
                <a:solidFill>
                  <a:srgbClr val="000000"/>
                </a:solidFill>
              </a:rPr>
              <a:t>（</a:t>
            </a:r>
            <a:r>
              <a:rPr lang="en-US" altLang="zh-CN" sz="1800" b="1" i="0" dirty="0">
                <a:solidFill>
                  <a:srgbClr val="000000"/>
                </a:solidFill>
              </a:rPr>
              <a:t>10/84</a:t>
            </a:r>
            <a:r>
              <a:rPr lang="zh-CN" altLang="en-US" sz="1800" b="1" i="0" dirty="0">
                <a:solidFill>
                  <a:srgbClr val="000000"/>
                </a:solidFill>
              </a:rPr>
              <a:t>）</a:t>
            </a:r>
            <a:r>
              <a:rPr lang="zh-CN" altLang="en-US" sz="1800" i="0" dirty="0">
                <a:solidFill>
                  <a:srgbClr val="000000"/>
                </a:solidFill>
              </a:rPr>
              <a:t>的遗传学异常的胎儿被漏诊。</a:t>
            </a:r>
          </a:p>
        </p:txBody>
      </p:sp>
      <p:sp>
        <p:nvSpPr>
          <p:cNvPr id="9" name="Text Box 5">
            <a:extLst>
              <a:ext uri="{FF2B5EF4-FFF2-40B4-BE49-F238E27FC236}">
                <a16:creationId xmlns:a16="http://schemas.microsoft.com/office/drawing/2014/main" id="{6BB39B39-7D86-4485-9587-81AC892C1224}"/>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400" dirty="0">
                <a:solidFill>
                  <a:srgbClr val="FFFFFF"/>
                </a:solidFill>
              </a:rPr>
              <a:t>游离</a:t>
            </a:r>
            <a:r>
              <a:rPr lang="en-US" altLang="zh-CN" sz="1400" dirty="0">
                <a:solidFill>
                  <a:srgbClr val="FFFFFF"/>
                </a:solidFill>
              </a:rPr>
              <a:t>DNA</a:t>
            </a:r>
            <a:r>
              <a:rPr lang="zh-CN" altLang="en-US" sz="1400" dirty="0">
                <a:solidFill>
                  <a:srgbClr val="FFFFFF"/>
                </a:solidFill>
              </a:rPr>
              <a:t>的检测能否用于妊娠后胎儿</a:t>
            </a:r>
            <a:r>
              <a:rPr lang="en-US" altLang="zh-CN" sz="1400" dirty="0">
                <a:solidFill>
                  <a:srgbClr val="FFFFFF"/>
                </a:solidFill>
              </a:rPr>
              <a:t>NT</a:t>
            </a:r>
            <a:r>
              <a:rPr lang="zh-CN" altLang="en-US" sz="1400" dirty="0">
                <a:solidFill>
                  <a:srgbClr val="FFFFFF"/>
                </a:solidFill>
              </a:rPr>
              <a:t>增厚的评估？</a:t>
            </a:r>
          </a:p>
          <a:p>
            <a:pPr algn="ctr" eaLnBrk="1" hangingPunct="1">
              <a:spcBef>
                <a:spcPct val="0"/>
              </a:spcBef>
              <a:buFontTx/>
              <a:buNone/>
            </a:pPr>
            <a:r>
              <a:rPr lang="de-DE" altLang="it-IT" sz="1400" dirty="0">
                <a:solidFill>
                  <a:schemeClr val="bg1"/>
                </a:solidFill>
              </a:rPr>
              <a:t>Miranda</a:t>
            </a:r>
            <a:r>
              <a:rPr lang="zh-CN" altLang="en-US" sz="1400" dirty="0">
                <a:solidFill>
                  <a:schemeClr val="bg1"/>
                </a:solidFill>
              </a:rPr>
              <a:t>等，</a:t>
            </a:r>
            <a:r>
              <a:rPr lang="en-US" altLang="zh-CN" sz="1400" dirty="0">
                <a:solidFill>
                  <a:schemeClr val="bg1"/>
                </a:solidFill>
              </a:rPr>
              <a:t>UOG 2020</a:t>
            </a:r>
            <a:endParaRPr lang="en-GB" altLang="it-IT" sz="1400"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228600" y="1465620"/>
            <a:ext cx="864235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800" b="1" i="0" dirty="0">
                <a:solidFill>
                  <a:srgbClr val="000000"/>
                </a:solidFill>
              </a:rPr>
              <a:t>结   </a:t>
            </a:r>
            <a:r>
              <a:rPr lang="zh-CN" altLang="en-US" sz="2800" b="1" i="0" dirty="0"/>
              <a:t>果</a:t>
            </a:r>
            <a:endParaRPr lang="en-GB" altLang="it-IT" sz="2800" b="1" i="0" dirty="0"/>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8" name="CasellaDiTesto 7">
            <a:extLst>
              <a:ext uri="{FF2B5EF4-FFF2-40B4-BE49-F238E27FC236}">
                <a16:creationId xmlns:a16="http://schemas.microsoft.com/office/drawing/2014/main" id="{EC474859-91A9-2741-B3E3-F679550A0C94}"/>
              </a:ext>
            </a:extLst>
          </p:cNvPr>
          <p:cNvSpPr txBox="1"/>
          <p:nvPr/>
        </p:nvSpPr>
        <p:spPr>
          <a:xfrm>
            <a:off x="224830" y="6344830"/>
            <a:ext cx="8735888" cy="288032"/>
          </a:xfrm>
          <a:prstGeom prst="rect">
            <a:avLst/>
          </a:prstGeom>
          <a:noFill/>
          <a:ln>
            <a:solidFill>
              <a:schemeClr val="tx1"/>
            </a:solidFill>
          </a:ln>
        </p:spPr>
        <p:txBody>
          <a:bodyPr wrap="square" rtlCol="0">
            <a:normAutofit/>
          </a:bodyPr>
          <a:lstStyle/>
          <a:p>
            <a:pPr algn="ctr"/>
            <a:r>
              <a:rPr lang="zh-CN" altLang="en-US" sz="1200" b="1" i="0" dirty="0">
                <a:solidFill>
                  <a:srgbClr val="000000"/>
                </a:solidFill>
              </a:rPr>
              <a:t>通过靶向</a:t>
            </a:r>
            <a:r>
              <a:rPr lang="en-US" altLang="zh-CN" sz="1200" b="1" i="0" dirty="0" err="1">
                <a:solidFill>
                  <a:srgbClr val="000000"/>
                </a:solidFill>
              </a:rPr>
              <a:t>cfDNA</a:t>
            </a:r>
            <a:r>
              <a:rPr lang="zh-CN" altLang="en-US" sz="1200" b="1" i="0" dirty="0">
                <a:solidFill>
                  <a:srgbClr val="000000"/>
                </a:solidFill>
              </a:rPr>
              <a:t>对</a:t>
            </a:r>
            <a:r>
              <a:rPr lang="zh-CN" altLang="en-US" sz="1200" b="1" i="0" dirty="0"/>
              <a:t>孕早期</a:t>
            </a:r>
            <a:r>
              <a:rPr lang="en-US" altLang="zh-CN" sz="1200" b="1" i="0" dirty="0"/>
              <a:t>NT</a:t>
            </a:r>
            <a:r>
              <a:rPr lang="zh-CN" altLang="en-US" sz="1200" b="1" i="0" dirty="0"/>
              <a:t>＞</a:t>
            </a:r>
            <a:r>
              <a:rPr lang="en-US" altLang="zh-CN" sz="1200" b="1" i="0" dirty="0"/>
              <a:t>99</a:t>
            </a:r>
            <a:r>
              <a:rPr lang="en-US" altLang="zh-CN" sz="1200" b="1" i="0" baseline="30000" dirty="0"/>
              <a:t>th </a:t>
            </a:r>
            <a:r>
              <a:rPr lang="zh-CN" altLang="en-US" sz="1200" b="1" i="0" dirty="0"/>
              <a:t>百分位数的胎儿，未能</a:t>
            </a:r>
            <a:r>
              <a:rPr lang="zh-CN" altLang="en-US" sz="1200" b="1" i="0" dirty="0">
                <a:solidFill>
                  <a:srgbClr val="000000"/>
                </a:solidFill>
              </a:rPr>
              <a:t>检测出的染色体</a:t>
            </a:r>
            <a:r>
              <a:rPr lang="zh-CN" altLang="en-US" sz="1200" b="1" i="0" dirty="0"/>
              <a:t>、亚显微和单基因异常</a:t>
            </a:r>
            <a:endParaRPr lang="en" sz="1200" b="1" i="0" dirty="0"/>
          </a:p>
        </p:txBody>
      </p:sp>
      <p:graphicFrame>
        <p:nvGraphicFramePr>
          <p:cNvPr id="6" name="表格 5">
            <a:extLst>
              <a:ext uri="{FF2B5EF4-FFF2-40B4-BE49-F238E27FC236}">
                <a16:creationId xmlns:a16="http://schemas.microsoft.com/office/drawing/2014/main" id="{CF9DF652-7171-4F7F-BDB0-9ACE24332D5F}"/>
              </a:ext>
            </a:extLst>
          </p:cNvPr>
          <p:cNvGraphicFramePr>
            <a:graphicFrameLocks noGrp="1"/>
          </p:cNvGraphicFramePr>
          <p:nvPr>
            <p:extLst>
              <p:ext uri="{D42A27DB-BD31-4B8C-83A1-F6EECF244321}">
                <p14:modId xmlns:p14="http://schemas.microsoft.com/office/powerpoint/2010/main" val="2363387440"/>
              </p:ext>
            </p:extLst>
          </p:nvPr>
        </p:nvGraphicFramePr>
        <p:xfrm>
          <a:off x="273051" y="2034583"/>
          <a:ext cx="8597899" cy="3903634"/>
        </p:xfrm>
        <a:graphic>
          <a:graphicData uri="http://schemas.openxmlformats.org/drawingml/2006/table">
            <a:tbl>
              <a:tblPr firstRow="1" firstCol="1" bandRow="1"/>
              <a:tblGrid>
                <a:gridCol w="4309875">
                  <a:extLst>
                    <a:ext uri="{9D8B030D-6E8A-4147-A177-3AD203B41FA5}">
                      <a16:colId xmlns:a16="http://schemas.microsoft.com/office/drawing/2014/main" val="2680298748"/>
                    </a:ext>
                  </a:extLst>
                </a:gridCol>
                <a:gridCol w="558564">
                  <a:extLst>
                    <a:ext uri="{9D8B030D-6E8A-4147-A177-3AD203B41FA5}">
                      <a16:colId xmlns:a16="http://schemas.microsoft.com/office/drawing/2014/main" val="1951277366"/>
                    </a:ext>
                  </a:extLst>
                </a:gridCol>
                <a:gridCol w="543364">
                  <a:extLst>
                    <a:ext uri="{9D8B030D-6E8A-4147-A177-3AD203B41FA5}">
                      <a16:colId xmlns:a16="http://schemas.microsoft.com/office/drawing/2014/main" val="3280457204"/>
                    </a:ext>
                  </a:extLst>
                </a:gridCol>
                <a:gridCol w="3186096">
                  <a:extLst>
                    <a:ext uri="{9D8B030D-6E8A-4147-A177-3AD203B41FA5}">
                      <a16:colId xmlns:a16="http://schemas.microsoft.com/office/drawing/2014/main" val="3248637601"/>
                    </a:ext>
                  </a:extLst>
                </a:gridCol>
              </a:tblGrid>
              <a:tr h="474634">
                <a:tc>
                  <a:txBody>
                    <a:bodyPr/>
                    <a:lstStyle/>
                    <a:p>
                      <a:pPr algn="just">
                        <a:lnSpc>
                          <a:spcPct val="150000"/>
                        </a:lnSpc>
                        <a:spcAft>
                          <a:spcPts val="0"/>
                        </a:spcAft>
                      </a:pPr>
                      <a:r>
                        <a:rPr lang="zh-CN" sz="1100" b="1" kern="100" dirty="0">
                          <a:effectLst/>
                          <a:latin typeface="Times New Roman" panose="02020603050405020304" pitchFamily="18" charset="0"/>
                          <a:ea typeface="等线" panose="02010600030101010101" pitchFamily="2" charset="-122"/>
                          <a:cs typeface="Times New Roman" panose="02020603050405020304" pitchFamily="18" charset="0"/>
                        </a:rPr>
                        <a:t>细胞遗传学检测结果</a:t>
                      </a:r>
                      <a:endParaRPr lang="zh-CN" sz="1800" b="1"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胎儿</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p>
                      <a:pPr algn="ctr">
                        <a:lnSpc>
                          <a:spcPct val="150000"/>
                        </a:lnSpc>
                        <a:spcAft>
                          <a:spcPts val="0"/>
                        </a:spcAft>
                      </a:pP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a:t>
                      </a: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n</a:t>
                      </a: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CNV</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(Mb)</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zh-CN" sz="1000" b="1" kern="100" dirty="0">
                          <a:effectLst/>
                          <a:latin typeface="Times New Roman" panose="02020603050405020304" pitchFamily="18" charset="0"/>
                          <a:ea typeface="等线" panose="02010600030101010101" pitchFamily="2" charset="-122"/>
                          <a:cs typeface="Times New Roman" panose="02020603050405020304" pitchFamily="18" charset="0"/>
                        </a:rPr>
                        <a:t>早孕期超声</a:t>
                      </a:r>
                      <a:r>
                        <a:rPr lang="zh-CN" altLang="en-US" sz="1000" b="1" kern="100" dirty="0">
                          <a:effectLst/>
                          <a:latin typeface="Times New Roman" panose="02020603050405020304" pitchFamily="18" charset="0"/>
                          <a:ea typeface="等线" panose="02010600030101010101" pitchFamily="2" charset="-122"/>
                          <a:cs typeface="Times New Roman" panose="02020603050405020304" pitchFamily="18" charset="0"/>
                        </a:rPr>
                        <a:t>异常结果</a:t>
                      </a:r>
                      <a:endParaRPr lang="zh-CN" sz="1400" b="1"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9381531"/>
                  </a:ext>
                </a:extLst>
              </a:tr>
              <a:tr h="224093">
                <a:tc>
                  <a:txBody>
                    <a:bodyPr/>
                    <a:lstStyle/>
                    <a:p>
                      <a:pPr algn="just">
                        <a:lnSpc>
                          <a:spcPct val="150000"/>
                        </a:lnSpc>
                        <a:spcAft>
                          <a:spcPts val="0"/>
                        </a:spcAft>
                      </a:pP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通过</a:t>
                      </a: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QF-PCR</a:t>
                      </a: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或</a:t>
                      </a: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CMA</a:t>
                      </a: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检测出的不典型染色体异常</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 </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 </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 </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802207544"/>
                  </a:ext>
                </a:extLst>
              </a:tr>
              <a:tr h="225068">
                <a:tc>
                  <a:txBody>
                    <a:bodyPr/>
                    <a:lstStyle/>
                    <a:p>
                      <a:pPr marL="206375" algn="just">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45,X</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4</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just">
                        <a:lnSpc>
                          <a:spcPct val="150000"/>
                        </a:lnSpc>
                        <a:spcAft>
                          <a:spcPts val="0"/>
                        </a:spcAft>
                      </a:pP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无</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277882148"/>
                  </a:ext>
                </a:extLst>
              </a:tr>
              <a:tr h="225068">
                <a:tc>
                  <a:txBody>
                    <a:bodyPr/>
                    <a:lstStyle/>
                    <a:p>
                      <a:pPr marL="206375" algn="just">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47,XXX</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2</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just">
                        <a:lnSpc>
                          <a:spcPct val="150000"/>
                        </a:lnSpc>
                        <a:spcAft>
                          <a:spcPts val="0"/>
                        </a:spcAft>
                      </a:pP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无</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212486856"/>
                  </a:ext>
                </a:extLst>
              </a:tr>
              <a:tr h="225068">
                <a:tc>
                  <a:txBody>
                    <a:bodyPr/>
                    <a:lstStyle/>
                    <a:p>
                      <a:pPr marL="206375" algn="just">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47,XY,+22</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1</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just">
                        <a:lnSpc>
                          <a:spcPct val="150000"/>
                        </a:lnSpc>
                        <a:spcAft>
                          <a:spcPts val="0"/>
                        </a:spcAft>
                      </a:pP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静脉导管缺如，迷走右锁骨下动脉，单脐动脉</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3682353825"/>
                  </a:ext>
                </a:extLst>
              </a:tr>
              <a:tr h="225068">
                <a:tc>
                  <a:txBody>
                    <a:bodyPr/>
                    <a:lstStyle/>
                    <a:p>
                      <a:pPr marL="206375" algn="just">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Mos 47,XY,+21</a:t>
                      </a: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a:t>
                      </a: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15</a:t>
                      </a: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a:t>
                      </a: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/46,XY</a:t>
                      </a: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a:t>
                      </a: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15</a:t>
                      </a: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1</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just">
                        <a:lnSpc>
                          <a:spcPct val="150000"/>
                        </a:lnSpc>
                        <a:spcAft>
                          <a:spcPts val="0"/>
                        </a:spcAft>
                      </a:pP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无</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2671696989"/>
                  </a:ext>
                </a:extLst>
              </a:tr>
              <a:tr h="225068">
                <a:tc>
                  <a:txBody>
                    <a:bodyPr/>
                    <a:lstStyle/>
                    <a:p>
                      <a:pPr marL="206375" algn="just">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46,XY,der(5)t(4;5)(q27;p15.3)pat</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1</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just">
                        <a:lnSpc>
                          <a:spcPct val="150000"/>
                        </a:lnSpc>
                        <a:spcAft>
                          <a:spcPts val="0"/>
                        </a:spcAft>
                      </a:pP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无</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3866429546"/>
                  </a:ext>
                </a:extLst>
              </a:tr>
              <a:tr h="224093">
                <a:tc>
                  <a:txBody>
                    <a:bodyPr/>
                    <a:lstStyle/>
                    <a:p>
                      <a:pPr algn="just">
                        <a:lnSpc>
                          <a:spcPct val="150000"/>
                        </a:lnSpc>
                        <a:spcAft>
                          <a:spcPts val="0"/>
                        </a:spcAft>
                      </a:pPr>
                      <a:r>
                        <a:rPr lang="zh-CN" altLang="en-US" sz="1000" b="1" kern="100" dirty="0">
                          <a:effectLst/>
                          <a:latin typeface="Times New Roman" panose="02020603050405020304" pitchFamily="18" charset="0"/>
                          <a:ea typeface="等线" panose="02010600030101010101" pitchFamily="2" charset="-122"/>
                          <a:cs typeface="Times New Roman" panose="02020603050405020304" pitchFamily="18" charset="0"/>
                        </a:rPr>
                        <a:t>通过</a:t>
                      </a:r>
                      <a:r>
                        <a:rPr lang="en-US" sz="1000" b="1" kern="100" dirty="0">
                          <a:effectLst/>
                          <a:latin typeface="Times New Roman" panose="02020603050405020304" pitchFamily="18" charset="0"/>
                          <a:ea typeface="等线" panose="02010600030101010101" pitchFamily="2" charset="-122"/>
                          <a:cs typeface="Times New Roman" panose="02020603050405020304" pitchFamily="18" charset="0"/>
                        </a:rPr>
                        <a:t>CMA</a:t>
                      </a:r>
                      <a:r>
                        <a:rPr lang="zh-CN" sz="1000" b="1" kern="100" dirty="0">
                          <a:effectLst/>
                          <a:latin typeface="Times New Roman" panose="02020603050405020304" pitchFamily="18" charset="0"/>
                          <a:ea typeface="等线" panose="02010600030101010101" pitchFamily="2" charset="-122"/>
                          <a:cs typeface="Times New Roman" panose="02020603050405020304" pitchFamily="18" charset="0"/>
                        </a:rPr>
                        <a:t>检测的致病性改变</a:t>
                      </a:r>
                      <a:endParaRPr lang="zh-CN" sz="1400" b="1"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 </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 </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just">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 </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424308909"/>
                  </a:ext>
                </a:extLst>
              </a:tr>
              <a:tr h="225068">
                <a:tc>
                  <a:txBody>
                    <a:bodyPr/>
                    <a:lstStyle/>
                    <a:p>
                      <a:pPr marL="206375" algn="just">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arr[hg19]22q11.21(19172841_22691547)×1</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1</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3.5</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just">
                        <a:lnSpc>
                          <a:spcPct val="150000"/>
                        </a:lnSpc>
                        <a:spcAft>
                          <a:spcPts val="0"/>
                        </a:spcAft>
                      </a:pPr>
                      <a:r>
                        <a:rPr lang="zh-CN" sz="1000" b="1" kern="100" dirty="0">
                          <a:effectLst/>
                          <a:latin typeface="Times New Roman" panose="02020603050405020304" pitchFamily="18" charset="0"/>
                          <a:ea typeface="等线" panose="02010600030101010101" pitchFamily="2" charset="-122"/>
                          <a:cs typeface="Times New Roman" panose="02020603050405020304" pitchFamily="18" charset="0"/>
                        </a:rPr>
                        <a:t>法洛氏四联症，左足内翻</a:t>
                      </a:r>
                      <a:endParaRPr lang="zh-CN" sz="1400" b="1"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808546205"/>
                  </a:ext>
                </a:extLst>
              </a:tr>
              <a:tr h="225068">
                <a:tc>
                  <a:txBody>
                    <a:bodyPr/>
                    <a:lstStyle/>
                    <a:p>
                      <a:pPr marL="206375" algn="just">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arr[hg19]15q13.3(30635512_30686321)×1</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1</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0.05</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just">
                        <a:lnSpc>
                          <a:spcPct val="150000"/>
                        </a:lnSpc>
                        <a:spcAft>
                          <a:spcPts val="0"/>
                        </a:spcAft>
                      </a:pP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三尖瓣闭锁，室间隔缺损，肺动脉发育不良</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4149904822"/>
                  </a:ext>
                </a:extLst>
              </a:tr>
              <a:tr h="225068">
                <a:tc>
                  <a:txBody>
                    <a:bodyPr/>
                    <a:lstStyle/>
                    <a:p>
                      <a:pPr marL="206375" algn="just">
                        <a:lnSpc>
                          <a:spcPct val="150000"/>
                        </a:lnSpc>
                        <a:spcAft>
                          <a:spcPts val="0"/>
                        </a:spcAft>
                      </a:pPr>
                      <a:r>
                        <a:rPr lang="en-US" sz="1000" b="1" kern="100" dirty="0" err="1">
                          <a:effectLst/>
                          <a:latin typeface="Times New Roman" panose="02020603050405020304" pitchFamily="18" charset="0"/>
                          <a:ea typeface="等线" panose="02010600030101010101" pitchFamily="2" charset="-122"/>
                          <a:cs typeface="Times New Roman" panose="02020603050405020304" pitchFamily="18" charset="0"/>
                        </a:rPr>
                        <a:t>arr</a:t>
                      </a:r>
                      <a:r>
                        <a:rPr lang="en-US" sz="1000" b="1" kern="100" dirty="0">
                          <a:effectLst/>
                          <a:latin typeface="Times New Roman" panose="02020603050405020304" pitchFamily="18" charset="0"/>
                          <a:ea typeface="等线" panose="02010600030101010101" pitchFamily="2" charset="-122"/>
                          <a:cs typeface="Times New Roman" panose="02020603050405020304" pitchFamily="18" charset="0"/>
                        </a:rPr>
                        <a:t>[hg19]8q23.3q24.23(113507210_136493214)×1</a:t>
                      </a:r>
                      <a:endParaRPr lang="zh-CN" sz="1400" b="1"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1</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2.3</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just">
                        <a:lnSpc>
                          <a:spcPct val="150000"/>
                        </a:lnSpc>
                        <a:spcAft>
                          <a:spcPts val="0"/>
                        </a:spcAft>
                      </a:pP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三尖瓣闭锁，肺动脉闭锁，心包积液</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3502734468"/>
                  </a:ext>
                </a:extLst>
              </a:tr>
              <a:tr h="225068">
                <a:tc>
                  <a:txBody>
                    <a:bodyPr/>
                    <a:lstStyle/>
                    <a:p>
                      <a:pPr marL="206375" algn="just">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arr[hg19]15q25.2q25.3(84016862_87813407)×1</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1</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3.7</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just">
                        <a:lnSpc>
                          <a:spcPct val="150000"/>
                        </a:lnSpc>
                        <a:spcAft>
                          <a:spcPts val="0"/>
                        </a:spcAft>
                      </a:pP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无</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2441111081"/>
                  </a:ext>
                </a:extLst>
              </a:tr>
              <a:tr h="225068">
                <a:tc>
                  <a:txBody>
                    <a:bodyPr/>
                    <a:lstStyle/>
                    <a:p>
                      <a:pPr marL="206375" algn="just">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arr[hg19]13q33.2q34(106147104_115019701)×1</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1</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8.8</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just">
                        <a:lnSpc>
                          <a:spcPct val="150000"/>
                        </a:lnSpc>
                        <a:spcAft>
                          <a:spcPts val="0"/>
                        </a:spcAft>
                      </a:pP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静脉导管缺如</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686816403"/>
                  </a:ext>
                </a:extLst>
              </a:tr>
              <a:tr h="224093">
                <a:tc>
                  <a:txBody>
                    <a:bodyPr/>
                    <a:lstStyle/>
                    <a:p>
                      <a:pPr algn="just">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Noonan</a:t>
                      </a: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综合征（通过基因芯片检测）</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 </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 </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just">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 </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3195272246"/>
                  </a:ext>
                </a:extLst>
              </a:tr>
              <a:tr h="225068">
                <a:tc>
                  <a:txBody>
                    <a:bodyPr/>
                    <a:lstStyle/>
                    <a:p>
                      <a:pPr marL="206375" algn="just">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RIT1</a:t>
                      </a: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基因</a:t>
                      </a: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5</a:t>
                      </a: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号外显子杂合缺失</a:t>
                      </a: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c.245T</a:t>
                      </a: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a:t>
                      </a: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G p.Phe82Cys</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1</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tc>
                  <a:txBody>
                    <a:bodyPr/>
                    <a:lstStyle/>
                    <a:p>
                      <a:pPr algn="just">
                        <a:lnSpc>
                          <a:spcPct val="150000"/>
                        </a:lnSpc>
                        <a:spcAft>
                          <a:spcPts val="0"/>
                        </a:spcAft>
                      </a:pPr>
                      <a:r>
                        <a:rPr lang="zh-CN" sz="1000" b="1" kern="100">
                          <a:effectLst/>
                          <a:latin typeface="Times New Roman" panose="02020603050405020304" pitchFamily="18" charset="0"/>
                          <a:ea typeface="等线" panose="02010600030101010101" pitchFamily="2" charset="-122"/>
                          <a:cs typeface="Times New Roman" panose="02020603050405020304" pitchFamily="18" charset="0"/>
                        </a:rPr>
                        <a:t>室间隔缺损，胎儿水肿</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225595798"/>
                  </a:ext>
                </a:extLst>
              </a:tr>
              <a:tr h="225068">
                <a:tc>
                  <a:txBody>
                    <a:bodyPr/>
                    <a:lstStyle/>
                    <a:p>
                      <a:pPr marL="206375" algn="just">
                        <a:lnSpc>
                          <a:spcPct val="150000"/>
                        </a:lnSpc>
                        <a:spcAft>
                          <a:spcPts val="0"/>
                        </a:spcAft>
                      </a:pPr>
                      <a:r>
                        <a:rPr lang="en-US" sz="1000" b="1" kern="100" dirty="0">
                          <a:effectLst/>
                          <a:latin typeface="Times New Roman" panose="02020603050405020304" pitchFamily="18" charset="0"/>
                          <a:ea typeface="等线" panose="02010600030101010101" pitchFamily="2" charset="-122"/>
                          <a:cs typeface="Times New Roman" panose="02020603050405020304" pitchFamily="18" charset="0"/>
                        </a:rPr>
                        <a:t>RIT1</a:t>
                      </a:r>
                      <a:r>
                        <a:rPr lang="zh-CN" sz="1000" b="1" kern="100" dirty="0">
                          <a:effectLst/>
                          <a:latin typeface="Times New Roman" panose="02020603050405020304" pitchFamily="18" charset="0"/>
                          <a:ea typeface="等线" panose="02010600030101010101" pitchFamily="2" charset="-122"/>
                          <a:cs typeface="Times New Roman" panose="02020603050405020304" pitchFamily="18" charset="0"/>
                        </a:rPr>
                        <a:t>基因</a:t>
                      </a:r>
                      <a:r>
                        <a:rPr lang="en-US" sz="1000" b="1" kern="100" dirty="0">
                          <a:effectLst/>
                          <a:latin typeface="Times New Roman" panose="02020603050405020304" pitchFamily="18" charset="0"/>
                          <a:ea typeface="等线" panose="02010600030101010101" pitchFamily="2" charset="-122"/>
                          <a:cs typeface="Times New Roman" panose="02020603050405020304" pitchFamily="18" charset="0"/>
                        </a:rPr>
                        <a:t>5</a:t>
                      </a:r>
                      <a:r>
                        <a:rPr lang="zh-CN" sz="1000" b="1" kern="100" dirty="0">
                          <a:effectLst/>
                          <a:latin typeface="Times New Roman" panose="02020603050405020304" pitchFamily="18" charset="0"/>
                          <a:ea typeface="等线" panose="02010600030101010101" pitchFamily="2" charset="-122"/>
                          <a:cs typeface="Times New Roman" panose="02020603050405020304" pitchFamily="18" charset="0"/>
                        </a:rPr>
                        <a:t>号外显子杂合缺失</a:t>
                      </a:r>
                      <a:r>
                        <a:rPr lang="en-US" sz="1000" b="1" kern="100" dirty="0">
                          <a:effectLst/>
                          <a:latin typeface="Times New Roman" panose="02020603050405020304" pitchFamily="18" charset="0"/>
                          <a:ea typeface="等线" panose="02010600030101010101" pitchFamily="2" charset="-122"/>
                          <a:cs typeface="Times New Roman" panose="02020603050405020304" pitchFamily="18" charset="0"/>
                        </a:rPr>
                        <a:t>c.245T</a:t>
                      </a:r>
                      <a:r>
                        <a:rPr lang="zh-CN" sz="1000" b="1" kern="100" dirty="0">
                          <a:effectLst/>
                          <a:latin typeface="Times New Roman" panose="02020603050405020304" pitchFamily="18" charset="0"/>
                          <a:ea typeface="等线" panose="02010600030101010101" pitchFamily="2" charset="-122"/>
                          <a:cs typeface="Times New Roman" panose="02020603050405020304" pitchFamily="18" charset="0"/>
                        </a:rPr>
                        <a:t>＞</a:t>
                      </a:r>
                      <a:r>
                        <a:rPr lang="en-US" sz="1000" b="1" kern="100" dirty="0">
                          <a:effectLst/>
                          <a:latin typeface="Times New Roman" panose="02020603050405020304" pitchFamily="18" charset="0"/>
                          <a:ea typeface="等线" panose="02010600030101010101" pitchFamily="2" charset="-122"/>
                          <a:cs typeface="Times New Roman" panose="02020603050405020304" pitchFamily="18" charset="0"/>
                        </a:rPr>
                        <a:t>G p.Phe82Cys</a:t>
                      </a:r>
                      <a:endParaRPr lang="zh-CN" sz="1400" b="1"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000" b="1" kern="100" dirty="0">
                          <a:effectLst/>
                          <a:latin typeface="Times New Roman" panose="02020603050405020304" pitchFamily="18" charset="0"/>
                          <a:ea typeface="等线" panose="02010600030101010101" pitchFamily="2" charset="-122"/>
                          <a:cs typeface="Times New Roman" panose="02020603050405020304" pitchFamily="18" charset="0"/>
                        </a:rPr>
                        <a:t>1</a:t>
                      </a:r>
                      <a:endParaRPr lang="zh-CN" sz="1400" b="1"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000" b="1" kern="100">
                          <a:effectLst/>
                          <a:latin typeface="Times New Roman" panose="02020603050405020304" pitchFamily="18" charset="0"/>
                          <a:ea typeface="等线" panose="02010600030101010101" pitchFamily="2" charset="-122"/>
                          <a:cs typeface="Times New Roman" panose="02020603050405020304" pitchFamily="18" charset="0"/>
                        </a:rPr>
                        <a:t>—</a:t>
                      </a:r>
                      <a:endParaRPr lang="zh-CN" sz="140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zh-CN" sz="1000" b="1" kern="100" dirty="0">
                          <a:effectLst/>
                          <a:latin typeface="Times New Roman" panose="02020603050405020304" pitchFamily="18" charset="0"/>
                          <a:ea typeface="等线" panose="02010600030101010101" pitchFamily="2" charset="-122"/>
                          <a:cs typeface="Times New Roman" panose="02020603050405020304" pitchFamily="18" charset="0"/>
                        </a:rPr>
                        <a:t>皮下水肿，静脉导管血流异常，足内翻</a:t>
                      </a:r>
                      <a:endParaRPr lang="zh-CN" sz="1400" b="1"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27631478"/>
                  </a:ext>
                </a:extLst>
              </a:tr>
            </a:tbl>
          </a:graphicData>
        </a:graphic>
      </p:graphicFrame>
      <p:sp>
        <p:nvSpPr>
          <p:cNvPr id="10" name="文本框 9">
            <a:extLst>
              <a:ext uri="{FF2B5EF4-FFF2-40B4-BE49-F238E27FC236}">
                <a16:creationId xmlns:a16="http://schemas.microsoft.com/office/drawing/2014/main" id="{F70D72F3-70F9-4B92-BC91-6E2F574F914A}"/>
              </a:ext>
            </a:extLst>
          </p:cNvPr>
          <p:cNvSpPr txBox="1"/>
          <p:nvPr/>
        </p:nvSpPr>
        <p:spPr>
          <a:xfrm>
            <a:off x="200100" y="5959218"/>
            <a:ext cx="8438569" cy="246221"/>
          </a:xfrm>
          <a:prstGeom prst="rect">
            <a:avLst/>
          </a:prstGeom>
          <a:noFill/>
        </p:spPr>
        <p:txBody>
          <a:bodyPr wrap="square" rtlCol="0">
            <a:spAutoFit/>
          </a:bodyPr>
          <a:lstStyle/>
          <a:p>
            <a:r>
              <a:rPr lang="en-US" altLang="zh-CN" sz="1000" b="1" i="0" dirty="0"/>
              <a:t>CMA</a:t>
            </a:r>
            <a:r>
              <a:rPr lang="zh-CN" altLang="en-US" sz="1000" b="1" i="0" dirty="0"/>
              <a:t>：染色体微阵列分析；</a:t>
            </a:r>
            <a:r>
              <a:rPr lang="en-US" altLang="zh-CN" sz="1000" b="1" i="0" dirty="0"/>
              <a:t>CNV</a:t>
            </a:r>
            <a:r>
              <a:rPr lang="zh-CN" altLang="en-US" sz="1000" b="1" i="0" dirty="0"/>
              <a:t>，拷贝数变异；</a:t>
            </a:r>
            <a:r>
              <a:rPr lang="en-US" altLang="zh-CN" sz="1000" b="1" i="0" dirty="0"/>
              <a:t>QF-PCR</a:t>
            </a:r>
            <a:r>
              <a:rPr lang="zh-CN" altLang="en-US" sz="1000" b="1" i="0" dirty="0"/>
              <a:t>，荧光定量聚合酶链反应技术</a:t>
            </a:r>
          </a:p>
        </p:txBody>
      </p:sp>
      <p:sp>
        <p:nvSpPr>
          <p:cNvPr id="12" name="Text Box 5">
            <a:extLst>
              <a:ext uri="{FF2B5EF4-FFF2-40B4-BE49-F238E27FC236}">
                <a16:creationId xmlns:a16="http://schemas.microsoft.com/office/drawing/2014/main" id="{B99D017B-A727-4117-9128-97B9938C7483}"/>
              </a:ext>
            </a:extLst>
          </p:cNvPr>
          <p:cNvSpPr txBox="1">
            <a:spLocks noChangeArrowheads="1"/>
          </p:cNvSpPr>
          <p:nvPr/>
        </p:nvSpPr>
        <p:spPr bwMode="auto">
          <a:xfrm>
            <a:off x="1" y="942400"/>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400" dirty="0">
                <a:solidFill>
                  <a:srgbClr val="FFFFFF"/>
                </a:solidFill>
              </a:rPr>
              <a:t>游离</a:t>
            </a:r>
            <a:r>
              <a:rPr lang="en-US" altLang="zh-CN" sz="1400" dirty="0">
                <a:solidFill>
                  <a:srgbClr val="FFFFFF"/>
                </a:solidFill>
              </a:rPr>
              <a:t>DNA</a:t>
            </a:r>
            <a:r>
              <a:rPr lang="zh-CN" altLang="en-US" sz="1400" dirty="0">
                <a:solidFill>
                  <a:srgbClr val="FFFFFF"/>
                </a:solidFill>
              </a:rPr>
              <a:t>的检测能否用于妊娠后胎儿</a:t>
            </a:r>
            <a:r>
              <a:rPr lang="en-US" altLang="zh-CN" sz="1400" dirty="0">
                <a:solidFill>
                  <a:srgbClr val="FFFFFF"/>
                </a:solidFill>
              </a:rPr>
              <a:t>NT</a:t>
            </a:r>
            <a:r>
              <a:rPr lang="zh-CN" altLang="en-US" sz="1400" dirty="0">
                <a:solidFill>
                  <a:srgbClr val="FFFFFF"/>
                </a:solidFill>
              </a:rPr>
              <a:t>增厚的评估？</a:t>
            </a:r>
          </a:p>
          <a:p>
            <a:pPr algn="ctr" eaLnBrk="1" hangingPunct="1">
              <a:spcBef>
                <a:spcPct val="0"/>
              </a:spcBef>
              <a:buFontTx/>
              <a:buNone/>
            </a:pPr>
            <a:r>
              <a:rPr lang="de-DE" altLang="it-IT" sz="1400" dirty="0">
                <a:solidFill>
                  <a:schemeClr val="bg1"/>
                </a:solidFill>
              </a:rPr>
              <a:t>Miranda</a:t>
            </a:r>
            <a:r>
              <a:rPr lang="zh-CN" altLang="en-US" sz="1400" dirty="0">
                <a:solidFill>
                  <a:schemeClr val="bg1"/>
                </a:solidFill>
              </a:rPr>
              <a:t>等，</a:t>
            </a:r>
            <a:r>
              <a:rPr lang="en-US" altLang="zh-CN" sz="1400" dirty="0">
                <a:solidFill>
                  <a:schemeClr val="bg1"/>
                </a:solidFill>
              </a:rPr>
              <a:t>UOG 2020</a:t>
            </a:r>
            <a:endParaRPr lang="en-GB" altLang="it-IT" sz="1400" dirty="0">
              <a:solidFill>
                <a:schemeClr val="bg1"/>
              </a:solidFill>
            </a:endParaRPr>
          </a:p>
        </p:txBody>
      </p:sp>
    </p:spTree>
    <p:extLst>
      <p:ext uri="{BB962C8B-B14F-4D97-AF65-F5344CB8AC3E}">
        <p14:creationId xmlns:p14="http://schemas.microsoft.com/office/powerpoint/2010/main" val="579097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0" name="CasellaDiTesto 9">
            <a:extLst>
              <a:ext uri="{FF2B5EF4-FFF2-40B4-BE49-F238E27FC236}">
                <a16:creationId xmlns:a16="http://schemas.microsoft.com/office/drawing/2014/main" id="{FD88F1DA-68B8-AB45-8A0D-5A7678FD1E1E}"/>
              </a:ext>
            </a:extLst>
          </p:cNvPr>
          <p:cNvSpPr txBox="1"/>
          <p:nvPr/>
        </p:nvSpPr>
        <p:spPr>
          <a:xfrm>
            <a:off x="398974" y="6286850"/>
            <a:ext cx="8346049" cy="338554"/>
          </a:xfrm>
          <a:prstGeom prst="rect">
            <a:avLst/>
          </a:prstGeom>
          <a:noFill/>
          <a:ln>
            <a:solidFill>
              <a:schemeClr val="tx1"/>
            </a:solidFill>
          </a:ln>
        </p:spPr>
        <p:txBody>
          <a:bodyPr wrap="square" rtlCol="0">
            <a:normAutofit/>
          </a:bodyPr>
          <a:lstStyle/>
          <a:p>
            <a:pPr algn="just"/>
            <a:r>
              <a:rPr lang="zh-CN" altLang="en-US" sz="1200" b="1" i="0" dirty="0">
                <a:solidFill>
                  <a:srgbClr val="000000"/>
                </a:solidFill>
              </a:rPr>
              <a:t>孕早期，中期或者孕晚期通过超声提示的主要胎儿异常，这些胎儿早孕期</a:t>
            </a:r>
            <a:r>
              <a:rPr lang="en-US" altLang="zh-CN" sz="1200" b="1" i="0" dirty="0"/>
              <a:t>NT</a:t>
            </a:r>
            <a:r>
              <a:rPr lang="zh-CN" altLang="en-US" sz="1200" b="1" i="0" dirty="0"/>
              <a:t>＞</a:t>
            </a:r>
            <a:r>
              <a:rPr lang="en-US" altLang="zh-CN" sz="1200" b="1" i="0" dirty="0"/>
              <a:t>99</a:t>
            </a:r>
            <a:r>
              <a:rPr lang="en-US" altLang="zh-CN" sz="1200" b="1" i="0" baseline="30000" dirty="0"/>
              <a:t>th </a:t>
            </a:r>
            <a:r>
              <a:rPr lang="zh-CN" altLang="en-US" sz="1200" b="1" i="0" dirty="0"/>
              <a:t>百分位数</a:t>
            </a:r>
            <a:r>
              <a:rPr lang="zh-CN" altLang="en-US" sz="1200" b="1" i="0" dirty="0">
                <a:solidFill>
                  <a:srgbClr val="000000"/>
                </a:solidFill>
              </a:rPr>
              <a:t>并且</a:t>
            </a:r>
            <a:r>
              <a:rPr lang="en-US" altLang="zh-CN" sz="1200" b="1" i="0" dirty="0">
                <a:solidFill>
                  <a:srgbClr val="000000"/>
                </a:solidFill>
              </a:rPr>
              <a:t>QF-PCR</a:t>
            </a:r>
            <a:r>
              <a:rPr lang="zh-CN" altLang="en-US" sz="1200" b="1" i="0" dirty="0">
                <a:solidFill>
                  <a:srgbClr val="000000"/>
                </a:solidFill>
              </a:rPr>
              <a:t>及</a:t>
            </a:r>
            <a:r>
              <a:rPr lang="en-US" altLang="zh-CN" sz="1200" b="1" i="0" dirty="0">
                <a:solidFill>
                  <a:srgbClr val="000000"/>
                </a:solidFill>
              </a:rPr>
              <a:t>CMA</a:t>
            </a:r>
            <a:r>
              <a:rPr lang="zh-CN" altLang="en-US" sz="1200" b="1" i="0" dirty="0">
                <a:solidFill>
                  <a:srgbClr val="000000"/>
                </a:solidFill>
              </a:rPr>
              <a:t>结果正常</a:t>
            </a:r>
            <a:endParaRPr lang="en" sz="1200" b="1" i="0" dirty="0"/>
          </a:p>
        </p:txBody>
      </p:sp>
      <p:graphicFrame>
        <p:nvGraphicFramePr>
          <p:cNvPr id="5" name="表格 4">
            <a:extLst>
              <a:ext uri="{FF2B5EF4-FFF2-40B4-BE49-F238E27FC236}">
                <a16:creationId xmlns:a16="http://schemas.microsoft.com/office/drawing/2014/main" id="{674D614D-D374-4384-B515-80F05039E53E}"/>
              </a:ext>
            </a:extLst>
          </p:cNvPr>
          <p:cNvGraphicFramePr>
            <a:graphicFrameLocks noGrp="1"/>
          </p:cNvGraphicFramePr>
          <p:nvPr>
            <p:extLst>
              <p:ext uri="{D42A27DB-BD31-4B8C-83A1-F6EECF244321}">
                <p14:modId xmlns:p14="http://schemas.microsoft.com/office/powerpoint/2010/main" val="2161309099"/>
              </p:ext>
            </p:extLst>
          </p:nvPr>
        </p:nvGraphicFramePr>
        <p:xfrm>
          <a:off x="398974" y="1703935"/>
          <a:ext cx="3818832" cy="4320540"/>
        </p:xfrm>
        <a:graphic>
          <a:graphicData uri="http://schemas.openxmlformats.org/drawingml/2006/table">
            <a:tbl>
              <a:tblPr firstRow="1" firstCol="1" bandRow="1"/>
              <a:tblGrid>
                <a:gridCol w="2795103">
                  <a:extLst>
                    <a:ext uri="{9D8B030D-6E8A-4147-A177-3AD203B41FA5}">
                      <a16:colId xmlns:a16="http://schemas.microsoft.com/office/drawing/2014/main" val="2669761523"/>
                    </a:ext>
                  </a:extLst>
                </a:gridCol>
                <a:gridCol w="1023729">
                  <a:extLst>
                    <a:ext uri="{9D8B030D-6E8A-4147-A177-3AD203B41FA5}">
                      <a16:colId xmlns:a16="http://schemas.microsoft.com/office/drawing/2014/main" val="3002728710"/>
                    </a:ext>
                  </a:extLst>
                </a:gridCol>
              </a:tblGrid>
              <a:tr h="170304">
                <a:tc>
                  <a:txBody>
                    <a:bodyPr/>
                    <a:lstStyle/>
                    <a:p>
                      <a:pPr algn="just">
                        <a:lnSpc>
                          <a:spcPct val="150000"/>
                        </a:lnSpc>
                        <a:spcAft>
                          <a:spcPts val="0"/>
                        </a:spcAft>
                      </a:pPr>
                      <a:r>
                        <a:rPr lang="zh-CN" sz="1050" b="1" i="1" kern="100" dirty="0">
                          <a:effectLst/>
                          <a:latin typeface="等线" panose="02010600030101010101" pitchFamily="2" charset="-122"/>
                          <a:ea typeface="等线" panose="02010600030101010101" pitchFamily="2" charset="-122"/>
                          <a:cs typeface="Times New Roman" panose="02020603050405020304" pitchFamily="18" charset="0"/>
                        </a:rPr>
                        <a:t>异常超声结果</a:t>
                      </a:r>
                    </a:p>
                  </a:txBody>
                  <a:tcPr marL="68580" marR="6858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zh-CN" sz="1050" b="1" i="1" kern="100" dirty="0">
                          <a:effectLst/>
                          <a:latin typeface="等线" panose="02010600030101010101" pitchFamily="2" charset="-122"/>
                          <a:ea typeface="等线" panose="02010600030101010101" pitchFamily="2" charset="-122"/>
                          <a:cs typeface="Times New Roman" panose="02020603050405020304" pitchFamily="18" charset="0"/>
                        </a:rPr>
                        <a:t>围产儿结局</a:t>
                      </a:r>
                    </a:p>
                  </a:txBody>
                  <a:tcPr marL="68580" marR="6858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81464066"/>
                  </a:ext>
                </a:extLst>
              </a:tr>
              <a:tr h="0">
                <a:tc>
                  <a:txBody>
                    <a:bodyPr/>
                    <a:lstStyle/>
                    <a:p>
                      <a:pPr algn="just">
                        <a:lnSpc>
                          <a:spcPct val="15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孕早期（</a:t>
                      </a:r>
                      <a:r>
                        <a:rPr lang="en-US" sz="1050" b="1" kern="100">
                          <a:effectLst/>
                          <a:latin typeface="等线" panose="02010600030101010101" pitchFamily="2" charset="-122"/>
                          <a:ea typeface="等线" panose="02010600030101010101" pitchFamily="2" charset="-122"/>
                          <a:cs typeface="Times New Roman" panose="02020603050405020304" pitchFamily="18" charset="0"/>
                        </a:rPr>
                        <a:t>n=15</a:t>
                      </a:r>
                      <a:r>
                        <a:rPr lang="zh-CN" sz="1050" b="1" kern="100">
                          <a:effectLst/>
                          <a:latin typeface="等线" panose="02010600030101010101" pitchFamily="2" charset="-122"/>
                          <a:ea typeface="等线" panose="02010600030101010101" pitchFamily="2" charset="-122"/>
                          <a:cs typeface="Times New Roman" panose="02020603050405020304" pitchFamily="18" charset="0"/>
                        </a:rPr>
                        <a:t>）</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50000"/>
                        </a:lnSpc>
                        <a:spcAft>
                          <a:spcPts val="0"/>
                        </a:spcAft>
                      </a:pPr>
                      <a:r>
                        <a:rPr lang="en-US" sz="1050" b="1" kern="100">
                          <a:effectLst/>
                          <a:latin typeface="等线" panose="02010600030101010101" pitchFamily="2" charset="-122"/>
                          <a:ea typeface="等线" panose="02010600030101010101" pitchFamily="2" charset="-122"/>
                          <a:cs typeface="Times New Roman" panose="02020603050405020304" pitchFamily="18" charset="0"/>
                        </a:rPr>
                        <a:t> </a:t>
                      </a:r>
                      <a:endParaRPr lang="zh-CN" sz="105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749650071"/>
                  </a:ext>
                </a:extLst>
              </a:tr>
              <a:tr h="0">
                <a:tc>
                  <a:txBody>
                    <a:bodyPr/>
                    <a:lstStyle/>
                    <a:p>
                      <a:pPr algn="just">
                        <a:lnSpc>
                          <a:spcPct val="15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法洛氏四联症，肺动脉闭锁</a:t>
                      </a:r>
                    </a:p>
                  </a:txBody>
                  <a:tcPr marL="68580" marR="68580" marT="0" marB="0" anchor="ctr">
                    <a:lnL>
                      <a:noFill/>
                    </a:lnL>
                    <a:lnR>
                      <a:noFill/>
                    </a:lnR>
                    <a:lnT>
                      <a:noFill/>
                    </a:lnT>
                    <a:lnB>
                      <a:noFill/>
                    </a:lnB>
                  </a:tcPr>
                </a:tc>
                <a:tc>
                  <a:txBody>
                    <a:bodyPr/>
                    <a:lstStyle/>
                    <a:p>
                      <a:pPr algn="just">
                        <a:lnSpc>
                          <a:spcPct val="15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终止妊娠</a:t>
                      </a:r>
                    </a:p>
                  </a:txBody>
                  <a:tcPr marL="68580" marR="68580" marT="0" marB="0" anchor="ctr">
                    <a:lnL>
                      <a:noFill/>
                    </a:lnL>
                    <a:lnR>
                      <a:noFill/>
                    </a:lnR>
                    <a:lnT>
                      <a:noFill/>
                    </a:lnT>
                    <a:lnB>
                      <a:noFill/>
                    </a:lnB>
                  </a:tcPr>
                </a:tc>
                <a:extLst>
                  <a:ext uri="{0D108BD9-81ED-4DB2-BD59-A6C34878D82A}">
                    <a16:rowId xmlns:a16="http://schemas.microsoft.com/office/drawing/2014/main" val="4284604279"/>
                  </a:ext>
                </a:extLst>
              </a:tr>
              <a:tr h="0">
                <a:tc>
                  <a:txBody>
                    <a:bodyPr/>
                    <a:lstStyle/>
                    <a:p>
                      <a:pPr algn="just">
                        <a:lnSpc>
                          <a:spcPct val="15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左心发育不良（主动脉闭锁）</a:t>
                      </a:r>
                    </a:p>
                  </a:txBody>
                  <a:tcPr marL="68580" marR="68580" marT="0" marB="0" anchor="ctr">
                    <a:lnL>
                      <a:noFill/>
                    </a:lnL>
                    <a:lnR>
                      <a:noFill/>
                    </a:lnR>
                    <a:lnT>
                      <a:noFill/>
                    </a:lnT>
                    <a:lnB>
                      <a:noFill/>
                    </a:lnB>
                  </a:tcPr>
                </a:tc>
                <a:tc>
                  <a:txBody>
                    <a:bodyPr/>
                    <a:lstStyle/>
                    <a:p>
                      <a:pPr algn="just">
                        <a:lnSpc>
                          <a:spcPct val="15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终止妊娠</a:t>
                      </a:r>
                    </a:p>
                  </a:txBody>
                  <a:tcPr marL="68580" marR="68580" marT="0" marB="0" anchor="ctr">
                    <a:lnL>
                      <a:noFill/>
                    </a:lnL>
                    <a:lnR>
                      <a:noFill/>
                    </a:lnR>
                    <a:lnT>
                      <a:noFill/>
                    </a:lnT>
                    <a:lnB>
                      <a:noFill/>
                    </a:lnB>
                  </a:tcPr>
                </a:tc>
                <a:extLst>
                  <a:ext uri="{0D108BD9-81ED-4DB2-BD59-A6C34878D82A}">
                    <a16:rowId xmlns:a16="http://schemas.microsoft.com/office/drawing/2014/main" val="394440286"/>
                  </a:ext>
                </a:extLst>
              </a:tr>
              <a:tr h="0">
                <a:tc>
                  <a:txBody>
                    <a:bodyPr/>
                    <a:lstStyle/>
                    <a:p>
                      <a:pPr algn="just">
                        <a:lnSpc>
                          <a:spcPct val="15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右迷走锁骨下动脉</a:t>
                      </a:r>
                    </a:p>
                  </a:txBody>
                  <a:tcPr marL="68580" marR="68580" marT="0" marB="0" anchor="ctr">
                    <a:lnL>
                      <a:noFill/>
                    </a:lnL>
                    <a:lnR>
                      <a:noFill/>
                    </a:lnR>
                    <a:lnT>
                      <a:noFill/>
                    </a:lnT>
                    <a:lnB>
                      <a:noFill/>
                    </a:lnB>
                  </a:tcPr>
                </a:tc>
                <a:tc>
                  <a:txBody>
                    <a:bodyPr/>
                    <a:lstStyle/>
                    <a:p>
                      <a:pPr algn="just">
                        <a:lnSpc>
                          <a:spcPct val="150000"/>
                        </a:lnSpc>
                        <a:spcAft>
                          <a:spcPts val="0"/>
                        </a:spcAft>
                      </a:pP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终止妊娠</a:t>
                      </a:r>
                    </a:p>
                  </a:txBody>
                  <a:tcPr marL="68580" marR="68580" marT="0" marB="0" anchor="ctr">
                    <a:lnL>
                      <a:noFill/>
                    </a:lnL>
                    <a:lnR>
                      <a:noFill/>
                    </a:lnR>
                    <a:lnT>
                      <a:noFill/>
                    </a:lnT>
                    <a:lnB>
                      <a:noFill/>
                    </a:lnB>
                  </a:tcPr>
                </a:tc>
                <a:extLst>
                  <a:ext uri="{0D108BD9-81ED-4DB2-BD59-A6C34878D82A}">
                    <a16:rowId xmlns:a16="http://schemas.microsoft.com/office/drawing/2014/main" val="831476962"/>
                  </a:ext>
                </a:extLst>
              </a:tr>
              <a:tr h="0">
                <a:tc>
                  <a:txBody>
                    <a:bodyPr/>
                    <a:lstStyle/>
                    <a:p>
                      <a:pPr algn="just">
                        <a:lnSpc>
                          <a:spcPct val="15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心肌病，水肿，单脐动脉</a:t>
                      </a:r>
                    </a:p>
                  </a:txBody>
                  <a:tcPr marL="68580" marR="68580" marT="0" marB="0" anchor="ctr">
                    <a:lnL>
                      <a:noFill/>
                    </a:lnL>
                    <a:lnR>
                      <a:noFill/>
                    </a:lnR>
                    <a:lnT>
                      <a:noFill/>
                    </a:lnT>
                    <a:lnB>
                      <a:noFill/>
                    </a:lnB>
                  </a:tcPr>
                </a:tc>
                <a:tc>
                  <a:txBody>
                    <a:bodyPr/>
                    <a:lstStyle/>
                    <a:p>
                      <a:pPr algn="just">
                        <a:lnSpc>
                          <a:spcPct val="15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终止妊娠</a:t>
                      </a:r>
                    </a:p>
                  </a:txBody>
                  <a:tcPr marL="68580" marR="68580" marT="0" marB="0" anchor="ctr">
                    <a:lnL>
                      <a:noFill/>
                    </a:lnL>
                    <a:lnR>
                      <a:noFill/>
                    </a:lnR>
                    <a:lnT>
                      <a:noFill/>
                    </a:lnT>
                    <a:lnB>
                      <a:noFill/>
                    </a:lnB>
                  </a:tcPr>
                </a:tc>
                <a:extLst>
                  <a:ext uri="{0D108BD9-81ED-4DB2-BD59-A6C34878D82A}">
                    <a16:rowId xmlns:a16="http://schemas.microsoft.com/office/drawing/2014/main" val="645669415"/>
                  </a:ext>
                </a:extLst>
              </a:tr>
              <a:tr h="0">
                <a:tc>
                  <a:txBody>
                    <a:bodyPr/>
                    <a:lstStyle/>
                    <a:p>
                      <a:pPr algn="just">
                        <a:lnSpc>
                          <a:spcPct val="15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左心发育不良（二尖瓣狭窄，主动脉闭锁）</a:t>
                      </a:r>
                    </a:p>
                  </a:txBody>
                  <a:tcPr marL="68580" marR="68580" marT="0" marB="0" anchor="ctr">
                    <a:lnL>
                      <a:noFill/>
                    </a:lnL>
                    <a:lnR>
                      <a:noFill/>
                    </a:lnR>
                    <a:lnT>
                      <a:noFill/>
                    </a:lnT>
                    <a:lnB>
                      <a:noFill/>
                    </a:lnB>
                  </a:tcPr>
                </a:tc>
                <a:tc>
                  <a:txBody>
                    <a:bodyPr/>
                    <a:lstStyle/>
                    <a:p>
                      <a:pPr algn="just">
                        <a:lnSpc>
                          <a:spcPct val="150000"/>
                        </a:lnSpc>
                        <a:spcAft>
                          <a:spcPts val="0"/>
                        </a:spcAft>
                      </a:pP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终止妊娠</a:t>
                      </a:r>
                    </a:p>
                  </a:txBody>
                  <a:tcPr marL="68580" marR="68580" marT="0" marB="0" anchor="ctr">
                    <a:lnL>
                      <a:noFill/>
                    </a:lnL>
                    <a:lnR>
                      <a:noFill/>
                    </a:lnR>
                    <a:lnT>
                      <a:noFill/>
                    </a:lnT>
                    <a:lnB>
                      <a:noFill/>
                    </a:lnB>
                  </a:tcPr>
                </a:tc>
                <a:extLst>
                  <a:ext uri="{0D108BD9-81ED-4DB2-BD59-A6C34878D82A}">
                    <a16:rowId xmlns:a16="http://schemas.microsoft.com/office/drawing/2014/main" val="3089022204"/>
                  </a:ext>
                </a:extLst>
              </a:tr>
              <a:tr h="0">
                <a:tc>
                  <a:txBody>
                    <a:bodyPr/>
                    <a:lstStyle/>
                    <a:p>
                      <a:pPr algn="just">
                        <a:lnSpc>
                          <a:spcPct val="15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完全性房室通道缺陷，水肿</a:t>
                      </a:r>
                    </a:p>
                  </a:txBody>
                  <a:tcPr marL="68580" marR="68580" marT="0" marB="0" anchor="ctr">
                    <a:lnL>
                      <a:noFill/>
                    </a:lnL>
                    <a:lnR>
                      <a:noFill/>
                    </a:lnR>
                    <a:lnT>
                      <a:noFill/>
                    </a:lnT>
                    <a:lnB>
                      <a:noFill/>
                    </a:lnB>
                  </a:tcPr>
                </a:tc>
                <a:tc>
                  <a:txBody>
                    <a:bodyPr/>
                    <a:lstStyle/>
                    <a:p>
                      <a:pPr algn="just">
                        <a:lnSpc>
                          <a:spcPct val="15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终止妊娠</a:t>
                      </a:r>
                    </a:p>
                  </a:txBody>
                  <a:tcPr marL="68580" marR="68580" marT="0" marB="0" anchor="ctr">
                    <a:lnL>
                      <a:noFill/>
                    </a:lnL>
                    <a:lnR>
                      <a:noFill/>
                    </a:lnR>
                    <a:lnT>
                      <a:noFill/>
                    </a:lnT>
                    <a:lnB>
                      <a:noFill/>
                    </a:lnB>
                  </a:tcPr>
                </a:tc>
                <a:extLst>
                  <a:ext uri="{0D108BD9-81ED-4DB2-BD59-A6C34878D82A}">
                    <a16:rowId xmlns:a16="http://schemas.microsoft.com/office/drawing/2014/main" val="3855843746"/>
                  </a:ext>
                </a:extLst>
              </a:tr>
              <a:tr h="0">
                <a:tc>
                  <a:txBody>
                    <a:bodyPr/>
                    <a:lstStyle/>
                    <a:p>
                      <a:pPr algn="just">
                        <a:lnSpc>
                          <a:spcPct val="15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左侧膈疝</a:t>
                      </a:r>
                    </a:p>
                  </a:txBody>
                  <a:tcPr marL="68580" marR="68580" marT="0" marB="0" anchor="ctr">
                    <a:lnL>
                      <a:noFill/>
                    </a:lnL>
                    <a:lnR>
                      <a:noFill/>
                    </a:lnR>
                    <a:lnT>
                      <a:noFill/>
                    </a:lnT>
                    <a:lnB>
                      <a:noFill/>
                    </a:lnB>
                  </a:tcPr>
                </a:tc>
                <a:tc>
                  <a:txBody>
                    <a:bodyPr/>
                    <a:lstStyle/>
                    <a:p>
                      <a:pPr algn="just">
                        <a:lnSpc>
                          <a:spcPct val="15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活产</a:t>
                      </a:r>
                    </a:p>
                  </a:txBody>
                  <a:tcPr marL="68580" marR="68580" marT="0" marB="0" anchor="ctr">
                    <a:lnL>
                      <a:noFill/>
                    </a:lnL>
                    <a:lnR>
                      <a:noFill/>
                    </a:lnR>
                    <a:lnT>
                      <a:noFill/>
                    </a:lnT>
                    <a:lnB>
                      <a:noFill/>
                    </a:lnB>
                  </a:tcPr>
                </a:tc>
                <a:extLst>
                  <a:ext uri="{0D108BD9-81ED-4DB2-BD59-A6C34878D82A}">
                    <a16:rowId xmlns:a16="http://schemas.microsoft.com/office/drawing/2014/main" val="1217042766"/>
                  </a:ext>
                </a:extLst>
              </a:tr>
              <a:tr h="0">
                <a:tc>
                  <a:txBody>
                    <a:bodyPr/>
                    <a:lstStyle/>
                    <a:p>
                      <a:pPr algn="just">
                        <a:lnSpc>
                          <a:spcPct val="15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胎儿</a:t>
                      </a:r>
                      <a:r>
                        <a:rPr lang="zh-CN" altLang="en-US" sz="1050" b="1" kern="100" dirty="0">
                          <a:effectLst/>
                          <a:latin typeface="等线" panose="02010600030101010101" pitchFamily="2" charset="-122"/>
                          <a:ea typeface="等线" panose="02010600030101010101" pitchFamily="2" charset="-122"/>
                          <a:cs typeface="Times New Roman" panose="02020603050405020304" pitchFamily="18" charset="0"/>
                        </a:rPr>
                        <a:t>巨大囊肿</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，脐带囊肿</a:t>
                      </a:r>
                    </a:p>
                  </a:txBody>
                  <a:tcPr marL="68580" marR="68580" marT="0" marB="0" anchor="ctr">
                    <a:lnL>
                      <a:noFill/>
                    </a:lnL>
                    <a:lnR>
                      <a:noFill/>
                    </a:lnR>
                    <a:lnT>
                      <a:noFill/>
                    </a:lnT>
                    <a:lnB>
                      <a:noFill/>
                    </a:lnB>
                  </a:tcPr>
                </a:tc>
                <a:tc>
                  <a:txBody>
                    <a:bodyPr/>
                    <a:lstStyle/>
                    <a:p>
                      <a:pPr algn="just">
                        <a:lnSpc>
                          <a:spcPct val="15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胎死宫内</a:t>
                      </a:r>
                    </a:p>
                  </a:txBody>
                  <a:tcPr marL="68580" marR="68580" marT="0" marB="0" anchor="ctr">
                    <a:lnL>
                      <a:noFill/>
                    </a:lnL>
                    <a:lnR>
                      <a:noFill/>
                    </a:lnR>
                    <a:lnT>
                      <a:noFill/>
                    </a:lnT>
                    <a:lnB>
                      <a:noFill/>
                    </a:lnB>
                  </a:tcPr>
                </a:tc>
                <a:extLst>
                  <a:ext uri="{0D108BD9-81ED-4DB2-BD59-A6C34878D82A}">
                    <a16:rowId xmlns:a16="http://schemas.microsoft.com/office/drawing/2014/main" val="2916481234"/>
                  </a:ext>
                </a:extLst>
              </a:tr>
              <a:tr h="0">
                <a:tc>
                  <a:txBody>
                    <a:bodyPr/>
                    <a:lstStyle/>
                    <a:p>
                      <a:pPr algn="just">
                        <a:lnSpc>
                          <a:spcPct val="15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胎儿淋巴水囊瘤</a:t>
                      </a:r>
                    </a:p>
                  </a:txBody>
                  <a:tcPr marL="68580" marR="68580" marT="0" marB="0" anchor="ctr">
                    <a:lnL>
                      <a:noFill/>
                    </a:lnL>
                    <a:lnR>
                      <a:noFill/>
                    </a:lnR>
                    <a:lnT>
                      <a:noFill/>
                    </a:lnT>
                    <a:lnB>
                      <a:noFill/>
                    </a:lnB>
                  </a:tcPr>
                </a:tc>
                <a:tc>
                  <a:txBody>
                    <a:bodyPr/>
                    <a:lstStyle/>
                    <a:p>
                      <a:pPr algn="just">
                        <a:lnSpc>
                          <a:spcPct val="15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活产</a:t>
                      </a:r>
                    </a:p>
                  </a:txBody>
                  <a:tcPr marL="68580" marR="68580" marT="0" marB="0" anchor="ctr">
                    <a:lnL>
                      <a:noFill/>
                    </a:lnL>
                    <a:lnR>
                      <a:noFill/>
                    </a:lnR>
                    <a:lnT>
                      <a:noFill/>
                    </a:lnT>
                    <a:lnB>
                      <a:noFill/>
                    </a:lnB>
                  </a:tcPr>
                </a:tc>
                <a:extLst>
                  <a:ext uri="{0D108BD9-81ED-4DB2-BD59-A6C34878D82A}">
                    <a16:rowId xmlns:a16="http://schemas.microsoft.com/office/drawing/2014/main" val="785579169"/>
                  </a:ext>
                </a:extLst>
              </a:tr>
              <a:tr h="0">
                <a:tc>
                  <a:txBody>
                    <a:bodyPr/>
                    <a:lstStyle/>
                    <a:p>
                      <a:pPr algn="just">
                        <a:lnSpc>
                          <a:spcPct val="15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胎儿淋巴水囊瘤</a:t>
                      </a:r>
                    </a:p>
                  </a:txBody>
                  <a:tcPr marL="68580" marR="68580" marT="0" marB="0" anchor="ctr">
                    <a:lnL>
                      <a:noFill/>
                    </a:lnL>
                    <a:lnR>
                      <a:noFill/>
                    </a:lnR>
                    <a:lnT>
                      <a:noFill/>
                    </a:lnT>
                    <a:lnB>
                      <a:noFill/>
                    </a:lnB>
                  </a:tcPr>
                </a:tc>
                <a:tc>
                  <a:txBody>
                    <a:bodyPr/>
                    <a:lstStyle/>
                    <a:p>
                      <a:pPr algn="just">
                        <a:lnSpc>
                          <a:spcPct val="15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活产</a:t>
                      </a:r>
                    </a:p>
                  </a:txBody>
                  <a:tcPr marL="68580" marR="68580" marT="0" marB="0" anchor="ctr">
                    <a:lnL>
                      <a:noFill/>
                    </a:lnL>
                    <a:lnR>
                      <a:noFill/>
                    </a:lnR>
                    <a:lnT>
                      <a:noFill/>
                    </a:lnT>
                    <a:lnB>
                      <a:noFill/>
                    </a:lnB>
                  </a:tcPr>
                </a:tc>
                <a:extLst>
                  <a:ext uri="{0D108BD9-81ED-4DB2-BD59-A6C34878D82A}">
                    <a16:rowId xmlns:a16="http://schemas.microsoft.com/office/drawing/2014/main" val="2426788707"/>
                  </a:ext>
                </a:extLst>
              </a:tr>
              <a:tr h="0">
                <a:tc>
                  <a:txBody>
                    <a:bodyPr/>
                    <a:lstStyle/>
                    <a:p>
                      <a:pPr algn="just">
                        <a:lnSpc>
                          <a:spcPct val="15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胎儿淋巴水囊瘤，长骨短</a:t>
                      </a:r>
                    </a:p>
                  </a:txBody>
                  <a:tcPr marL="68580" marR="68580" marT="0" marB="0" anchor="ctr">
                    <a:lnL>
                      <a:noFill/>
                    </a:lnL>
                    <a:lnR>
                      <a:noFill/>
                    </a:lnR>
                    <a:lnT>
                      <a:noFill/>
                    </a:lnT>
                    <a:lnB>
                      <a:noFill/>
                    </a:lnB>
                  </a:tcPr>
                </a:tc>
                <a:tc>
                  <a:txBody>
                    <a:bodyPr/>
                    <a:lstStyle/>
                    <a:p>
                      <a:pPr algn="just">
                        <a:lnSpc>
                          <a:spcPct val="15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终止妊娠</a:t>
                      </a:r>
                    </a:p>
                  </a:txBody>
                  <a:tcPr marL="68580" marR="68580" marT="0" marB="0" anchor="ctr">
                    <a:lnL>
                      <a:noFill/>
                    </a:lnL>
                    <a:lnR>
                      <a:noFill/>
                    </a:lnR>
                    <a:lnT>
                      <a:noFill/>
                    </a:lnT>
                    <a:lnB>
                      <a:noFill/>
                    </a:lnB>
                  </a:tcPr>
                </a:tc>
                <a:extLst>
                  <a:ext uri="{0D108BD9-81ED-4DB2-BD59-A6C34878D82A}">
                    <a16:rowId xmlns:a16="http://schemas.microsoft.com/office/drawing/2014/main" val="497427884"/>
                  </a:ext>
                </a:extLst>
              </a:tr>
              <a:tr h="0">
                <a:tc>
                  <a:txBody>
                    <a:bodyPr/>
                    <a:lstStyle/>
                    <a:p>
                      <a:pPr algn="just">
                        <a:lnSpc>
                          <a:spcPct val="15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胎儿淋巴水囊瘤，长骨短</a:t>
                      </a:r>
                    </a:p>
                  </a:txBody>
                  <a:tcPr marL="68580" marR="68580" marT="0" marB="0" anchor="ctr">
                    <a:lnL>
                      <a:noFill/>
                    </a:lnL>
                    <a:lnR>
                      <a:noFill/>
                    </a:lnR>
                    <a:lnT>
                      <a:noFill/>
                    </a:lnT>
                    <a:lnB>
                      <a:noFill/>
                    </a:lnB>
                  </a:tcPr>
                </a:tc>
                <a:tc>
                  <a:txBody>
                    <a:bodyPr/>
                    <a:lstStyle/>
                    <a:p>
                      <a:pPr algn="just">
                        <a:lnSpc>
                          <a:spcPct val="15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终止妊娠</a:t>
                      </a:r>
                    </a:p>
                  </a:txBody>
                  <a:tcPr marL="68580" marR="68580" marT="0" marB="0" anchor="ctr">
                    <a:lnL>
                      <a:noFill/>
                    </a:lnL>
                    <a:lnR>
                      <a:noFill/>
                    </a:lnR>
                    <a:lnT>
                      <a:noFill/>
                    </a:lnT>
                    <a:lnB>
                      <a:noFill/>
                    </a:lnB>
                  </a:tcPr>
                </a:tc>
                <a:extLst>
                  <a:ext uri="{0D108BD9-81ED-4DB2-BD59-A6C34878D82A}">
                    <a16:rowId xmlns:a16="http://schemas.microsoft.com/office/drawing/2014/main" val="2504115615"/>
                  </a:ext>
                </a:extLst>
              </a:tr>
              <a:tr h="0">
                <a:tc>
                  <a:txBody>
                    <a:bodyPr/>
                    <a:lstStyle/>
                    <a:p>
                      <a:pPr algn="just">
                        <a:lnSpc>
                          <a:spcPct val="15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水肿</a:t>
                      </a:r>
                    </a:p>
                  </a:txBody>
                  <a:tcPr marL="68580" marR="68580" marT="0" marB="0" anchor="ctr">
                    <a:lnL>
                      <a:noFill/>
                    </a:lnL>
                    <a:lnR>
                      <a:noFill/>
                    </a:lnR>
                    <a:lnT>
                      <a:noFill/>
                    </a:lnT>
                    <a:lnB>
                      <a:noFill/>
                    </a:lnB>
                  </a:tcPr>
                </a:tc>
                <a:tc>
                  <a:txBody>
                    <a:bodyPr/>
                    <a:lstStyle/>
                    <a:p>
                      <a:pPr algn="just">
                        <a:lnSpc>
                          <a:spcPct val="15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胎死宫内</a:t>
                      </a:r>
                    </a:p>
                  </a:txBody>
                  <a:tcPr marL="68580" marR="68580" marT="0" marB="0" anchor="ctr">
                    <a:lnL>
                      <a:noFill/>
                    </a:lnL>
                    <a:lnR>
                      <a:noFill/>
                    </a:lnR>
                    <a:lnT>
                      <a:noFill/>
                    </a:lnT>
                    <a:lnB>
                      <a:noFill/>
                    </a:lnB>
                  </a:tcPr>
                </a:tc>
                <a:extLst>
                  <a:ext uri="{0D108BD9-81ED-4DB2-BD59-A6C34878D82A}">
                    <a16:rowId xmlns:a16="http://schemas.microsoft.com/office/drawing/2014/main" val="4158678369"/>
                  </a:ext>
                </a:extLst>
              </a:tr>
              <a:tr h="0">
                <a:tc>
                  <a:txBody>
                    <a:bodyPr/>
                    <a:lstStyle/>
                    <a:p>
                      <a:pPr algn="just">
                        <a:lnSpc>
                          <a:spcPct val="15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胎儿肢体体蒂综合征</a:t>
                      </a:r>
                    </a:p>
                  </a:txBody>
                  <a:tcPr marL="68580" marR="68580" marT="0" marB="0" anchor="ctr">
                    <a:lnL>
                      <a:noFill/>
                    </a:lnL>
                    <a:lnR>
                      <a:noFill/>
                    </a:lnR>
                    <a:lnT>
                      <a:noFill/>
                    </a:lnT>
                    <a:lnB>
                      <a:noFill/>
                    </a:lnB>
                  </a:tcPr>
                </a:tc>
                <a:tc>
                  <a:txBody>
                    <a:bodyPr/>
                    <a:lstStyle/>
                    <a:p>
                      <a:pPr algn="just">
                        <a:lnSpc>
                          <a:spcPct val="15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胎死宫内</a:t>
                      </a:r>
                    </a:p>
                  </a:txBody>
                  <a:tcPr marL="68580" marR="68580" marT="0" marB="0" anchor="ctr">
                    <a:lnL>
                      <a:noFill/>
                    </a:lnL>
                    <a:lnR>
                      <a:noFill/>
                    </a:lnR>
                    <a:lnT>
                      <a:noFill/>
                    </a:lnT>
                    <a:lnB>
                      <a:noFill/>
                    </a:lnB>
                  </a:tcPr>
                </a:tc>
                <a:extLst>
                  <a:ext uri="{0D108BD9-81ED-4DB2-BD59-A6C34878D82A}">
                    <a16:rowId xmlns:a16="http://schemas.microsoft.com/office/drawing/2014/main" val="3956638892"/>
                  </a:ext>
                </a:extLst>
              </a:tr>
              <a:tr h="0">
                <a:tc>
                  <a:txBody>
                    <a:bodyPr/>
                    <a:lstStyle/>
                    <a:p>
                      <a:pPr algn="just">
                        <a:lnSpc>
                          <a:spcPct val="15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双胎反向灌注序列征</a:t>
                      </a:r>
                    </a:p>
                  </a:txBody>
                  <a:tcPr marL="68580" marR="68580" marT="0" marB="0" anchor="ctr">
                    <a:lnL>
                      <a:noFill/>
                    </a:lnL>
                    <a:lnR>
                      <a:noFill/>
                    </a:lnR>
                    <a:lnT>
                      <a:noFill/>
                    </a:lnT>
                    <a:lnB>
                      <a:noFill/>
                    </a:lnB>
                  </a:tcPr>
                </a:tc>
                <a:tc>
                  <a:txBody>
                    <a:bodyPr/>
                    <a:lstStyle/>
                    <a:p>
                      <a:pPr algn="just">
                        <a:lnSpc>
                          <a:spcPct val="15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流产</a:t>
                      </a:r>
                    </a:p>
                  </a:txBody>
                  <a:tcPr marL="68580" marR="68580" marT="0" marB="0" anchor="ctr">
                    <a:lnL>
                      <a:noFill/>
                    </a:lnL>
                    <a:lnR>
                      <a:noFill/>
                    </a:lnR>
                    <a:lnT>
                      <a:noFill/>
                    </a:lnT>
                    <a:lnB>
                      <a:noFill/>
                    </a:lnB>
                  </a:tcPr>
                </a:tc>
                <a:extLst>
                  <a:ext uri="{0D108BD9-81ED-4DB2-BD59-A6C34878D82A}">
                    <a16:rowId xmlns:a16="http://schemas.microsoft.com/office/drawing/2014/main" val="1671349829"/>
                  </a:ext>
                </a:extLst>
              </a:tr>
              <a:tr h="0">
                <a:tc>
                  <a:txBody>
                    <a:bodyPr/>
                    <a:lstStyle/>
                    <a:p>
                      <a:pPr algn="just">
                        <a:lnSpc>
                          <a:spcPct val="15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横断截肢畸形</a:t>
                      </a:r>
                    </a:p>
                  </a:txBody>
                  <a:tcPr marL="68580" marR="68580" marT="0" marB="0" anchor="ctr">
                    <a:lnL>
                      <a:noFill/>
                    </a:lnL>
                    <a:lnR>
                      <a:noFill/>
                    </a:lnR>
                    <a:lnT>
                      <a:noFill/>
                    </a:lnT>
                    <a:lnB>
                      <a:noFill/>
                    </a:lnB>
                  </a:tcPr>
                </a:tc>
                <a:tc>
                  <a:txBody>
                    <a:bodyPr/>
                    <a:lstStyle/>
                    <a:p>
                      <a:pPr algn="just">
                        <a:lnSpc>
                          <a:spcPct val="150000"/>
                        </a:lnSpc>
                        <a:spcAft>
                          <a:spcPts val="0"/>
                        </a:spcAft>
                      </a:pP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终止妊娠</a:t>
                      </a:r>
                    </a:p>
                  </a:txBody>
                  <a:tcPr marL="68580" marR="68580" marT="0" marB="0" anchor="ctr">
                    <a:lnL>
                      <a:noFill/>
                    </a:lnL>
                    <a:lnR>
                      <a:noFill/>
                    </a:lnR>
                    <a:lnT>
                      <a:noFill/>
                    </a:lnT>
                    <a:lnB>
                      <a:noFill/>
                    </a:lnB>
                  </a:tcPr>
                </a:tc>
                <a:extLst>
                  <a:ext uri="{0D108BD9-81ED-4DB2-BD59-A6C34878D82A}">
                    <a16:rowId xmlns:a16="http://schemas.microsoft.com/office/drawing/2014/main" val="2739504426"/>
                  </a:ext>
                </a:extLst>
              </a:tr>
            </a:tbl>
          </a:graphicData>
        </a:graphic>
      </p:graphicFrame>
      <p:graphicFrame>
        <p:nvGraphicFramePr>
          <p:cNvPr id="8" name="表格 7">
            <a:extLst>
              <a:ext uri="{FF2B5EF4-FFF2-40B4-BE49-F238E27FC236}">
                <a16:creationId xmlns:a16="http://schemas.microsoft.com/office/drawing/2014/main" id="{22DED182-D47E-47E8-AF2C-6BD0975798A2}"/>
              </a:ext>
            </a:extLst>
          </p:cNvPr>
          <p:cNvGraphicFramePr>
            <a:graphicFrameLocks noGrp="1"/>
          </p:cNvGraphicFramePr>
          <p:nvPr>
            <p:extLst>
              <p:ext uri="{D42A27DB-BD31-4B8C-83A1-F6EECF244321}">
                <p14:modId xmlns:p14="http://schemas.microsoft.com/office/powerpoint/2010/main" val="1096143465"/>
              </p:ext>
            </p:extLst>
          </p:nvPr>
        </p:nvGraphicFramePr>
        <p:xfrm>
          <a:off x="4587582" y="1700404"/>
          <a:ext cx="4095170" cy="4284806"/>
        </p:xfrm>
        <a:graphic>
          <a:graphicData uri="http://schemas.openxmlformats.org/drawingml/2006/table">
            <a:tbl>
              <a:tblPr firstRow="1" firstCol="1" bandRow="1"/>
              <a:tblGrid>
                <a:gridCol w="2388244">
                  <a:extLst>
                    <a:ext uri="{9D8B030D-6E8A-4147-A177-3AD203B41FA5}">
                      <a16:colId xmlns:a16="http://schemas.microsoft.com/office/drawing/2014/main" val="2697089002"/>
                    </a:ext>
                  </a:extLst>
                </a:gridCol>
                <a:gridCol w="1706926">
                  <a:extLst>
                    <a:ext uri="{9D8B030D-6E8A-4147-A177-3AD203B41FA5}">
                      <a16:colId xmlns:a16="http://schemas.microsoft.com/office/drawing/2014/main" val="1630217634"/>
                    </a:ext>
                  </a:extLst>
                </a:gridCol>
              </a:tblGrid>
              <a:tr h="179248">
                <a:tc>
                  <a:txBody>
                    <a:bodyPr/>
                    <a:lstStyle/>
                    <a:p>
                      <a:pPr algn="just">
                        <a:lnSpc>
                          <a:spcPct val="100000"/>
                        </a:lnSpc>
                        <a:spcAft>
                          <a:spcPts val="0"/>
                        </a:spcAft>
                      </a:pP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中孕及晚孕期（</a:t>
                      </a:r>
                      <a:r>
                        <a:rPr lang="en-US" sz="1050" b="1" kern="100" dirty="0">
                          <a:effectLst/>
                          <a:latin typeface="等线" panose="02010600030101010101" pitchFamily="2" charset="-122"/>
                          <a:ea typeface="等线" panose="02010600030101010101" pitchFamily="2" charset="-122"/>
                          <a:cs typeface="Times New Roman" panose="02020603050405020304" pitchFamily="18" charset="0"/>
                        </a:rPr>
                        <a:t>n=19</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a:t>
                      </a:r>
                    </a:p>
                  </a:txBody>
                  <a:tcPr marL="68580" marR="68580" marT="0" marB="0">
                    <a:lnL>
                      <a:noFill/>
                    </a:lnL>
                    <a:lnR>
                      <a:noFill/>
                    </a:lnR>
                    <a:lnT>
                      <a:noFill/>
                    </a:lnT>
                    <a:lnB>
                      <a:noFill/>
                    </a:lnB>
                  </a:tcPr>
                </a:tc>
                <a:tc>
                  <a:txBody>
                    <a:bodyPr/>
                    <a:lstStyle/>
                    <a:p>
                      <a:pPr algn="just">
                        <a:lnSpc>
                          <a:spcPct val="100000"/>
                        </a:lnSpc>
                        <a:spcAft>
                          <a:spcPts val="0"/>
                        </a:spcAft>
                      </a:pPr>
                      <a:r>
                        <a:rPr lang="en-US" sz="1050" b="1" kern="100">
                          <a:effectLst/>
                          <a:latin typeface="等线" panose="02010600030101010101" pitchFamily="2" charset="-122"/>
                          <a:ea typeface="等线" panose="02010600030101010101" pitchFamily="2" charset="-122"/>
                          <a:cs typeface="Times New Roman" panose="02020603050405020304" pitchFamily="18" charset="0"/>
                        </a:rPr>
                        <a:t> </a:t>
                      </a:r>
                      <a:endParaRPr lang="zh-CN" sz="1050" b="1"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59987399"/>
                  </a:ext>
                </a:extLst>
              </a:tr>
              <a:tr h="179248">
                <a:tc>
                  <a:txBody>
                    <a:bodyPr/>
                    <a:lstStyle/>
                    <a:p>
                      <a:pPr algn="just">
                        <a:lnSpc>
                          <a:spcPct val="10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主动脉缩窄</a:t>
                      </a:r>
                    </a:p>
                  </a:txBody>
                  <a:tcPr marL="68580" marR="68580" marT="0" marB="0">
                    <a:lnL>
                      <a:noFill/>
                    </a:lnL>
                    <a:lnR>
                      <a:noFill/>
                    </a:lnR>
                    <a:lnT>
                      <a:noFill/>
                    </a:lnT>
                    <a:lnB>
                      <a:noFill/>
                    </a:lnB>
                  </a:tcPr>
                </a:tc>
                <a:tc>
                  <a:txBody>
                    <a:bodyPr/>
                    <a:lstStyle/>
                    <a:p>
                      <a:pPr algn="just">
                        <a:lnSpc>
                          <a:spcPct val="10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活产</a:t>
                      </a:r>
                    </a:p>
                  </a:txBody>
                  <a:tcPr marL="68580" marR="68580" marT="0" marB="0">
                    <a:lnL>
                      <a:noFill/>
                    </a:lnL>
                    <a:lnR>
                      <a:noFill/>
                    </a:lnR>
                    <a:lnT>
                      <a:noFill/>
                    </a:lnT>
                    <a:lnB>
                      <a:noFill/>
                    </a:lnB>
                  </a:tcPr>
                </a:tc>
                <a:extLst>
                  <a:ext uri="{0D108BD9-81ED-4DB2-BD59-A6C34878D82A}">
                    <a16:rowId xmlns:a16="http://schemas.microsoft.com/office/drawing/2014/main" val="597483631"/>
                  </a:ext>
                </a:extLst>
              </a:tr>
              <a:tr h="179248">
                <a:tc>
                  <a:txBody>
                    <a:bodyPr/>
                    <a:lstStyle/>
                    <a:p>
                      <a:pPr algn="just">
                        <a:lnSpc>
                          <a:spcPct val="10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三尖瓣关闭不全</a:t>
                      </a:r>
                    </a:p>
                  </a:txBody>
                  <a:tcPr marL="68580" marR="68580" marT="0" marB="0">
                    <a:lnL>
                      <a:noFill/>
                    </a:lnL>
                    <a:lnR>
                      <a:noFill/>
                    </a:lnR>
                    <a:lnT>
                      <a:noFill/>
                    </a:lnT>
                    <a:lnB>
                      <a:noFill/>
                    </a:lnB>
                  </a:tcPr>
                </a:tc>
                <a:tc>
                  <a:txBody>
                    <a:bodyPr/>
                    <a:lstStyle/>
                    <a:p>
                      <a:pPr algn="just">
                        <a:lnSpc>
                          <a:spcPct val="10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活产</a:t>
                      </a:r>
                    </a:p>
                  </a:txBody>
                  <a:tcPr marL="68580" marR="68580" marT="0" marB="0">
                    <a:lnL>
                      <a:noFill/>
                    </a:lnL>
                    <a:lnR>
                      <a:noFill/>
                    </a:lnR>
                    <a:lnT>
                      <a:noFill/>
                    </a:lnT>
                    <a:lnB>
                      <a:noFill/>
                    </a:lnB>
                  </a:tcPr>
                </a:tc>
                <a:extLst>
                  <a:ext uri="{0D108BD9-81ED-4DB2-BD59-A6C34878D82A}">
                    <a16:rowId xmlns:a16="http://schemas.microsoft.com/office/drawing/2014/main" val="4158586390"/>
                  </a:ext>
                </a:extLst>
              </a:tr>
              <a:tr h="179248">
                <a:tc>
                  <a:txBody>
                    <a:bodyPr/>
                    <a:lstStyle/>
                    <a:p>
                      <a:pPr algn="just">
                        <a:lnSpc>
                          <a:spcPct val="10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胎儿心功能不全</a:t>
                      </a:r>
                    </a:p>
                  </a:txBody>
                  <a:tcPr marL="68580" marR="68580" marT="0" marB="0">
                    <a:lnL>
                      <a:noFill/>
                    </a:lnL>
                    <a:lnR>
                      <a:noFill/>
                    </a:lnR>
                    <a:lnT>
                      <a:noFill/>
                    </a:lnT>
                    <a:lnB>
                      <a:noFill/>
                    </a:lnB>
                  </a:tcPr>
                </a:tc>
                <a:tc>
                  <a:txBody>
                    <a:bodyPr/>
                    <a:lstStyle/>
                    <a:p>
                      <a:pPr algn="just">
                        <a:lnSpc>
                          <a:spcPct val="10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活产</a:t>
                      </a:r>
                    </a:p>
                  </a:txBody>
                  <a:tcPr marL="68580" marR="68580" marT="0" marB="0">
                    <a:lnL>
                      <a:noFill/>
                    </a:lnL>
                    <a:lnR>
                      <a:noFill/>
                    </a:lnR>
                    <a:lnT>
                      <a:noFill/>
                    </a:lnT>
                    <a:lnB>
                      <a:noFill/>
                    </a:lnB>
                  </a:tcPr>
                </a:tc>
                <a:extLst>
                  <a:ext uri="{0D108BD9-81ED-4DB2-BD59-A6C34878D82A}">
                    <a16:rowId xmlns:a16="http://schemas.microsoft.com/office/drawing/2014/main" val="957542023"/>
                  </a:ext>
                </a:extLst>
              </a:tr>
              <a:tr h="378765">
                <a:tc>
                  <a:txBody>
                    <a:bodyPr/>
                    <a:lstStyle/>
                    <a:p>
                      <a:pPr algn="just">
                        <a:lnSpc>
                          <a:spcPct val="10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室间隔缺损，主动脉骑跨，右侧</a:t>
                      </a:r>
                      <a:endPar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0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肾盂积水</a:t>
                      </a:r>
                    </a:p>
                  </a:txBody>
                  <a:tcPr marL="68580" marR="68580" marT="0" marB="0">
                    <a:lnL>
                      <a:noFill/>
                    </a:lnL>
                    <a:lnR>
                      <a:noFill/>
                    </a:lnR>
                    <a:lnT>
                      <a:noFill/>
                    </a:lnT>
                    <a:lnB>
                      <a:noFill/>
                    </a:lnB>
                  </a:tcPr>
                </a:tc>
                <a:tc>
                  <a:txBody>
                    <a:bodyPr/>
                    <a:lstStyle/>
                    <a:p>
                      <a:pPr algn="just">
                        <a:lnSpc>
                          <a:spcPct val="10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活产</a:t>
                      </a:r>
                    </a:p>
                  </a:txBody>
                  <a:tcPr marL="68580" marR="68580" marT="0" marB="0">
                    <a:lnL>
                      <a:noFill/>
                    </a:lnL>
                    <a:lnR>
                      <a:noFill/>
                    </a:lnR>
                    <a:lnT>
                      <a:noFill/>
                    </a:lnT>
                    <a:lnB>
                      <a:noFill/>
                    </a:lnB>
                  </a:tcPr>
                </a:tc>
                <a:extLst>
                  <a:ext uri="{0D108BD9-81ED-4DB2-BD59-A6C34878D82A}">
                    <a16:rowId xmlns:a16="http://schemas.microsoft.com/office/drawing/2014/main" val="1407165847"/>
                  </a:ext>
                </a:extLst>
              </a:tr>
              <a:tr h="378765">
                <a:tc>
                  <a:txBody>
                    <a:bodyPr/>
                    <a:lstStyle/>
                    <a:p>
                      <a:pPr algn="just">
                        <a:lnSpc>
                          <a:spcPct val="10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主动脉缩窄（不完全性</a:t>
                      </a:r>
                      <a:r>
                        <a:rPr lang="en-US" sz="1050" b="1" kern="100" dirty="0" err="1">
                          <a:effectLst/>
                          <a:latin typeface="等线" panose="02010600030101010101" pitchFamily="2" charset="-122"/>
                          <a:ea typeface="等线" panose="02010600030101010101" pitchFamily="2" charset="-122"/>
                          <a:cs typeface="Times New Roman" panose="02020603050405020304" pitchFamily="18" charset="0"/>
                        </a:rPr>
                        <a:t>Shone’s</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综</a:t>
                      </a: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p>
                    <a:p>
                      <a:pPr algn="just">
                        <a:lnSpc>
                          <a:spcPct val="10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合征），右肾发育不良</a:t>
                      </a:r>
                    </a:p>
                  </a:txBody>
                  <a:tcPr marL="68580" marR="68580" marT="0" marB="0">
                    <a:lnL>
                      <a:noFill/>
                    </a:lnL>
                    <a:lnR>
                      <a:noFill/>
                    </a:lnR>
                    <a:lnT>
                      <a:noFill/>
                    </a:lnT>
                    <a:lnB>
                      <a:noFill/>
                    </a:lnB>
                  </a:tcPr>
                </a:tc>
                <a:tc>
                  <a:txBody>
                    <a:bodyPr/>
                    <a:lstStyle/>
                    <a:p>
                      <a:pPr algn="just">
                        <a:lnSpc>
                          <a:spcPct val="10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围产儿死亡</a:t>
                      </a:r>
                    </a:p>
                  </a:txBody>
                  <a:tcPr marL="68580" marR="68580" marT="0" marB="0">
                    <a:lnL>
                      <a:noFill/>
                    </a:lnL>
                    <a:lnR>
                      <a:noFill/>
                    </a:lnR>
                    <a:lnT>
                      <a:noFill/>
                    </a:lnT>
                    <a:lnB>
                      <a:noFill/>
                    </a:lnB>
                  </a:tcPr>
                </a:tc>
                <a:extLst>
                  <a:ext uri="{0D108BD9-81ED-4DB2-BD59-A6C34878D82A}">
                    <a16:rowId xmlns:a16="http://schemas.microsoft.com/office/drawing/2014/main" val="1283996023"/>
                  </a:ext>
                </a:extLst>
              </a:tr>
              <a:tr h="179248">
                <a:tc>
                  <a:txBody>
                    <a:bodyPr/>
                    <a:lstStyle/>
                    <a:p>
                      <a:pPr algn="just">
                        <a:lnSpc>
                          <a:spcPct val="10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迷走右锁骨下动脉</a:t>
                      </a:r>
                    </a:p>
                  </a:txBody>
                  <a:tcPr marL="68580" marR="68580" marT="0" marB="0">
                    <a:lnL>
                      <a:noFill/>
                    </a:lnL>
                    <a:lnR>
                      <a:noFill/>
                    </a:lnR>
                    <a:lnT>
                      <a:noFill/>
                    </a:lnT>
                    <a:lnB>
                      <a:noFill/>
                    </a:lnB>
                  </a:tcPr>
                </a:tc>
                <a:tc>
                  <a:txBody>
                    <a:bodyPr/>
                    <a:lstStyle/>
                    <a:p>
                      <a:pPr algn="just">
                        <a:lnSpc>
                          <a:spcPct val="10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活产</a:t>
                      </a:r>
                    </a:p>
                  </a:txBody>
                  <a:tcPr marL="68580" marR="68580" marT="0" marB="0">
                    <a:lnL>
                      <a:noFill/>
                    </a:lnL>
                    <a:lnR>
                      <a:noFill/>
                    </a:lnR>
                    <a:lnT>
                      <a:noFill/>
                    </a:lnT>
                    <a:lnB>
                      <a:noFill/>
                    </a:lnB>
                  </a:tcPr>
                </a:tc>
                <a:extLst>
                  <a:ext uri="{0D108BD9-81ED-4DB2-BD59-A6C34878D82A}">
                    <a16:rowId xmlns:a16="http://schemas.microsoft.com/office/drawing/2014/main" val="2082225435"/>
                  </a:ext>
                </a:extLst>
              </a:tr>
              <a:tr h="179248">
                <a:tc>
                  <a:txBody>
                    <a:bodyPr/>
                    <a:lstStyle/>
                    <a:p>
                      <a:pPr algn="just">
                        <a:lnSpc>
                          <a:spcPct val="10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室间隔缺损</a:t>
                      </a:r>
                    </a:p>
                  </a:txBody>
                  <a:tcPr marL="68580" marR="68580" marT="0" marB="0">
                    <a:lnL>
                      <a:noFill/>
                    </a:lnL>
                    <a:lnR>
                      <a:noFill/>
                    </a:lnR>
                    <a:lnT>
                      <a:noFill/>
                    </a:lnT>
                    <a:lnB>
                      <a:noFill/>
                    </a:lnB>
                  </a:tcPr>
                </a:tc>
                <a:tc>
                  <a:txBody>
                    <a:bodyPr/>
                    <a:lstStyle/>
                    <a:p>
                      <a:pPr algn="just">
                        <a:lnSpc>
                          <a:spcPct val="10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活产</a:t>
                      </a:r>
                    </a:p>
                  </a:txBody>
                  <a:tcPr marL="68580" marR="68580" marT="0" marB="0">
                    <a:lnL>
                      <a:noFill/>
                    </a:lnL>
                    <a:lnR>
                      <a:noFill/>
                    </a:lnR>
                    <a:lnT>
                      <a:noFill/>
                    </a:lnT>
                    <a:lnB>
                      <a:noFill/>
                    </a:lnB>
                  </a:tcPr>
                </a:tc>
                <a:extLst>
                  <a:ext uri="{0D108BD9-81ED-4DB2-BD59-A6C34878D82A}">
                    <a16:rowId xmlns:a16="http://schemas.microsoft.com/office/drawing/2014/main" val="3706941738"/>
                  </a:ext>
                </a:extLst>
              </a:tr>
              <a:tr h="179248">
                <a:tc>
                  <a:txBody>
                    <a:bodyPr/>
                    <a:lstStyle/>
                    <a:p>
                      <a:pPr algn="just">
                        <a:lnSpc>
                          <a:spcPct val="100000"/>
                        </a:lnSpc>
                        <a:spcAft>
                          <a:spcPts val="0"/>
                        </a:spcAft>
                      </a:pPr>
                      <a:r>
                        <a:rPr lang="en-US" sz="1050" b="1" kern="100" dirty="0">
                          <a:effectLst/>
                          <a:latin typeface="等线" panose="02010600030101010101" pitchFamily="2" charset="-122"/>
                          <a:ea typeface="等线" panose="02010600030101010101" pitchFamily="2" charset="-122"/>
                          <a:cs typeface="Times New Roman" panose="02020603050405020304" pitchFamily="18" charset="0"/>
                        </a:rPr>
                        <a:t>   Dandy-Walker</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畸形</a:t>
                      </a:r>
                    </a:p>
                  </a:txBody>
                  <a:tcPr marL="68580" marR="68580" marT="0" marB="0">
                    <a:lnL>
                      <a:noFill/>
                    </a:lnL>
                    <a:lnR>
                      <a:noFill/>
                    </a:lnR>
                    <a:lnT>
                      <a:noFill/>
                    </a:lnT>
                    <a:lnB>
                      <a:noFill/>
                    </a:lnB>
                  </a:tcPr>
                </a:tc>
                <a:tc>
                  <a:txBody>
                    <a:bodyPr/>
                    <a:lstStyle/>
                    <a:p>
                      <a:pPr algn="just">
                        <a:lnSpc>
                          <a:spcPct val="10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终止妊娠</a:t>
                      </a:r>
                    </a:p>
                  </a:txBody>
                  <a:tcPr marL="68580" marR="68580" marT="0" marB="0">
                    <a:lnL>
                      <a:noFill/>
                    </a:lnL>
                    <a:lnR>
                      <a:noFill/>
                    </a:lnR>
                    <a:lnT>
                      <a:noFill/>
                    </a:lnT>
                    <a:lnB>
                      <a:noFill/>
                    </a:lnB>
                  </a:tcPr>
                </a:tc>
                <a:extLst>
                  <a:ext uri="{0D108BD9-81ED-4DB2-BD59-A6C34878D82A}">
                    <a16:rowId xmlns:a16="http://schemas.microsoft.com/office/drawing/2014/main" val="813822705"/>
                  </a:ext>
                </a:extLst>
              </a:tr>
              <a:tr h="179248">
                <a:tc>
                  <a:txBody>
                    <a:bodyPr/>
                    <a:lstStyle/>
                    <a:p>
                      <a:pPr algn="just">
                        <a:lnSpc>
                          <a:spcPct val="10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脑室中度扩张，胼胝体发育不良</a:t>
                      </a:r>
                    </a:p>
                  </a:txBody>
                  <a:tcPr marL="68580" marR="68580" marT="0" marB="0">
                    <a:lnL>
                      <a:noFill/>
                    </a:lnL>
                    <a:lnR>
                      <a:noFill/>
                    </a:lnR>
                    <a:lnT>
                      <a:noFill/>
                    </a:lnT>
                    <a:lnB>
                      <a:noFill/>
                    </a:lnB>
                  </a:tcPr>
                </a:tc>
                <a:tc>
                  <a:txBody>
                    <a:bodyPr/>
                    <a:lstStyle/>
                    <a:p>
                      <a:pPr algn="just">
                        <a:lnSpc>
                          <a:spcPct val="10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活产</a:t>
                      </a:r>
                    </a:p>
                  </a:txBody>
                  <a:tcPr marL="68580" marR="68580" marT="0" marB="0">
                    <a:lnL>
                      <a:noFill/>
                    </a:lnL>
                    <a:lnR>
                      <a:noFill/>
                    </a:lnR>
                    <a:lnT>
                      <a:noFill/>
                    </a:lnT>
                    <a:lnB>
                      <a:noFill/>
                    </a:lnB>
                  </a:tcPr>
                </a:tc>
                <a:extLst>
                  <a:ext uri="{0D108BD9-81ED-4DB2-BD59-A6C34878D82A}">
                    <a16:rowId xmlns:a16="http://schemas.microsoft.com/office/drawing/2014/main" val="3450465511"/>
                  </a:ext>
                </a:extLst>
              </a:tr>
              <a:tr h="179248">
                <a:tc>
                  <a:txBody>
                    <a:bodyPr/>
                    <a:lstStyle/>
                    <a:p>
                      <a:pPr algn="just">
                        <a:lnSpc>
                          <a:spcPct val="10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双侧脑室中度扩张</a:t>
                      </a:r>
                    </a:p>
                  </a:txBody>
                  <a:tcPr marL="68580" marR="68580" marT="0" marB="0">
                    <a:lnL>
                      <a:noFill/>
                    </a:lnL>
                    <a:lnR>
                      <a:noFill/>
                    </a:lnR>
                    <a:lnT>
                      <a:noFill/>
                    </a:lnT>
                    <a:lnB>
                      <a:noFill/>
                    </a:lnB>
                  </a:tcPr>
                </a:tc>
                <a:tc>
                  <a:txBody>
                    <a:bodyPr/>
                    <a:lstStyle/>
                    <a:p>
                      <a:pPr algn="just">
                        <a:lnSpc>
                          <a:spcPct val="10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活产</a:t>
                      </a:r>
                    </a:p>
                  </a:txBody>
                  <a:tcPr marL="68580" marR="68580" marT="0" marB="0">
                    <a:lnL>
                      <a:noFill/>
                    </a:lnL>
                    <a:lnR>
                      <a:noFill/>
                    </a:lnR>
                    <a:lnT>
                      <a:noFill/>
                    </a:lnT>
                    <a:lnB>
                      <a:noFill/>
                    </a:lnB>
                  </a:tcPr>
                </a:tc>
                <a:extLst>
                  <a:ext uri="{0D108BD9-81ED-4DB2-BD59-A6C34878D82A}">
                    <a16:rowId xmlns:a16="http://schemas.microsoft.com/office/drawing/2014/main" val="447721966"/>
                  </a:ext>
                </a:extLst>
              </a:tr>
              <a:tr h="179248">
                <a:tc>
                  <a:txBody>
                    <a:bodyPr/>
                    <a:lstStyle/>
                    <a:p>
                      <a:pPr algn="just">
                        <a:lnSpc>
                          <a:spcPct val="10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侧脑室重度扩张</a:t>
                      </a:r>
                    </a:p>
                  </a:txBody>
                  <a:tcPr marL="68580" marR="68580" marT="0" marB="0">
                    <a:lnL>
                      <a:noFill/>
                    </a:lnL>
                    <a:lnR>
                      <a:noFill/>
                    </a:lnR>
                    <a:lnT>
                      <a:noFill/>
                    </a:lnT>
                    <a:lnB>
                      <a:noFill/>
                    </a:lnB>
                  </a:tcPr>
                </a:tc>
                <a:tc>
                  <a:txBody>
                    <a:bodyPr/>
                    <a:lstStyle/>
                    <a:p>
                      <a:pPr algn="just">
                        <a:lnSpc>
                          <a:spcPct val="10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活产</a:t>
                      </a:r>
                    </a:p>
                  </a:txBody>
                  <a:tcPr marL="68580" marR="68580" marT="0" marB="0">
                    <a:lnL>
                      <a:noFill/>
                    </a:lnL>
                    <a:lnR>
                      <a:noFill/>
                    </a:lnR>
                    <a:lnT>
                      <a:noFill/>
                    </a:lnT>
                    <a:lnB>
                      <a:noFill/>
                    </a:lnB>
                  </a:tcPr>
                </a:tc>
                <a:extLst>
                  <a:ext uri="{0D108BD9-81ED-4DB2-BD59-A6C34878D82A}">
                    <a16:rowId xmlns:a16="http://schemas.microsoft.com/office/drawing/2014/main" val="4225428985"/>
                  </a:ext>
                </a:extLst>
              </a:tr>
              <a:tr h="378765">
                <a:tc>
                  <a:txBody>
                    <a:bodyPr/>
                    <a:lstStyle/>
                    <a:p>
                      <a:pPr algn="just">
                        <a:lnSpc>
                          <a:spcPct val="10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左脑室轻度扩张</a:t>
                      </a:r>
                    </a:p>
                  </a:txBody>
                  <a:tcPr marL="68580" marR="68580" marT="0" marB="0">
                    <a:lnL>
                      <a:noFill/>
                    </a:lnL>
                    <a:lnR>
                      <a:noFill/>
                    </a:lnR>
                    <a:lnT>
                      <a:noFill/>
                    </a:lnT>
                    <a:lnB>
                      <a:noFill/>
                    </a:lnB>
                  </a:tcPr>
                </a:tc>
                <a:tc>
                  <a:txBody>
                    <a:bodyPr/>
                    <a:lstStyle/>
                    <a:p>
                      <a:pPr algn="just">
                        <a:lnSpc>
                          <a:spcPct val="10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神经系统发育异常（</a:t>
                      </a:r>
                      <a:r>
                        <a:rPr lang="en-US" sz="1050" b="1" kern="100">
                          <a:effectLst/>
                          <a:latin typeface="等线" panose="02010600030101010101" pitchFamily="2" charset="-122"/>
                          <a:ea typeface="等线" panose="02010600030101010101" pitchFamily="2" charset="-122"/>
                          <a:cs typeface="Times New Roman" panose="02020603050405020304" pitchFamily="18" charset="0"/>
                        </a:rPr>
                        <a:t>DDX3X c.1415A</a:t>
                      </a:r>
                      <a:r>
                        <a:rPr lang="zh-CN" sz="750" b="1" kern="100">
                          <a:effectLst/>
                          <a:latin typeface="Times New Roman" panose="02020603050405020304" pitchFamily="18" charset="0"/>
                          <a:ea typeface="等线" panose="02010600030101010101" pitchFamily="2" charset="-122"/>
                          <a:cs typeface="Times New Roman" panose="02020603050405020304" pitchFamily="18" charset="0"/>
                        </a:rPr>
                        <a:t>＞</a:t>
                      </a:r>
                      <a:r>
                        <a:rPr lang="en-US" sz="1050" b="1" kern="100">
                          <a:effectLst/>
                          <a:latin typeface="等线" panose="02010600030101010101" pitchFamily="2" charset="-122"/>
                          <a:ea typeface="等线" panose="02010600030101010101" pitchFamily="2" charset="-122"/>
                          <a:cs typeface="Times New Roman" panose="02020603050405020304" pitchFamily="18" charset="0"/>
                        </a:rPr>
                        <a:t>G</a:t>
                      </a:r>
                      <a:r>
                        <a:rPr lang="zh-CN" sz="1050" b="1" kern="100">
                          <a:effectLst/>
                          <a:latin typeface="等线" panose="02010600030101010101" pitchFamily="2" charset="-122"/>
                          <a:ea typeface="等线" panose="02010600030101010101" pitchFamily="2" charset="-122"/>
                          <a:cs typeface="Times New Roman" panose="02020603050405020304" pitchFamily="18" charset="0"/>
                        </a:rPr>
                        <a:t>变异）</a:t>
                      </a:r>
                    </a:p>
                  </a:txBody>
                  <a:tcPr marL="68580" marR="68580" marT="0" marB="0">
                    <a:lnL>
                      <a:noFill/>
                    </a:lnL>
                    <a:lnR>
                      <a:noFill/>
                    </a:lnR>
                    <a:lnT>
                      <a:noFill/>
                    </a:lnT>
                    <a:lnB>
                      <a:noFill/>
                    </a:lnB>
                  </a:tcPr>
                </a:tc>
                <a:extLst>
                  <a:ext uri="{0D108BD9-81ED-4DB2-BD59-A6C34878D82A}">
                    <a16:rowId xmlns:a16="http://schemas.microsoft.com/office/drawing/2014/main" val="2305842291"/>
                  </a:ext>
                </a:extLst>
              </a:tr>
              <a:tr h="179248">
                <a:tc>
                  <a:txBody>
                    <a:bodyPr/>
                    <a:lstStyle/>
                    <a:p>
                      <a:pPr algn="just">
                        <a:lnSpc>
                          <a:spcPct val="10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右肾重复肾</a:t>
                      </a:r>
                    </a:p>
                  </a:txBody>
                  <a:tcPr marL="68580" marR="68580" marT="0" marB="0">
                    <a:lnL>
                      <a:noFill/>
                    </a:lnL>
                    <a:lnR>
                      <a:noFill/>
                    </a:lnR>
                    <a:lnT>
                      <a:noFill/>
                    </a:lnT>
                    <a:lnB>
                      <a:noFill/>
                    </a:lnB>
                  </a:tcPr>
                </a:tc>
                <a:tc>
                  <a:txBody>
                    <a:bodyPr/>
                    <a:lstStyle/>
                    <a:p>
                      <a:pPr algn="just">
                        <a:lnSpc>
                          <a:spcPct val="10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活产</a:t>
                      </a:r>
                    </a:p>
                  </a:txBody>
                  <a:tcPr marL="68580" marR="68580" marT="0" marB="0">
                    <a:lnL>
                      <a:noFill/>
                    </a:lnL>
                    <a:lnR>
                      <a:noFill/>
                    </a:lnR>
                    <a:lnT>
                      <a:noFill/>
                    </a:lnT>
                    <a:lnB>
                      <a:noFill/>
                    </a:lnB>
                  </a:tcPr>
                </a:tc>
                <a:extLst>
                  <a:ext uri="{0D108BD9-81ED-4DB2-BD59-A6C34878D82A}">
                    <a16:rowId xmlns:a16="http://schemas.microsoft.com/office/drawing/2014/main" val="1649442315"/>
                  </a:ext>
                </a:extLst>
              </a:tr>
              <a:tr h="179248">
                <a:tc>
                  <a:txBody>
                    <a:bodyPr/>
                    <a:lstStyle/>
                    <a:p>
                      <a:pPr algn="just">
                        <a:lnSpc>
                          <a:spcPct val="10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异常囊肿</a:t>
                      </a:r>
                    </a:p>
                  </a:txBody>
                  <a:tcPr marL="68580" marR="68580" marT="0" marB="0">
                    <a:lnL>
                      <a:noFill/>
                    </a:lnL>
                    <a:lnR>
                      <a:noFill/>
                    </a:lnR>
                    <a:lnT>
                      <a:noFill/>
                    </a:lnT>
                    <a:lnB>
                      <a:noFill/>
                    </a:lnB>
                  </a:tcPr>
                </a:tc>
                <a:tc>
                  <a:txBody>
                    <a:bodyPr/>
                    <a:lstStyle/>
                    <a:p>
                      <a:pPr algn="just">
                        <a:lnSpc>
                          <a:spcPct val="10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活产</a:t>
                      </a:r>
                    </a:p>
                  </a:txBody>
                  <a:tcPr marL="68580" marR="68580" marT="0" marB="0">
                    <a:lnL>
                      <a:noFill/>
                    </a:lnL>
                    <a:lnR>
                      <a:noFill/>
                    </a:lnR>
                    <a:lnT>
                      <a:noFill/>
                    </a:lnT>
                    <a:lnB>
                      <a:noFill/>
                    </a:lnB>
                  </a:tcPr>
                </a:tc>
                <a:extLst>
                  <a:ext uri="{0D108BD9-81ED-4DB2-BD59-A6C34878D82A}">
                    <a16:rowId xmlns:a16="http://schemas.microsoft.com/office/drawing/2014/main" val="2044521849"/>
                  </a:ext>
                </a:extLst>
              </a:tr>
              <a:tr h="179248">
                <a:tc>
                  <a:txBody>
                    <a:bodyPr/>
                    <a:lstStyle/>
                    <a:p>
                      <a:pPr algn="just">
                        <a:lnSpc>
                          <a:spcPct val="10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胎儿水肿，</a:t>
                      </a:r>
                      <a:r>
                        <a:rPr lang="en-US" sz="1050" b="1" kern="100" dirty="0">
                          <a:effectLst/>
                          <a:latin typeface="等线" panose="02010600030101010101" pitchFamily="2" charset="-122"/>
                          <a:ea typeface="等线" panose="02010600030101010101" pitchFamily="2" charset="-122"/>
                          <a:cs typeface="Times New Roman" panose="02020603050405020304" pitchFamily="18" charset="0"/>
                        </a:rPr>
                        <a:t>PV-B19</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感染</a:t>
                      </a:r>
                    </a:p>
                  </a:txBody>
                  <a:tcPr marL="68580" marR="68580" marT="0" marB="0">
                    <a:lnL>
                      <a:noFill/>
                    </a:lnL>
                    <a:lnR>
                      <a:noFill/>
                    </a:lnR>
                    <a:lnT>
                      <a:noFill/>
                    </a:lnT>
                    <a:lnB>
                      <a:noFill/>
                    </a:lnB>
                  </a:tcPr>
                </a:tc>
                <a:tc>
                  <a:txBody>
                    <a:bodyPr/>
                    <a:lstStyle/>
                    <a:p>
                      <a:pPr algn="just">
                        <a:lnSpc>
                          <a:spcPct val="100000"/>
                        </a:lnSpc>
                        <a:spcAft>
                          <a:spcPts val="0"/>
                        </a:spcAft>
                      </a:pP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活产</a:t>
                      </a:r>
                      <a:r>
                        <a:rPr lang="zh-CN" altLang="en-US" sz="1050" b="1" kern="100" dirty="0">
                          <a:effectLst/>
                          <a:latin typeface="等线" panose="02010600030101010101" pitchFamily="2" charset="-122"/>
                          <a:ea typeface="等线" panose="02010600030101010101" pitchFamily="2" charset="-122"/>
                          <a:cs typeface="Times New Roman" panose="02020603050405020304" pitchFamily="18" charset="0"/>
                        </a:rPr>
                        <a:t>*</a:t>
                      </a:r>
                      <a:endParaRPr lang="zh-CN" sz="1050" b="1"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2791059328"/>
                  </a:ext>
                </a:extLst>
              </a:tr>
              <a:tr h="179248">
                <a:tc>
                  <a:txBody>
                    <a:bodyPr/>
                    <a:lstStyle/>
                    <a:p>
                      <a:pPr algn="just">
                        <a:lnSpc>
                          <a:spcPct val="10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颈后水肿，双侧足内翻</a:t>
                      </a:r>
                    </a:p>
                  </a:txBody>
                  <a:tcPr marL="68580" marR="68580" marT="0" marB="0">
                    <a:lnL>
                      <a:noFill/>
                    </a:lnL>
                    <a:lnR>
                      <a:noFill/>
                    </a:lnR>
                    <a:lnT>
                      <a:noFill/>
                    </a:lnT>
                    <a:lnB>
                      <a:noFill/>
                    </a:lnB>
                  </a:tcPr>
                </a:tc>
                <a:tc>
                  <a:txBody>
                    <a:bodyPr/>
                    <a:lstStyle/>
                    <a:p>
                      <a:pPr algn="just">
                        <a:lnSpc>
                          <a:spcPct val="10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终止妊娠</a:t>
                      </a:r>
                    </a:p>
                  </a:txBody>
                  <a:tcPr marL="68580" marR="68580" marT="0" marB="0">
                    <a:lnL>
                      <a:noFill/>
                    </a:lnL>
                    <a:lnR>
                      <a:noFill/>
                    </a:lnR>
                    <a:lnT>
                      <a:noFill/>
                    </a:lnT>
                    <a:lnB>
                      <a:noFill/>
                    </a:lnB>
                  </a:tcPr>
                </a:tc>
                <a:extLst>
                  <a:ext uri="{0D108BD9-81ED-4DB2-BD59-A6C34878D82A}">
                    <a16:rowId xmlns:a16="http://schemas.microsoft.com/office/drawing/2014/main" val="3810096404"/>
                  </a:ext>
                </a:extLst>
              </a:tr>
              <a:tr h="179248">
                <a:tc>
                  <a:txBody>
                    <a:bodyPr/>
                    <a:lstStyle/>
                    <a:p>
                      <a:pPr algn="just">
                        <a:lnSpc>
                          <a:spcPct val="10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右肾盂积水</a:t>
                      </a:r>
                    </a:p>
                  </a:txBody>
                  <a:tcPr marL="68580" marR="68580" marT="0" marB="0">
                    <a:lnL>
                      <a:noFill/>
                    </a:lnL>
                    <a:lnR>
                      <a:noFill/>
                    </a:lnR>
                    <a:lnT>
                      <a:noFill/>
                    </a:lnT>
                    <a:lnB>
                      <a:noFill/>
                    </a:lnB>
                  </a:tcPr>
                </a:tc>
                <a:tc>
                  <a:txBody>
                    <a:bodyPr/>
                    <a:lstStyle/>
                    <a:p>
                      <a:pPr algn="just">
                        <a:lnSpc>
                          <a:spcPct val="10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活产</a:t>
                      </a:r>
                    </a:p>
                  </a:txBody>
                  <a:tcPr marL="68580" marR="68580" marT="0" marB="0">
                    <a:lnL>
                      <a:noFill/>
                    </a:lnL>
                    <a:lnR>
                      <a:noFill/>
                    </a:lnR>
                    <a:lnT>
                      <a:noFill/>
                    </a:lnT>
                    <a:lnB>
                      <a:noFill/>
                    </a:lnB>
                  </a:tcPr>
                </a:tc>
                <a:extLst>
                  <a:ext uri="{0D108BD9-81ED-4DB2-BD59-A6C34878D82A}">
                    <a16:rowId xmlns:a16="http://schemas.microsoft.com/office/drawing/2014/main" val="3972514490"/>
                  </a:ext>
                </a:extLst>
              </a:tr>
              <a:tr h="179248">
                <a:tc>
                  <a:txBody>
                    <a:bodyPr/>
                    <a:lstStyle/>
                    <a:p>
                      <a:pPr algn="just">
                        <a:lnSpc>
                          <a:spcPct val="10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双侧肾盂积水</a:t>
                      </a:r>
                    </a:p>
                  </a:txBody>
                  <a:tcPr marL="68580" marR="68580" marT="0" marB="0">
                    <a:lnL>
                      <a:noFill/>
                    </a:lnL>
                    <a:lnR>
                      <a:noFill/>
                    </a:lnR>
                    <a:lnT>
                      <a:noFill/>
                    </a:lnT>
                    <a:lnB>
                      <a:noFill/>
                    </a:lnB>
                  </a:tcPr>
                </a:tc>
                <a:tc>
                  <a:txBody>
                    <a:bodyPr/>
                    <a:lstStyle/>
                    <a:p>
                      <a:pPr algn="just">
                        <a:lnSpc>
                          <a:spcPct val="100000"/>
                        </a:lnSpc>
                        <a:spcAft>
                          <a:spcPts val="0"/>
                        </a:spcAft>
                      </a:pPr>
                      <a:r>
                        <a:rPr lang="zh-CN" sz="1050" b="1" kern="100">
                          <a:effectLst/>
                          <a:latin typeface="等线" panose="02010600030101010101" pitchFamily="2" charset="-122"/>
                          <a:ea typeface="等线" panose="02010600030101010101" pitchFamily="2" charset="-122"/>
                          <a:cs typeface="Times New Roman" panose="02020603050405020304" pitchFamily="18" charset="0"/>
                        </a:rPr>
                        <a:t>活产</a:t>
                      </a:r>
                    </a:p>
                  </a:txBody>
                  <a:tcPr marL="68580" marR="68580" marT="0" marB="0">
                    <a:lnL>
                      <a:noFill/>
                    </a:lnL>
                    <a:lnR>
                      <a:noFill/>
                    </a:lnR>
                    <a:lnT>
                      <a:noFill/>
                    </a:lnT>
                    <a:lnB>
                      <a:noFill/>
                    </a:lnB>
                  </a:tcPr>
                </a:tc>
                <a:extLst>
                  <a:ext uri="{0D108BD9-81ED-4DB2-BD59-A6C34878D82A}">
                    <a16:rowId xmlns:a16="http://schemas.microsoft.com/office/drawing/2014/main" val="2777807757"/>
                  </a:ext>
                </a:extLst>
              </a:tr>
              <a:tr h="179248">
                <a:tc>
                  <a:txBody>
                    <a:bodyPr/>
                    <a:lstStyle/>
                    <a:p>
                      <a:pPr algn="just">
                        <a:lnSpc>
                          <a:spcPct val="100000"/>
                        </a:lnSpc>
                        <a:spcAft>
                          <a:spcPts val="0"/>
                        </a:spcAft>
                      </a:pPr>
                      <a:r>
                        <a:rPr lang="en-US" altLang="zh-CN" sz="105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左肾盂积水</a:t>
                      </a:r>
                    </a:p>
                  </a:txBody>
                  <a:tcPr marL="68580" marR="68580"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zh-CN" sz="1050" b="1" kern="100" dirty="0">
                          <a:effectLst/>
                          <a:latin typeface="等线" panose="02010600030101010101" pitchFamily="2" charset="-122"/>
                          <a:ea typeface="等线" panose="02010600030101010101" pitchFamily="2" charset="-122"/>
                          <a:cs typeface="Times New Roman" panose="02020603050405020304" pitchFamily="18" charset="0"/>
                        </a:rPr>
                        <a:t>活产</a:t>
                      </a:r>
                    </a:p>
                  </a:txBody>
                  <a:tcPr marL="68580" marR="68580" marT="0" marB="0">
                    <a:lnL>
                      <a:noFill/>
                    </a:lnL>
                    <a:lnR>
                      <a:noFill/>
                    </a:lnR>
                    <a:lnT>
                      <a:noFill/>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22462843"/>
                  </a:ext>
                </a:extLst>
              </a:tr>
            </a:tbl>
          </a:graphicData>
        </a:graphic>
      </p:graphicFrame>
      <p:sp>
        <p:nvSpPr>
          <p:cNvPr id="9" name="文本框 8">
            <a:extLst>
              <a:ext uri="{FF2B5EF4-FFF2-40B4-BE49-F238E27FC236}">
                <a16:creationId xmlns:a16="http://schemas.microsoft.com/office/drawing/2014/main" id="{93ABB633-4847-4658-8417-49CAD3E8A3CB}"/>
              </a:ext>
            </a:extLst>
          </p:cNvPr>
          <p:cNvSpPr txBox="1"/>
          <p:nvPr/>
        </p:nvSpPr>
        <p:spPr>
          <a:xfrm>
            <a:off x="4739985" y="5883860"/>
            <a:ext cx="4095170" cy="338554"/>
          </a:xfrm>
          <a:prstGeom prst="rect">
            <a:avLst/>
          </a:prstGeom>
          <a:noFill/>
        </p:spPr>
        <p:txBody>
          <a:bodyPr wrap="square" rtlCol="0">
            <a:spAutoFit/>
          </a:bodyPr>
          <a:lstStyle/>
          <a:p>
            <a:r>
              <a:rPr lang="zh-CN" altLang="en-US" sz="1600" i="0" dirty="0"/>
              <a:t>*</a:t>
            </a:r>
            <a:r>
              <a:rPr lang="zh-CN" altLang="en-US" sz="1000" b="1" i="0" dirty="0"/>
              <a:t>宫内输血后</a:t>
            </a:r>
            <a:r>
              <a:rPr lang="en-US" altLang="zh-CN" sz="1000" b="1" i="0" dirty="0"/>
              <a:t>.IUD,</a:t>
            </a:r>
            <a:r>
              <a:rPr lang="zh-CN" altLang="en-US" sz="1000" b="1" i="0" dirty="0"/>
              <a:t>胎死宫内；</a:t>
            </a:r>
            <a:r>
              <a:rPr lang="en-US" altLang="zh-CN" sz="1000" b="1" i="0" dirty="0"/>
              <a:t>PV,</a:t>
            </a:r>
            <a:r>
              <a:rPr lang="zh-CN" altLang="en-US" sz="1000" b="1" i="0" dirty="0"/>
              <a:t>细小病毒；</a:t>
            </a:r>
            <a:r>
              <a:rPr lang="en-US" altLang="zh-CN" sz="1000" b="1" i="0" dirty="0"/>
              <a:t>TOP,</a:t>
            </a:r>
            <a:r>
              <a:rPr lang="zh-CN" altLang="en-US" sz="1000" b="1" i="0" dirty="0"/>
              <a:t>终止妊娠</a:t>
            </a:r>
            <a:endParaRPr lang="zh-CN" altLang="en-US" sz="1600" b="1" i="0" dirty="0"/>
          </a:p>
        </p:txBody>
      </p:sp>
      <p:sp>
        <p:nvSpPr>
          <p:cNvPr id="11" name="Text Box 5">
            <a:extLst>
              <a:ext uri="{FF2B5EF4-FFF2-40B4-BE49-F238E27FC236}">
                <a16:creationId xmlns:a16="http://schemas.microsoft.com/office/drawing/2014/main" id="{101D4358-3969-4DE0-A2AD-97D9F4955D51}"/>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400" dirty="0">
                <a:solidFill>
                  <a:srgbClr val="FFFFFF"/>
                </a:solidFill>
              </a:rPr>
              <a:t>游离</a:t>
            </a:r>
            <a:r>
              <a:rPr lang="en-US" altLang="zh-CN" sz="1400" dirty="0">
                <a:solidFill>
                  <a:srgbClr val="FFFFFF"/>
                </a:solidFill>
              </a:rPr>
              <a:t>DNA</a:t>
            </a:r>
            <a:r>
              <a:rPr lang="zh-CN" altLang="en-US" sz="1400" dirty="0">
                <a:solidFill>
                  <a:srgbClr val="FFFFFF"/>
                </a:solidFill>
              </a:rPr>
              <a:t>的检测能否用于妊娠后胎儿</a:t>
            </a:r>
            <a:r>
              <a:rPr lang="en-US" altLang="zh-CN" sz="1400" dirty="0">
                <a:solidFill>
                  <a:srgbClr val="FFFFFF"/>
                </a:solidFill>
              </a:rPr>
              <a:t>NT</a:t>
            </a:r>
            <a:r>
              <a:rPr lang="zh-CN" altLang="en-US" sz="1400" dirty="0">
                <a:solidFill>
                  <a:srgbClr val="FFFFFF"/>
                </a:solidFill>
              </a:rPr>
              <a:t>增厚的评估？</a:t>
            </a:r>
          </a:p>
          <a:p>
            <a:pPr algn="ctr" eaLnBrk="1" hangingPunct="1">
              <a:spcBef>
                <a:spcPct val="0"/>
              </a:spcBef>
              <a:buFontTx/>
              <a:buNone/>
            </a:pPr>
            <a:r>
              <a:rPr lang="de-DE" altLang="it-IT" sz="1400" dirty="0">
                <a:solidFill>
                  <a:schemeClr val="bg1"/>
                </a:solidFill>
              </a:rPr>
              <a:t>Miranda</a:t>
            </a:r>
            <a:r>
              <a:rPr lang="zh-CN" altLang="en-US" sz="1400" dirty="0">
                <a:solidFill>
                  <a:schemeClr val="bg1"/>
                </a:solidFill>
              </a:rPr>
              <a:t>等，</a:t>
            </a:r>
            <a:r>
              <a:rPr lang="en-US" altLang="zh-CN" sz="1400" dirty="0">
                <a:solidFill>
                  <a:schemeClr val="bg1"/>
                </a:solidFill>
              </a:rPr>
              <a:t>UOG 2020</a:t>
            </a:r>
            <a:endParaRPr lang="en-GB" altLang="it-IT" sz="1400" dirty="0">
              <a:solidFill>
                <a:schemeClr val="bg1"/>
              </a:solidFill>
            </a:endParaRPr>
          </a:p>
        </p:txBody>
      </p:sp>
    </p:spTree>
    <p:extLst>
      <p:ext uri="{BB962C8B-B14F-4D97-AF65-F5344CB8AC3E}">
        <p14:creationId xmlns:p14="http://schemas.microsoft.com/office/powerpoint/2010/main" val="3720348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15875"/>
            <a:ext cx="9144000" cy="923925"/>
            <a:chOff x="0" y="3755"/>
            <a:chExt cx="5760" cy="582"/>
          </a:xfrm>
        </p:grpSpPr>
        <p:pic>
          <p:nvPicPr>
            <p:cNvPr id="3379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379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2" name="Rectangle 19">
            <a:extLst>
              <a:ext uri="{FF2B5EF4-FFF2-40B4-BE49-F238E27FC236}">
                <a16:creationId xmlns:a16="http://schemas.microsoft.com/office/drawing/2014/main" id="{9F167E8E-5FA6-BE49-BCAA-D77142CF50C1}"/>
              </a:ext>
            </a:extLst>
          </p:cNvPr>
          <p:cNvSpPr>
            <a:spLocks noChangeArrowheads="1"/>
          </p:cNvSpPr>
          <p:nvPr/>
        </p:nvSpPr>
        <p:spPr bwMode="auto">
          <a:xfrm>
            <a:off x="323528" y="2322978"/>
            <a:ext cx="8424936" cy="3976473"/>
          </a:xfrm>
          <a:prstGeom prst="rect">
            <a:avLst/>
          </a:prstGeom>
          <a:solidFill>
            <a:srgbClr val="F0F3FB"/>
          </a:solidFill>
          <a:ln w="19050">
            <a:solidFill>
              <a:srgbClr val="445895"/>
            </a:solidFill>
            <a:miter lim="800000"/>
            <a:headEnd/>
            <a:tailEnd/>
          </a:ln>
        </p:spPr>
        <p:txBody>
          <a:bodyPr wrap="square" anchor="ctr">
            <a:norm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ctr">
              <a:lnSpc>
                <a:spcPct val="150000"/>
              </a:lnSpc>
              <a:buNone/>
            </a:pPr>
            <a:r>
              <a:rPr lang="zh-CN" altLang="en-US" sz="1800" i="0" dirty="0">
                <a:solidFill>
                  <a:srgbClr val="000000"/>
                </a:solidFill>
              </a:rPr>
              <a:t>在</a:t>
            </a:r>
            <a:r>
              <a:rPr lang="en-US" altLang="zh-CN" sz="1800" i="0" dirty="0">
                <a:solidFill>
                  <a:srgbClr val="000000"/>
                </a:solidFill>
              </a:rPr>
              <a:t>142</a:t>
            </a:r>
            <a:r>
              <a:rPr lang="zh-CN" altLang="en-US" sz="1800" i="0" dirty="0">
                <a:solidFill>
                  <a:srgbClr val="000000"/>
                </a:solidFill>
              </a:rPr>
              <a:t>例没有遗传学异常的胎儿中</a:t>
            </a:r>
            <a:r>
              <a:rPr lang="zh-CN" altLang="en-US" sz="1700" i="0" dirty="0">
                <a:solidFill>
                  <a:srgbClr val="000000"/>
                </a:solidFill>
              </a:rPr>
              <a:t>：</a:t>
            </a:r>
          </a:p>
          <a:p>
            <a:pPr>
              <a:lnSpc>
                <a:spcPct val="150000"/>
              </a:lnSpc>
              <a:buFontTx/>
              <a:buChar char="-"/>
            </a:pPr>
            <a:r>
              <a:rPr lang="zh-CN" altLang="en-US" sz="1800" i="0" dirty="0">
                <a:solidFill>
                  <a:srgbClr val="000000"/>
                </a:solidFill>
              </a:rPr>
              <a:t>早期超声筛查异常和早期胎儿超声心动发现结构异常者</a:t>
            </a:r>
            <a:r>
              <a:rPr lang="en-US" altLang="zh-CN" sz="1800" i="0" dirty="0">
                <a:solidFill>
                  <a:srgbClr val="000000"/>
                </a:solidFill>
              </a:rPr>
              <a:t>15</a:t>
            </a:r>
            <a:r>
              <a:rPr lang="zh-CN" altLang="en-US" sz="1800" i="0" dirty="0">
                <a:solidFill>
                  <a:srgbClr val="000000"/>
                </a:solidFill>
              </a:rPr>
              <a:t>例（</a:t>
            </a:r>
            <a:r>
              <a:rPr lang="en-US" altLang="zh-CN" sz="1800" i="0" dirty="0">
                <a:solidFill>
                  <a:srgbClr val="000000"/>
                </a:solidFill>
              </a:rPr>
              <a:t>10.6%</a:t>
            </a:r>
            <a:r>
              <a:rPr lang="zh-CN" altLang="en-US" sz="1800" i="0" dirty="0">
                <a:solidFill>
                  <a:srgbClr val="000000"/>
                </a:solidFill>
              </a:rPr>
              <a:t>），其中</a:t>
            </a:r>
            <a:endParaRPr lang="en-US" altLang="zh-CN" sz="1800" i="0" dirty="0">
              <a:solidFill>
                <a:srgbClr val="000000"/>
              </a:solidFill>
            </a:endParaRPr>
          </a:p>
          <a:p>
            <a:pPr marL="0" indent="0">
              <a:lnSpc>
                <a:spcPct val="150000"/>
              </a:lnSpc>
              <a:buNone/>
            </a:pPr>
            <a:r>
              <a:rPr lang="en-US" altLang="zh-CN" sz="1800" i="0" dirty="0">
                <a:solidFill>
                  <a:srgbClr val="000000"/>
                </a:solidFill>
              </a:rPr>
              <a:t>      </a:t>
            </a:r>
            <a:r>
              <a:rPr lang="zh-CN" altLang="en-US" sz="1800" i="0" dirty="0">
                <a:solidFill>
                  <a:srgbClr val="000000"/>
                </a:solidFill>
              </a:rPr>
              <a:t>流产</a:t>
            </a:r>
            <a:r>
              <a:rPr lang="en-US" altLang="zh-CN" sz="1800" i="0" dirty="0">
                <a:solidFill>
                  <a:srgbClr val="000000"/>
                </a:solidFill>
              </a:rPr>
              <a:t>1</a:t>
            </a:r>
            <a:r>
              <a:rPr lang="zh-CN" altLang="en-US" sz="1800" i="0" dirty="0">
                <a:solidFill>
                  <a:srgbClr val="000000"/>
                </a:solidFill>
              </a:rPr>
              <a:t>例，</a:t>
            </a:r>
            <a:r>
              <a:rPr lang="en-US" altLang="zh-CN" sz="1800" i="0" dirty="0">
                <a:solidFill>
                  <a:srgbClr val="000000"/>
                </a:solidFill>
              </a:rPr>
              <a:t>8</a:t>
            </a:r>
            <a:r>
              <a:rPr lang="zh-CN" altLang="en-US" sz="1800" i="0" dirty="0">
                <a:solidFill>
                  <a:srgbClr val="000000"/>
                </a:solidFill>
              </a:rPr>
              <a:t>例终止妊娠，</a:t>
            </a:r>
            <a:r>
              <a:rPr lang="en-US" altLang="zh-CN" sz="1800" i="0" dirty="0">
                <a:solidFill>
                  <a:srgbClr val="000000"/>
                </a:solidFill>
              </a:rPr>
              <a:t>3</a:t>
            </a:r>
            <a:r>
              <a:rPr lang="zh-CN" altLang="en-US" sz="1800" i="0" dirty="0">
                <a:solidFill>
                  <a:srgbClr val="000000"/>
                </a:solidFill>
              </a:rPr>
              <a:t>例胎死宫内，</a:t>
            </a:r>
            <a:r>
              <a:rPr lang="en-US" altLang="zh-CN" sz="1800" i="0" dirty="0">
                <a:solidFill>
                  <a:srgbClr val="000000"/>
                </a:solidFill>
              </a:rPr>
              <a:t>3</a:t>
            </a:r>
            <a:r>
              <a:rPr lang="zh-CN" altLang="en-US" sz="1800" i="0" dirty="0">
                <a:solidFill>
                  <a:srgbClr val="000000"/>
                </a:solidFill>
              </a:rPr>
              <a:t>例活产。</a:t>
            </a:r>
            <a:endParaRPr lang="en-US" altLang="zh-CN" sz="1800" i="0" dirty="0">
              <a:solidFill>
                <a:srgbClr val="000000"/>
              </a:solidFill>
            </a:endParaRPr>
          </a:p>
          <a:p>
            <a:pPr marL="0" indent="0">
              <a:buNone/>
            </a:pPr>
            <a:endParaRPr lang="zh-CN" altLang="en-US" sz="1800" i="0" dirty="0">
              <a:solidFill>
                <a:srgbClr val="000000"/>
              </a:solidFill>
            </a:endParaRPr>
          </a:p>
          <a:p>
            <a:pPr marL="0" indent="0">
              <a:lnSpc>
                <a:spcPct val="150000"/>
              </a:lnSpc>
              <a:buNone/>
            </a:pPr>
            <a:r>
              <a:rPr lang="zh-CN" altLang="en-US" sz="1700" i="0" dirty="0"/>
              <a:t> </a:t>
            </a:r>
            <a:r>
              <a:rPr lang="en-US" altLang="zh-CN" sz="1700" i="0" dirty="0"/>
              <a:t>-    </a:t>
            </a:r>
            <a:r>
              <a:rPr lang="zh-CN" altLang="en-US" sz="1800" i="0" dirty="0">
                <a:solidFill>
                  <a:srgbClr val="000000"/>
                </a:solidFill>
              </a:rPr>
              <a:t>在孕早期遗传学检测和影像学检查正常胎儿的</a:t>
            </a:r>
            <a:r>
              <a:rPr lang="en-US" altLang="zh-CN" sz="1800" i="0" dirty="0">
                <a:solidFill>
                  <a:srgbClr val="000000"/>
                </a:solidFill>
              </a:rPr>
              <a:t>127</a:t>
            </a:r>
            <a:r>
              <a:rPr lang="zh-CN" altLang="en-US" sz="1800" i="0" dirty="0">
                <a:solidFill>
                  <a:srgbClr val="000000"/>
                </a:solidFill>
              </a:rPr>
              <a:t>个胎儿的中，孕中期影像学 </a:t>
            </a:r>
            <a:endParaRPr lang="en-US" altLang="zh-CN" sz="1800" i="0" dirty="0">
              <a:solidFill>
                <a:srgbClr val="000000"/>
              </a:solidFill>
            </a:endParaRPr>
          </a:p>
          <a:p>
            <a:pPr marL="0" indent="0">
              <a:lnSpc>
                <a:spcPct val="150000"/>
              </a:lnSpc>
              <a:buNone/>
            </a:pPr>
            <a:r>
              <a:rPr lang="en-US" altLang="zh-CN" sz="1800" i="0" dirty="0">
                <a:solidFill>
                  <a:srgbClr val="000000"/>
                </a:solidFill>
              </a:rPr>
              <a:t>     </a:t>
            </a:r>
            <a:r>
              <a:rPr lang="zh-CN" altLang="en-US" sz="1800" i="0" dirty="0">
                <a:solidFill>
                  <a:srgbClr val="000000"/>
                </a:solidFill>
              </a:rPr>
              <a:t>（胎儿超声心动图</a:t>
            </a:r>
            <a:r>
              <a:rPr lang="en-US" altLang="zh-CN" sz="1800" i="0" dirty="0">
                <a:solidFill>
                  <a:srgbClr val="000000"/>
                </a:solidFill>
              </a:rPr>
              <a:t>+</a:t>
            </a:r>
            <a:r>
              <a:rPr lang="zh-CN" altLang="en-US" sz="1800" i="0" dirty="0">
                <a:solidFill>
                  <a:srgbClr val="000000"/>
                </a:solidFill>
              </a:rPr>
              <a:t>结构异常筛查）确诊了</a:t>
            </a:r>
            <a:r>
              <a:rPr lang="en-US" altLang="zh-CN" sz="1800" i="0" dirty="0">
                <a:solidFill>
                  <a:srgbClr val="000000"/>
                </a:solidFill>
              </a:rPr>
              <a:t>19</a:t>
            </a:r>
            <a:r>
              <a:rPr lang="zh-CN" altLang="en-US" sz="1800" i="0" dirty="0">
                <a:solidFill>
                  <a:srgbClr val="000000"/>
                </a:solidFill>
              </a:rPr>
              <a:t>例（</a:t>
            </a:r>
            <a:r>
              <a:rPr lang="en-US" altLang="zh-CN" sz="1800" i="0" dirty="0">
                <a:solidFill>
                  <a:srgbClr val="000000"/>
                </a:solidFill>
              </a:rPr>
              <a:t>15%</a:t>
            </a:r>
            <a:r>
              <a:rPr lang="zh-CN" altLang="en-US" sz="1800" i="0" dirty="0">
                <a:solidFill>
                  <a:srgbClr val="000000"/>
                </a:solidFill>
              </a:rPr>
              <a:t>）胎儿存在结构异常。</a:t>
            </a:r>
            <a:endParaRPr lang="en-US" altLang="zh-CN" sz="1800" i="0" dirty="0">
              <a:solidFill>
                <a:srgbClr val="000000"/>
              </a:solidFill>
            </a:endParaRPr>
          </a:p>
          <a:p>
            <a:pPr marL="0" indent="0">
              <a:buNone/>
            </a:pPr>
            <a:endParaRPr lang="en-US" altLang="zh-CN" sz="1800" i="0" dirty="0">
              <a:solidFill>
                <a:srgbClr val="000000"/>
              </a:solidFill>
            </a:endParaRPr>
          </a:p>
          <a:p>
            <a:pPr marL="0" indent="0">
              <a:lnSpc>
                <a:spcPct val="150000"/>
              </a:lnSpc>
              <a:buNone/>
            </a:pPr>
            <a:r>
              <a:rPr lang="en-US" altLang="zh-CN" sz="1800" i="0" dirty="0">
                <a:solidFill>
                  <a:srgbClr val="000000"/>
                </a:solidFill>
              </a:rPr>
              <a:t>-    </a:t>
            </a:r>
            <a:r>
              <a:rPr lang="zh-CN" altLang="en-US" sz="1800" i="0" dirty="0">
                <a:solidFill>
                  <a:srgbClr val="000000"/>
                </a:solidFill>
              </a:rPr>
              <a:t>其余早孕期</a:t>
            </a:r>
            <a:r>
              <a:rPr lang="en-US" altLang="zh-CN" sz="1800" i="0" dirty="0">
                <a:solidFill>
                  <a:srgbClr val="000000"/>
                </a:solidFill>
              </a:rPr>
              <a:t>NT</a:t>
            </a:r>
            <a:r>
              <a:rPr lang="zh-CN" altLang="en-US" sz="1800" i="0" dirty="0">
                <a:solidFill>
                  <a:srgbClr val="000000"/>
                </a:solidFill>
              </a:rPr>
              <a:t>增厚的胎儿，</a:t>
            </a:r>
            <a:r>
              <a:rPr lang="en-US" altLang="zh-CN" sz="1800" i="0" dirty="0">
                <a:solidFill>
                  <a:srgbClr val="000000"/>
                </a:solidFill>
              </a:rPr>
              <a:t>108/226</a:t>
            </a:r>
            <a:r>
              <a:rPr lang="zh-CN" altLang="en-US" sz="1800" i="0" dirty="0">
                <a:solidFill>
                  <a:srgbClr val="000000"/>
                </a:solidFill>
              </a:rPr>
              <a:t>（</a:t>
            </a:r>
            <a:r>
              <a:rPr lang="en-US" altLang="zh-CN" sz="1800" i="0" dirty="0">
                <a:solidFill>
                  <a:srgbClr val="000000"/>
                </a:solidFill>
              </a:rPr>
              <a:t>47.8%</a:t>
            </a:r>
            <a:r>
              <a:rPr lang="zh-CN" altLang="en-US" sz="1800" i="0" dirty="0">
                <a:solidFill>
                  <a:srgbClr val="000000"/>
                </a:solidFill>
              </a:rPr>
              <a:t>）围生期结局正常。</a:t>
            </a:r>
          </a:p>
          <a:p>
            <a:pPr algn="just">
              <a:lnSpc>
                <a:spcPct val="150000"/>
              </a:lnSpc>
              <a:buFontTx/>
              <a:buChar char="-"/>
            </a:pPr>
            <a:endParaRPr lang="it-IT" sz="1700" i="0" dirty="0"/>
          </a:p>
        </p:txBody>
      </p:sp>
      <p:sp>
        <p:nvSpPr>
          <p:cNvPr id="13" name="TextBox 1">
            <a:extLst>
              <a:ext uri="{FF2B5EF4-FFF2-40B4-BE49-F238E27FC236}">
                <a16:creationId xmlns:a16="http://schemas.microsoft.com/office/drawing/2014/main" id="{3D3AD445-D3C5-8F46-8BE3-D48E1D4E36A6}"/>
              </a:ext>
            </a:extLst>
          </p:cNvPr>
          <p:cNvSpPr txBox="1">
            <a:spLocks noChangeArrowheads="1"/>
          </p:cNvSpPr>
          <p:nvPr/>
        </p:nvSpPr>
        <p:spPr bwMode="auto">
          <a:xfrm>
            <a:off x="2292287" y="1523675"/>
            <a:ext cx="4559424"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800" b="1" i="0" dirty="0">
                <a:solidFill>
                  <a:srgbClr val="000000"/>
                </a:solidFill>
              </a:rPr>
              <a:t>结   </a:t>
            </a:r>
            <a:r>
              <a:rPr lang="zh-CN" altLang="en-US" sz="2800" b="1" i="0" dirty="0"/>
              <a:t>果</a:t>
            </a:r>
            <a:endParaRPr lang="en-GB" altLang="it-IT" sz="2800" b="1" i="0" dirty="0"/>
          </a:p>
        </p:txBody>
      </p:sp>
      <p:sp>
        <p:nvSpPr>
          <p:cNvPr id="8" name="Text Box 5">
            <a:extLst>
              <a:ext uri="{FF2B5EF4-FFF2-40B4-BE49-F238E27FC236}">
                <a16:creationId xmlns:a16="http://schemas.microsoft.com/office/drawing/2014/main" id="{93F69355-DFBD-4917-AB23-835A780813EE}"/>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400" dirty="0">
                <a:solidFill>
                  <a:srgbClr val="FFFFFF"/>
                </a:solidFill>
              </a:rPr>
              <a:t>游离</a:t>
            </a:r>
            <a:r>
              <a:rPr lang="en-US" altLang="zh-CN" sz="1400" dirty="0">
                <a:solidFill>
                  <a:srgbClr val="FFFFFF"/>
                </a:solidFill>
              </a:rPr>
              <a:t>DNA</a:t>
            </a:r>
            <a:r>
              <a:rPr lang="zh-CN" altLang="en-US" sz="1400" dirty="0">
                <a:solidFill>
                  <a:srgbClr val="FFFFFF"/>
                </a:solidFill>
              </a:rPr>
              <a:t>的检测能否用于妊娠后胎儿</a:t>
            </a:r>
            <a:r>
              <a:rPr lang="en-US" altLang="zh-CN" sz="1400" dirty="0">
                <a:solidFill>
                  <a:srgbClr val="FFFFFF"/>
                </a:solidFill>
              </a:rPr>
              <a:t>NT</a:t>
            </a:r>
            <a:r>
              <a:rPr lang="zh-CN" altLang="en-US" sz="1400" dirty="0">
                <a:solidFill>
                  <a:srgbClr val="FFFFFF"/>
                </a:solidFill>
              </a:rPr>
              <a:t>增厚的评估？</a:t>
            </a:r>
          </a:p>
          <a:p>
            <a:pPr algn="ctr" eaLnBrk="1" hangingPunct="1">
              <a:spcBef>
                <a:spcPct val="0"/>
              </a:spcBef>
              <a:buFontTx/>
              <a:buNone/>
            </a:pPr>
            <a:r>
              <a:rPr lang="de-DE" altLang="it-IT" sz="1400" dirty="0">
                <a:solidFill>
                  <a:schemeClr val="bg1"/>
                </a:solidFill>
              </a:rPr>
              <a:t>Miranda</a:t>
            </a:r>
            <a:r>
              <a:rPr lang="zh-CN" altLang="en-US" sz="1400" dirty="0">
                <a:solidFill>
                  <a:schemeClr val="bg1"/>
                </a:solidFill>
              </a:rPr>
              <a:t>等，</a:t>
            </a:r>
            <a:r>
              <a:rPr lang="en-US" altLang="zh-CN" sz="1400" dirty="0">
                <a:solidFill>
                  <a:schemeClr val="bg1"/>
                </a:solidFill>
              </a:rPr>
              <a:t>UOG 2020</a:t>
            </a:r>
            <a:endParaRPr lang="en-GB" altLang="it-IT" sz="1400" dirty="0">
              <a:solidFill>
                <a:schemeClr val="bg1"/>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45308</TotalTime>
  <Words>2778</Words>
  <Application>Microsoft Office PowerPoint</Application>
  <PresentationFormat>On-screen Show (4:3)</PresentationFormat>
  <Paragraphs>257</Paragraphs>
  <Slides>12</Slides>
  <Notes>12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12</vt:i4>
      </vt:variant>
    </vt:vector>
  </HeadingPairs>
  <TitlesOfParts>
    <vt:vector size="20" baseType="lpstr">
      <vt:lpstr>SimSun</vt:lpstr>
      <vt:lpstr>Arial</vt:lpstr>
      <vt:lpstr>Calibri</vt:lpstr>
      <vt:lpstr>等线</vt:lpstr>
      <vt:lpstr>ffb</vt:lpstr>
      <vt:lpstr>Times New Roman</vt:lpstr>
      <vt:lpstr>Default Design</vt:lpstr>
      <vt:lpstr>5_Default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ISUOGUSR</dc:creator>
  <cp:lastModifiedBy>Hana Shiref</cp:lastModifiedBy>
  <cp:revision>948</cp:revision>
  <cp:lastPrinted>2011-09-13T15:07:48Z</cp:lastPrinted>
  <dcterms:created xsi:type="dcterms:W3CDTF">2016-05-13T18:06:14Z</dcterms:created>
  <dcterms:modified xsi:type="dcterms:W3CDTF">2020-06-19T15:29:26Z</dcterms:modified>
</cp:coreProperties>
</file>