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4812" r:id="rId2"/>
  </p:sldMasterIdLst>
  <p:notesMasterIdLst>
    <p:notesMasterId r:id="rId15"/>
  </p:notesMasterIdLst>
  <p:sldIdLst>
    <p:sldId id="329" r:id="rId3"/>
    <p:sldId id="350" r:id="rId4"/>
    <p:sldId id="349" r:id="rId5"/>
    <p:sldId id="384" r:id="rId6"/>
    <p:sldId id="398" r:id="rId7"/>
    <p:sldId id="379" r:id="rId8"/>
    <p:sldId id="387" r:id="rId9"/>
    <p:sldId id="399" r:id="rId10"/>
    <p:sldId id="353" r:id="rId11"/>
    <p:sldId id="400" r:id="rId12"/>
    <p:sldId id="381" r:id="rId13"/>
    <p:sldId id="371" r:id="rId14"/>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618">
          <p15:clr>
            <a:srgbClr val="A4A3A4"/>
          </p15:clr>
        </p15:guide>
        <p15:guide id="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n liu" initials="yl" lastIdx="1" clrIdx="0">
    <p:extLst>
      <p:ext uri="{19B8F6BF-5375-455C-9EA6-DF929625EA0E}">
        <p15:presenceInfo xmlns:p15="http://schemas.microsoft.com/office/powerpoint/2012/main" userId="7aeeb296d51fcf0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1376" autoAdjust="0"/>
    <p:restoredTop sz="94682" autoAdjust="0"/>
  </p:normalViewPr>
  <p:slideViewPr>
    <p:cSldViewPr>
      <p:cViewPr varScale="1">
        <p:scale>
          <a:sx n="111" d="100"/>
          <a:sy n="111" d="100"/>
        </p:scale>
        <p:origin x="1608" y="108"/>
      </p:cViewPr>
      <p:guideLst>
        <p:guide orient="horz" pos="2160"/>
        <p:guide pos="2880"/>
        <p:guide orient="horz" pos="61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charset="0"/>
              </a:defRPr>
            </a:lvl1pPr>
          </a:lstStyle>
          <a:p>
            <a:pPr>
              <a:defRPr/>
            </a:pPr>
            <a:fld id="{E85DC6F2-61F7-47F7-BDDB-8773C9C1B552}" type="datetimeFigureOut">
              <a:rPr lang="it-IT"/>
              <a:pPr>
                <a:defRPr/>
              </a:pPr>
              <a:t>19/06/2020</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extLst>
      <p:ext uri="{BB962C8B-B14F-4D97-AF65-F5344CB8AC3E}">
        <p14:creationId xmlns:p14="http://schemas.microsoft.com/office/powerpoint/2010/main" val="23629690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84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it-IT" dirty="0"/>
          </a:p>
        </p:txBody>
      </p:sp>
    </p:spTree>
    <p:extLst>
      <p:ext uri="{BB962C8B-B14F-4D97-AF65-F5344CB8AC3E}">
        <p14:creationId xmlns:p14="http://schemas.microsoft.com/office/powerpoint/2010/main" val="254650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10</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89070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pPr>
              <a:defRPr/>
            </a:pPr>
            <a:fld id="{7A07579C-B849-46E4-81D5-095676F8793D}" type="slidenum">
              <a:rPr lang="en-US" smtClean="0"/>
              <a:pPr>
                <a:defRPr/>
              </a:pPr>
              <a:t>11</a:t>
            </a:fld>
            <a:endParaRPr lang="it-IT" dirty="0">
              <a:cs typeface="+mn-cs"/>
            </a:endParaRPr>
          </a:p>
        </p:txBody>
      </p:sp>
    </p:spTree>
    <p:extLst>
      <p:ext uri="{BB962C8B-B14F-4D97-AF65-F5344CB8AC3E}">
        <p14:creationId xmlns:p14="http://schemas.microsoft.com/office/powerpoint/2010/main" val="3666393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9395"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59396"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43011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2532"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294713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2458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3555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pPr>
              <a:defRPr/>
            </a:pPr>
            <a:fld id="{7A07579C-B849-46E4-81D5-095676F8793D}" type="slidenum">
              <a:rPr lang="en-US" smtClean="0"/>
              <a:pPr>
                <a:defRPr/>
              </a:pPr>
              <a:t>4</a:t>
            </a:fld>
            <a:endParaRPr lang="it-IT" dirty="0">
              <a:cs typeface="+mn-cs"/>
            </a:endParaRPr>
          </a:p>
        </p:txBody>
      </p:sp>
    </p:spTree>
    <p:extLst>
      <p:ext uri="{BB962C8B-B14F-4D97-AF65-F5344CB8AC3E}">
        <p14:creationId xmlns:p14="http://schemas.microsoft.com/office/powerpoint/2010/main" val="3616361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pPr>
              <a:defRPr/>
            </a:pPr>
            <a:fld id="{7A07579C-B849-46E4-81D5-095676F8793D}" type="slidenum">
              <a:rPr lang="en-US" smtClean="0"/>
              <a:pPr>
                <a:defRPr/>
              </a:pPr>
              <a:t>5</a:t>
            </a:fld>
            <a:endParaRPr lang="it-IT" dirty="0">
              <a:cs typeface="+mn-cs"/>
            </a:endParaRPr>
          </a:p>
        </p:txBody>
      </p:sp>
    </p:spTree>
    <p:extLst>
      <p:ext uri="{BB962C8B-B14F-4D97-AF65-F5344CB8AC3E}">
        <p14:creationId xmlns:p14="http://schemas.microsoft.com/office/powerpoint/2010/main" val="3661736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normAutofit/>
          </a:bodyPr>
          <a:lstStyle/>
          <a:p>
            <a:pPr>
              <a:defRPr/>
            </a:pPr>
            <a:fld id="{7A07579C-B849-46E4-81D5-095676F8793D}" type="slidenum">
              <a:rPr lang="en-US" smtClean="0"/>
              <a:pPr>
                <a:defRPr/>
              </a:pPr>
              <a:t>6</a:t>
            </a:fld>
            <a:endParaRPr lang="it-IT" dirty="0">
              <a:cs typeface="+mn-cs"/>
            </a:endParaRPr>
          </a:p>
        </p:txBody>
      </p:sp>
    </p:spTree>
    <p:extLst>
      <p:ext uri="{BB962C8B-B14F-4D97-AF65-F5344CB8AC3E}">
        <p14:creationId xmlns:p14="http://schemas.microsoft.com/office/powerpoint/2010/main" val="27524853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pPr>
              <a:defRPr/>
            </a:pPr>
            <a:fld id="{7A07579C-B849-46E4-81D5-095676F8793D}" type="slidenum">
              <a:rPr lang="en-US" smtClean="0"/>
              <a:pPr>
                <a:defRPr/>
              </a:pPr>
              <a:t>7</a:t>
            </a:fld>
            <a:endParaRPr lang="it-IT" dirty="0">
              <a:cs typeface="+mn-cs"/>
            </a:endParaRPr>
          </a:p>
        </p:txBody>
      </p:sp>
    </p:spTree>
    <p:extLst>
      <p:ext uri="{BB962C8B-B14F-4D97-AF65-F5344CB8AC3E}">
        <p14:creationId xmlns:p14="http://schemas.microsoft.com/office/powerpoint/2010/main" val="1665535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normAutofit/>
          </a:bodyPr>
          <a:lstStyle/>
          <a:p>
            <a:pPr>
              <a:defRPr/>
            </a:pPr>
            <a:fld id="{7A07579C-B849-46E4-81D5-095676F8793D}" type="slidenum">
              <a:rPr lang="en-US" smtClean="0"/>
              <a:pPr>
                <a:defRPr/>
              </a:pPr>
              <a:t>8</a:t>
            </a:fld>
            <a:endParaRPr lang="it-IT" dirty="0">
              <a:cs typeface="+mn-cs"/>
            </a:endParaRPr>
          </a:p>
        </p:txBody>
      </p:sp>
    </p:spTree>
    <p:extLst>
      <p:ext uri="{BB962C8B-B14F-4D97-AF65-F5344CB8AC3E}">
        <p14:creationId xmlns:p14="http://schemas.microsoft.com/office/powerpoint/2010/main" val="2726081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dirty="0"/>
          </a:p>
        </p:txBody>
      </p:sp>
      <p:sp>
        <p:nvSpPr>
          <p:cNvPr id="34820" name="Segnaposto numero diapositiva 3"/>
          <p:cNvSpPr txBox="1">
            <a:spLocks noGrp="1"/>
          </p:cNvSpPr>
          <p:nvPr/>
        </p:nvSpPr>
        <p:spPr bwMode="auto">
          <a:xfrm>
            <a:off x="3829050" y="9444038"/>
            <a:ext cx="2930525" cy="496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norm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9</a:t>
            </a:fld>
            <a:endParaRPr lang="it-IT" altLang="it-IT" i="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8868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DE3EC82-1B01-4E61-8144-D6203CB61C62}" type="slidenum">
              <a:rPr lang="en-US"/>
              <a:pPr>
                <a:defRPr/>
              </a:pPr>
              <a:t>‹#›</a:t>
            </a:fld>
            <a:endParaRPr lang="en-GB" dirty="0"/>
          </a:p>
        </p:txBody>
      </p:sp>
    </p:spTree>
    <p:extLst>
      <p:ext uri="{BB962C8B-B14F-4D97-AF65-F5344CB8AC3E}">
        <p14:creationId xmlns:p14="http://schemas.microsoft.com/office/powerpoint/2010/main" val="4240175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40D8DF2-7700-485C-A24B-6C4C21AB59CF}" type="slidenum">
              <a:rPr lang="en-US"/>
              <a:pPr>
                <a:defRPr/>
              </a:pPr>
              <a:t>‹#›</a:t>
            </a:fld>
            <a:endParaRPr lang="en-GB" dirty="0"/>
          </a:p>
        </p:txBody>
      </p:sp>
    </p:spTree>
    <p:extLst>
      <p:ext uri="{BB962C8B-B14F-4D97-AF65-F5344CB8AC3E}">
        <p14:creationId xmlns:p14="http://schemas.microsoft.com/office/powerpoint/2010/main" val="387803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07C36B0-32BF-4C1D-8B14-A851CC5C51F3}" type="slidenum">
              <a:rPr lang="en-US"/>
              <a:pPr>
                <a:defRPr/>
              </a:pPr>
              <a:t>‹#›</a:t>
            </a:fld>
            <a:endParaRPr lang="en-GB" dirty="0"/>
          </a:p>
        </p:txBody>
      </p:sp>
    </p:spTree>
    <p:extLst>
      <p:ext uri="{BB962C8B-B14F-4D97-AF65-F5344CB8AC3E}">
        <p14:creationId xmlns:p14="http://schemas.microsoft.com/office/powerpoint/2010/main" val="1603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extLst>
      <p:ext uri="{BB962C8B-B14F-4D97-AF65-F5344CB8AC3E}">
        <p14:creationId xmlns:p14="http://schemas.microsoft.com/office/powerpoint/2010/main" val="644433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extLst>
      <p:ext uri="{BB962C8B-B14F-4D97-AF65-F5344CB8AC3E}">
        <p14:creationId xmlns:p14="http://schemas.microsoft.com/office/powerpoint/2010/main" val="271767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extLst>
      <p:ext uri="{BB962C8B-B14F-4D97-AF65-F5344CB8AC3E}">
        <p14:creationId xmlns:p14="http://schemas.microsoft.com/office/powerpoint/2010/main" val="2110194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extLst>
      <p:ext uri="{BB962C8B-B14F-4D97-AF65-F5344CB8AC3E}">
        <p14:creationId xmlns:p14="http://schemas.microsoft.com/office/powerpoint/2010/main" val="10427672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extLst>
      <p:ext uri="{BB962C8B-B14F-4D97-AF65-F5344CB8AC3E}">
        <p14:creationId xmlns:p14="http://schemas.microsoft.com/office/powerpoint/2010/main" val="7347622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extLst>
      <p:ext uri="{BB962C8B-B14F-4D97-AF65-F5344CB8AC3E}">
        <p14:creationId xmlns:p14="http://schemas.microsoft.com/office/powerpoint/2010/main" val="5038244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extLst>
      <p:ext uri="{BB962C8B-B14F-4D97-AF65-F5344CB8AC3E}">
        <p14:creationId xmlns:p14="http://schemas.microsoft.com/office/powerpoint/2010/main" val="2175782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extLst>
      <p:ext uri="{BB962C8B-B14F-4D97-AF65-F5344CB8AC3E}">
        <p14:creationId xmlns:p14="http://schemas.microsoft.com/office/powerpoint/2010/main" val="1027852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C909CB6-6D70-440F-BE29-455026851B21}" type="slidenum">
              <a:rPr lang="en-US"/>
              <a:pPr>
                <a:defRPr/>
              </a:pPr>
              <a:t>‹#›</a:t>
            </a:fld>
            <a:endParaRPr lang="en-GB" dirty="0"/>
          </a:p>
        </p:txBody>
      </p:sp>
    </p:spTree>
    <p:extLst>
      <p:ext uri="{BB962C8B-B14F-4D97-AF65-F5344CB8AC3E}">
        <p14:creationId xmlns:p14="http://schemas.microsoft.com/office/powerpoint/2010/main" val="10926864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extLst>
      <p:ext uri="{BB962C8B-B14F-4D97-AF65-F5344CB8AC3E}">
        <p14:creationId xmlns:p14="http://schemas.microsoft.com/office/powerpoint/2010/main" val="4096172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extLst>
      <p:ext uri="{BB962C8B-B14F-4D97-AF65-F5344CB8AC3E}">
        <p14:creationId xmlns:p14="http://schemas.microsoft.com/office/powerpoint/2010/main" val="13889475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extLst>
      <p:ext uri="{BB962C8B-B14F-4D97-AF65-F5344CB8AC3E}">
        <p14:creationId xmlns:p14="http://schemas.microsoft.com/office/powerpoint/2010/main" val="2751626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C7007470-8E3A-4B11-89EA-065FF43B9312}" type="slidenum">
              <a:rPr lang="en-US"/>
              <a:pPr>
                <a:defRPr/>
              </a:pPr>
              <a:t>‹#›</a:t>
            </a:fld>
            <a:endParaRPr lang="en-GB" dirty="0"/>
          </a:p>
        </p:txBody>
      </p:sp>
    </p:spTree>
    <p:extLst>
      <p:ext uri="{BB962C8B-B14F-4D97-AF65-F5344CB8AC3E}">
        <p14:creationId xmlns:p14="http://schemas.microsoft.com/office/powerpoint/2010/main" val="2797632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7803EB94-954C-42B7-BC7B-F6998BFAAE35}" type="slidenum">
              <a:rPr lang="en-US"/>
              <a:pPr>
                <a:defRPr/>
              </a:pPr>
              <a:t>‹#›</a:t>
            </a:fld>
            <a:endParaRPr lang="en-GB" dirty="0"/>
          </a:p>
        </p:txBody>
      </p:sp>
    </p:spTree>
    <p:extLst>
      <p:ext uri="{BB962C8B-B14F-4D97-AF65-F5344CB8AC3E}">
        <p14:creationId xmlns:p14="http://schemas.microsoft.com/office/powerpoint/2010/main" val="134588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43178C1A-D1D9-4F7B-859A-60F116829842}" type="slidenum">
              <a:rPr lang="en-US"/>
              <a:pPr>
                <a:defRPr/>
              </a:pPr>
              <a:t>‹#›</a:t>
            </a:fld>
            <a:endParaRPr lang="en-GB" dirty="0"/>
          </a:p>
        </p:txBody>
      </p:sp>
    </p:spTree>
    <p:extLst>
      <p:ext uri="{BB962C8B-B14F-4D97-AF65-F5344CB8AC3E}">
        <p14:creationId xmlns:p14="http://schemas.microsoft.com/office/powerpoint/2010/main" val="366048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E389177E-B0CC-4BAA-86B1-C7EC57F86527}" type="slidenum">
              <a:rPr lang="en-US"/>
              <a:pPr>
                <a:defRPr/>
              </a:pPr>
              <a:t>‹#›</a:t>
            </a:fld>
            <a:endParaRPr lang="en-GB" dirty="0"/>
          </a:p>
        </p:txBody>
      </p:sp>
    </p:spTree>
    <p:extLst>
      <p:ext uri="{BB962C8B-B14F-4D97-AF65-F5344CB8AC3E}">
        <p14:creationId xmlns:p14="http://schemas.microsoft.com/office/powerpoint/2010/main" val="9897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7C3A35F0-57CA-4226-B22C-AEDC13518215}" type="slidenum">
              <a:rPr lang="en-US"/>
              <a:pPr>
                <a:defRPr/>
              </a:pPr>
              <a:t>‹#›</a:t>
            </a:fld>
            <a:endParaRPr lang="en-GB" dirty="0"/>
          </a:p>
        </p:txBody>
      </p:sp>
    </p:spTree>
    <p:extLst>
      <p:ext uri="{BB962C8B-B14F-4D97-AF65-F5344CB8AC3E}">
        <p14:creationId xmlns:p14="http://schemas.microsoft.com/office/powerpoint/2010/main" val="406844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D0913055-48F1-4760-A228-BF2BB82244EF}" type="slidenum">
              <a:rPr lang="en-US"/>
              <a:pPr>
                <a:defRPr/>
              </a:pPr>
              <a:t>‹#›</a:t>
            </a:fld>
            <a:endParaRPr lang="en-GB" dirty="0"/>
          </a:p>
        </p:txBody>
      </p:sp>
    </p:spTree>
    <p:extLst>
      <p:ext uri="{BB962C8B-B14F-4D97-AF65-F5344CB8AC3E}">
        <p14:creationId xmlns:p14="http://schemas.microsoft.com/office/powerpoint/2010/main" val="741009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6695BB04-7A9D-4F2A-9B1F-9B9D5AF2E16F}" type="slidenum">
              <a:rPr lang="en-US"/>
              <a:pPr>
                <a:defRPr/>
              </a:pPr>
              <a:t>‹#›</a:t>
            </a:fld>
            <a:endParaRPr lang="en-GB" dirty="0"/>
          </a:p>
        </p:txBody>
      </p:sp>
    </p:spTree>
    <p:extLst>
      <p:ext uri="{BB962C8B-B14F-4D97-AF65-F5344CB8AC3E}">
        <p14:creationId xmlns:p14="http://schemas.microsoft.com/office/powerpoint/2010/main" val="212987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i="0">
                <a:latin typeface="Arial"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i="0">
                <a:latin typeface="Arial"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7585" r:id="rId1"/>
    <p:sldLayoutId id="2147487586" r:id="rId2"/>
    <p:sldLayoutId id="2147487587" r:id="rId3"/>
    <p:sldLayoutId id="2147487588" r:id="rId4"/>
    <p:sldLayoutId id="2147487589" r:id="rId5"/>
    <p:sldLayoutId id="2147487590" r:id="rId6"/>
    <p:sldLayoutId id="2147487591" r:id="rId7"/>
    <p:sldLayoutId id="2147487592" r:id="rId8"/>
    <p:sldLayoutId id="2147487593" r:id="rId9"/>
    <p:sldLayoutId id="2147487594" r:id="rId10"/>
    <p:sldLayoutId id="21474875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it-IT"/>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it-IT"/>
              <a:t>Click to edit Master text styles</a:t>
            </a:r>
          </a:p>
          <a:p>
            <a:pPr lvl="1"/>
            <a:r>
              <a:rPr lang="en-GB" altLang="it-IT"/>
              <a:t>Second level</a:t>
            </a:r>
          </a:p>
          <a:p>
            <a:pPr lvl="2"/>
            <a:r>
              <a:rPr lang="en-GB" altLang="it-IT"/>
              <a:t>Third level</a:t>
            </a:r>
          </a:p>
          <a:p>
            <a:pPr lvl="3"/>
            <a:r>
              <a:rPr lang="en-GB" altLang="it-IT"/>
              <a:t>Fourth level</a:t>
            </a:r>
          </a:p>
          <a:p>
            <a:pPr lvl="4"/>
            <a:r>
              <a:rPr lang="en-GB" altLang="it-IT"/>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i="0">
                <a:solidFill>
                  <a:srgbClr val="000000"/>
                </a:solidFill>
                <a:latin typeface="Arial" charset="0"/>
                <a:cs typeface="Arial"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i="0">
                <a:solidFill>
                  <a:srgbClr val="000000"/>
                </a:solidFill>
                <a:latin typeface="Arial" charset="0"/>
                <a:cs typeface="Arial"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7618" r:id="rId1"/>
    <p:sldLayoutId id="2147487619" r:id="rId2"/>
    <p:sldLayoutId id="2147487620" r:id="rId3"/>
    <p:sldLayoutId id="2147487621" r:id="rId4"/>
    <p:sldLayoutId id="2147487622" r:id="rId5"/>
    <p:sldLayoutId id="2147487623" r:id="rId6"/>
    <p:sldLayoutId id="2147487624" r:id="rId7"/>
    <p:sldLayoutId id="2147487625" r:id="rId8"/>
    <p:sldLayoutId id="2147487626" r:id="rId9"/>
    <p:sldLayoutId id="2147487627" r:id="rId10"/>
    <p:sldLayoutId id="214748762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a:grpSpLocks/>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4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7411" name="Text Box 5"/>
          <p:cNvSpPr txBox="1">
            <a:spLocks noChangeArrowheads="1"/>
          </p:cNvSpPr>
          <p:nvPr/>
        </p:nvSpPr>
        <p:spPr bwMode="auto">
          <a:xfrm>
            <a:off x="228600" y="1295400"/>
            <a:ext cx="8748713"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28575" algn="ctr">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en-GB" altLang="it-IT" b="1" i="0" dirty="0">
                <a:solidFill>
                  <a:srgbClr val="000000"/>
                </a:solidFill>
                <a:cs typeface="Arial" panose="020B0604020202020204" pitchFamily="34" charset="0"/>
              </a:rPr>
              <a:t>UOG Journal Club: </a:t>
            </a:r>
            <a:r>
              <a:rPr lang="en-US" altLang="zh-CN" b="1" i="0" dirty="0">
                <a:solidFill>
                  <a:srgbClr val="000000"/>
                </a:solidFill>
                <a:cs typeface="Arial" panose="020B0604020202020204" pitchFamily="34" charset="0"/>
              </a:rPr>
              <a:t>2020</a:t>
            </a:r>
            <a:r>
              <a:rPr lang="zh-CN" altLang="en-US" b="1" i="0" dirty="0">
                <a:solidFill>
                  <a:srgbClr val="000000"/>
                </a:solidFill>
                <a:cs typeface="Arial" panose="020B0604020202020204" pitchFamily="34" charset="0"/>
              </a:rPr>
              <a:t>年</a:t>
            </a:r>
            <a:r>
              <a:rPr lang="en-US" altLang="zh-CN" b="1" i="0" dirty="0">
                <a:solidFill>
                  <a:srgbClr val="000000"/>
                </a:solidFill>
                <a:cs typeface="Arial" panose="020B0604020202020204" pitchFamily="34" charset="0"/>
              </a:rPr>
              <a:t>5</a:t>
            </a:r>
            <a:r>
              <a:rPr lang="zh-CN" altLang="en-US" b="1" i="0" dirty="0">
                <a:solidFill>
                  <a:srgbClr val="000000"/>
                </a:solidFill>
                <a:cs typeface="Arial" panose="020B0604020202020204" pitchFamily="34" charset="0"/>
              </a:rPr>
              <a:t>月</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251520" y="2060848"/>
            <a:ext cx="8424936" cy="2573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rmAutofit fontScale="92500" lnSpcReduction="10000"/>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zh-CN" altLang="en-US" sz="2600" b="1" i="0" dirty="0">
                <a:solidFill>
                  <a:srgbClr val="000000"/>
                </a:solidFill>
              </a:rPr>
              <a:t>游离</a:t>
            </a:r>
            <a:r>
              <a:rPr lang="en-US" altLang="zh-CN" sz="2600" b="1" i="0" dirty="0">
                <a:solidFill>
                  <a:srgbClr val="000000"/>
                </a:solidFill>
              </a:rPr>
              <a:t>DNA</a:t>
            </a:r>
            <a:r>
              <a:rPr lang="zh-CN" altLang="en-US" sz="2600" b="1" i="0" dirty="0">
                <a:solidFill>
                  <a:srgbClr val="000000"/>
                </a:solidFill>
              </a:rPr>
              <a:t>的检测能否用于妊娠后胎儿</a:t>
            </a:r>
            <a:endParaRPr lang="en-US" altLang="zh-CN" sz="2600" b="1" i="0" dirty="0">
              <a:solidFill>
                <a:srgbClr val="000000"/>
              </a:solidFill>
            </a:endParaRPr>
          </a:p>
          <a:p>
            <a:pPr algn="ctr">
              <a:buNone/>
            </a:pPr>
            <a:r>
              <a:rPr lang="zh-CN" altLang="en-US" sz="2600" b="1" i="0" dirty="0">
                <a:solidFill>
                  <a:srgbClr val="000000"/>
                </a:solidFill>
              </a:rPr>
              <a:t>颈项透明层（</a:t>
            </a:r>
            <a:r>
              <a:rPr lang="en-US" altLang="zh-CN" sz="2600" b="1" i="0" dirty="0">
                <a:solidFill>
                  <a:srgbClr val="000000"/>
                </a:solidFill>
              </a:rPr>
              <a:t>NT</a:t>
            </a:r>
            <a:r>
              <a:rPr lang="zh-CN" altLang="en-US" sz="2600" b="1" i="0" dirty="0">
                <a:solidFill>
                  <a:srgbClr val="000000"/>
                </a:solidFill>
              </a:rPr>
              <a:t>）增厚的评估？</a:t>
            </a:r>
          </a:p>
          <a:p>
            <a:pPr algn="ctr">
              <a:buNone/>
            </a:pPr>
            <a:endParaRPr lang="zh-CN" altLang="en-US" sz="2600" b="1" i="0" dirty="0"/>
          </a:p>
          <a:p>
            <a:pPr algn="ctr">
              <a:buNone/>
            </a:pPr>
            <a:r>
              <a:rPr lang="it-IT" altLang="zh-CN" sz="1600" i="0" dirty="0"/>
              <a:t>J. MIRANDA, F. PAZ Y </a:t>
            </a:r>
            <a:r>
              <a:rPr lang="it-IT" altLang="zh-CN" sz="1600" i="0" dirty="0" smtClean="0"/>
              <a:t>MIÑO</a:t>
            </a:r>
            <a:r>
              <a:rPr lang="it-IT" altLang="zh-CN" sz="1600" i="0" dirty="0"/>
              <a:t>, V. BOROBIO, C. BADENAS,</a:t>
            </a:r>
          </a:p>
          <a:p>
            <a:pPr algn="ctr">
              <a:buNone/>
            </a:pPr>
            <a:r>
              <a:rPr lang="it-IT" altLang="zh-CN" sz="1600" i="0" dirty="0"/>
              <a:t>L. RODRIGUEZ-REVENGA, M. PAUTA and A. BORRELL</a:t>
            </a:r>
            <a:endParaRPr lang="en" altLang="zh-CN" sz="1600" i="0" dirty="0"/>
          </a:p>
          <a:p>
            <a:pPr algn="ctr">
              <a:buNone/>
            </a:pPr>
            <a:endParaRPr lang="en-US" altLang="zh-CN" sz="2600" b="1" i="0" dirty="0"/>
          </a:p>
          <a:p>
            <a:pPr algn="ctr" eaLnBrk="1" hangingPunct="1">
              <a:spcBef>
                <a:spcPct val="0"/>
              </a:spcBef>
              <a:spcAft>
                <a:spcPts val="600"/>
              </a:spcAft>
              <a:buNone/>
              <a:defRPr/>
            </a:pPr>
            <a:r>
              <a:rPr lang="it-IT" altLang="zh-CN" sz="1800" dirty="0"/>
              <a:t>Volume 55, Issue </a:t>
            </a:r>
            <a:r>
              <a:rPr lang="it-IT" altLang="zh-CN" sz="1800" dirty="0" smtClean="0"/>
              <a:t>5, Pages 645–651</a:t>
            </a:r>
            <a:endParaRPr lang="en-GB" altLang="zh-CN" sz="1800" b="1" dirty="0"/>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2">
            <a:extLst>
              <a:ext uri="{FF2B5EF4-FFF2-40B4-BE49-F238E27FC236}">
                <a16:creationId xmlns:a16="http://schemas.microsoft.com/office/drawing/2014/main" id="{D5D3AB98-1B32-4D53-B48E-6C8503DB046A}"/>
              </a:ext>
            </a:extLst>
          </p:cNvPr>
          <p:cNvSpPr txBox="1">
            <a:spLocks noChangeArrowheads="1"/>
          </p:cNvSpPr>
          <p:nvPr/>
        </p:nvSpPr>
        <p:spPr bwMode="auto">
          <a:xfrm>
            <a:off x="2267744" y="5080443"/>
            <a:ext cx="5328591" cy="128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None/>
            </a:pPr>
            <a:r>
              <a:rPr lang="zh-CN" altLang="en-US" sz="1800" dirty="0" smtClean="0">
                <a:solidFill>
                  <a:srgbClr val="000000"/>
                </a:solidFill>
                <a:ea typeface="Arial" charset="0"/>
                <a:cs typeface="Arial" charset="0"/>
              </a:rPr>
              <a:t>    幻</a:t>
            </a:r>
            <a:r>
              <a:rPr lang="zh-CN" altLang="en-US" sz="1800" dirty="0">
                <a:solidFill>
                  <a:srgbClr val="000000"/>
                </a:solidFill>
                <a:ea typeface="Arial" charset="0"/>
                <a:cs typeface="Arial" charset="0"/>
              </a:rPr>
              <a:t>灯准备：</a:t>
            </a:r>
            <a:r>
              <a:rPr lang="en-GB" altLang="it-IT" sz="1800" i="0" dirty="0">
                <a:solidFill>
                  <a:srgbClr val="000000"/>
                </a:solidFill>
                <a:cs typeface="Arial" panose="020B0604020202020204" pitchFamily="34" charset="0"/>
              </a:rPr>
              <a:t>Alessandra </a:t>
            </a:r>
            <a:r>
              <a:rPr lang="en-GB" altLang="it-IT" sz="1800" i="0" dirty="0" err="1">
                <a:solidFill>
                  <a:srgbClr val="000000"/>
                </a:solidFill>
                <a:cs typeface="Arial" panose="020B0604020202020204" pitchFamily="34" charset="0"/>
              </a:rPr>
              <a:t>Familiari</a:t>
            </a:r>
            <a:r>
              <a:rPr lang="zh-CN" altLang="en-US" sz="1800" dirty="0">
                <a:solidFill>
                  <a:srgbClr val="000000"/>
                </a:solidFill>
                <a:ea typeface="Arial" charset="0"/>
                <a:cs typeface="Arial" charset="0"/>
              </a:rPr>
              <a:t>医生</a:t>
            </a:r>
          </a:p>
          <a:p>
            <a:pPr eaLnBrk="1" hangingPunct="1">
              <a:spcBef>
                <a:spcPct val="0"/>
              </a:spcBef>
              <a:buFontTx/>
              <a:buNone/>
            </a:pPr>
            <a:r>
              <a:rPr lang="zh-CN" altLang="en-US" sz="1800" dirty="0">
                <a:solidFill>
                  <a:srgbClr val="000000"/>
                </a:solidFill>
                <a:ea typeface="Arial" charset="0"/>
                <a:cs typeface="Arial" charset="0"/>
              </a:rPr>
              <a:t>  </a:t>
            </a:r>
            <a:r>
              <a:rPr lang="zh-CN" altLang="en-US" sz="1800" dirty="0" smtClean="0">
                <a:solidFill>
                  <a:srgbClr val="000000"/>
                </a:solidFill>
                <a:ea typeface="Arial" charset="0"/>
                <a:cs typeface="Arial" charset="0"/>
              </a:rPr>
              <a:t>          （由</a:t>
            </a:r>
            <a:r>
              <a:rPr lang="en-US" altLang="zh-CN" sz="1800" dirty="0">
                <a:solidFill>
                  <a:srgbClr val="000000"/>
                </a:solidFill>
                <a:ea typeface="Arial" charset="0"/>
                <a:cs typeface="Arial" charset="0"/>
              </a:rPr>
              <a:t>UOG</a:t>
            </a:r>
            <a:r>
              <a:rPr lang="zh-CN" altLang="en-US" sz="1800" dirty="0">
                <a:solidFill>
                  <a:srgbClr val="000000"/>
                </a:solidFill>
                <a:ea typeface="Arial" charset="0"/>
                <a:cs typeface="Arial" charset="0"/>
              </a:rPr>
              <a:t>为培训人员编辑</a:t>
            </a:r>
            <a:r>
              <a:rPr lang="zh-CN" altLang="en-US" sz="1800" dirty="0" smtClean="0">
                <a:solidFill>
                  <a:srgbClr val="000000"/>
                </a:solidFill>
                <a:ea typeface="Arial" charset="0"/>
                <a:cs typeface="Arial" charset="0"/>
              </a:rPr>
              <a:t>）</a:t>
            </a:r>
            <a:endParaRPr lang="en-GB" altLang="zh-CN" sz="1800" dirty="0" smtClean="0">
              <a:solidFill>
                <a:srgbClr val="000000"/>
              </a:solidFill>
              <a:ea typeface="Arial" charset="0"/>
              <a:cs typeface="Arial" charset="0"/>
            </a:endParaRPr>
          </a:p>
          <a:p>
            <a:pPr eaLnBrk="1" hangingPunct="1">
              <a:spcBef>
                <a:spcPct val="0"/>
              </a:spcBef>
              <a:buFontTx/>
              <a:buNone/>
            </a:pPr>
            <a:r>
              <a:rPr lang="zh-CN" altLang="en-US" sz="1800" dirty="0" smtClean="0">
                <a:solidFill>
                  <a:srgbClr val="000000"/>
                </a:solidFill>
                <a:ea typeface="Arial" charset="0"/>
                <a:cs typeface="Arial" charset="0"/>
              </a:rPr>
              <a:t>          译</a:t>
            </a:r>
            <a:r>
              <a:rPr lang="zh-CN" altLang="en-US" sz="1800" dirty="0">
                <a:solidFill>
                  <a:srgbClr val="000000"/>
                </a:solidFill>
                <a:ea typeface="Arial" charset="0"/>
                <a:cs typeface="Arial" charset="0"/>
              </a:rPr>
              <a:t>者：刘妍医生，吴青青教</a:t>
            </a:r>
            <a:r>
              <a:rPr lang="zh-CN" altLang="en-US" sz="1800" dirty="0" smtClean="0">
                <a:solidFill>
                  <a:srgbClr val="000000"/>
                </a:solidFill>
                <a:ea typeface="Arial" charset="0"/>
                <a:cs typeface="Arial" charset="0"/>
              </a:rPr>
              <a:t>授</a:t>
            </a:r>
            <a:endParaRPr lang="en-GB" altLang="zh-CN" sz="1800" dirty="0" smtClean="0">
              <a:solidFill>
                <a:srgbClr val="000000"/>
              </a:solidFill>
              <a:ea typeface="Arial" charset="0"/>
              <a:cs typeface="Arial" charset="0"/>
            </a:endParaRPr>
          </a:p>
          <a:p>
            <a:pPr eaLnBrk="1" hangingPunct="1">
              <a:spcBef>
                <a:spcPct val="0"/>
              </a:spcBef>
              <a:buFontTx/>
              <a:buNone/>
            </a:pPr>
            <a:r>
              <a:rPr lang="en-GB" altLang="zh-CN" sz="1800" i="0" dirty="0" smtClean="0">
                <a:solidFill>
                  <a:srgbClr val="000000"/>
                </a:solidFill>
                <a:ea typeface="Arial" charset="0"/>
                <a:cs typeface="Arial" charset="0"/>
              </a:rPr>
              <a:t>Translated </a:t>
            </a:r>
            <a:r>
              <a:rPr lang="en-GB" altLang="zh-CN" sz="1800" i="0">
                <a:solidFill>
                  <a:srgbClr val="000000"/>
                </a:solidFill>
                <a:ea typeface="Arial" charset="0"/>
                <a:cs typeface="Arial" charset="0"/>
              </a:rPr>
              <a:t>by </a:t>
            </a:r>
            <a:r>
              <a:rPr lang="en-GB" sz="1800" i="0" smtClean="0">
                <a:solidFill>
                  <a:srgbClr val="231F20"/>
                </a:solidFill>
                <a:latin typeface="ffb"/>
              </a:rPr>
              <a:t>Dr </a:t>
            </a:r>
            <a:r>
              <a:rPr lang="en-GB" sz="1800" i="0" dirty="0">
                <a:solidFill>
                  <a:srgbClr val="231F20"/>
                </a:solidFill>
                <a:latin typeface="ffb"/>
              </a:rPr>
              <a:t>Yan Liu and </a:t>
            </a:r>
            <a:r>
              <a:rPr lang="en-GB" sz="1800" i="0" dirty="0" err="1">
                <a:solidFill>
                  <a:srgbClr val="231F20"/>
                </a:solidFill>
                <a:latin typeface="ffb"/>
              </a:rPr>
              <a:t>Prof.</a:t>
            </a:r>
            <a:r>
              <a:rPr lang="en-GB" sz="1800" i="0" dirty="0">
                <a:solidFill>
                  <a:srgbClr val="231F20"/>
                </a:solidFill>
                <a:latin typeface="ffb"/>
              </a:rPr>
              <a:t> </a:t>
            </a:r>
            <a:r>
              <a:rPr lang="en-GB" sz="1800" i="0" dirty="0" err="1">
                <a:solidFill>
                  <a:srgbClr val="231F20"/>
                </a:solidFill>
                <a:latin typeface="ffb"/>
              </a:rPr>
              <a:t>Qingqing</a:t>
            </a:r>
            <a:r>
              <a:rPr lang="en-GB" sz="1800" i="0" dirty="0">
                <a:solidFill>
                  <a:srgbClr val="231F20"/>
                </a:solidFill>
                <a:latin typeface="ffb"/>
              </a:rPr>
              <a:t> Wu</a:t>
            </a:r>
            <a:endParaRPr lang="zh-CN" altLang="en-US" sz="1800" i="0" dirty="0">
              <a:solidFill>
                <a:srgbClr val="000000"/>
              </a:solidFill>
              <a:ea typeface="Arial" charset="0"/>
              <a:cs typeface="Arial" charset="0"/>
            </a:endParaRPr>
          </a:p>
          <a:p>
            <a:pPr eaLnBrk="1" hangingPunct="1">
              <a:spcBef>
                <a:spcPct val="0"/>
              </a:spcBef>
              <a:buFontTx/>
              <a:buNone/>
            </a:pPr>
            <a:endParaRPr lang="en-GB" altLang="it-IT" sz="1800" dirty="0">
              <a:solidFill>
                <a:srgbClr val="000000"/>
              </a:solidFill>
              <a:ea typeface="Arial"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3" name="TextBox 1">
            <a:extLst>
              <a:ext uri="{FF2B5EF4-FFF2-40B4-BE49-F238E27FC236}">
                <a16:creationId xmlns:a16="http://schemas.microsoft.com/office/drawing/2014/main" id="{928A8418-32BE-474B-A487-6A37AC498E82}"/>
              </a:ext>
            </a:extLst>
          </p:cNvPr>
          <p:cNvSpPr txBox="1">
            <a:spLocks noChangeArrowheads="1"/>
          </p:cNvSpPr>
          <p:nvPr/>
        </p:nvSpPr>
        <p:spPr bwMode="auto">
          <a:xfrm>
            <a:off x="1331911" y="1609636"/>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讨   论</a:t>
            </a:r>
            <a:endParaRPr lang="en-GB" altLang="it-IT" sz="2800" b="1" i="0" dirty="0">
              <a:solidFill>
                <a:srgbClr val="000000"/>
              </a:solidFill>
            </a:endParaRPr>
          </a:p>
        </p:txBody>
      </p:sp>
      <p:sp>
        <p:nvSpPr>
          <p:cNvPr id="14" name="Rectangle 19">
            <a:extLst>
              <a:ext uri="{FF2B5EF4-FFF2-40B4-BE49-F238E27FC236}">
                <a16:creationId xmlns:a16="http://schemas.microsoft.com/office/drawing/2014/main" id="{91FD3785-E4F9-914C-9BCD-EF5E09227364}"/>
              </a:ext>
            </a:extLst>
          </p:cNvPr>
          <p:cNvSpPr>
            <a:spLocks noChangeArrowheads="1"/>
          </p:cNvSpPr>
          <p:nvPr/>
        </p:nvSpPr>
        <p:spPr bwMode="auto">
          <a:xfrm>
            <a:off x="359530" y="2564904"/>
            <a:ext cx="8316926" cy="3693319"/>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lnSpc>
                <a:spcPct val="150000"/>
              </a:lnSpc>
            </a:pPr>
            <a:r>
              <a:rPr lang="zh-CN" altLang="en-US" sz="1800" i="0" dirty="0">
                <a:solidFill>
                  <a:srgbClr val="000000"/>
                </a:solidFill>
              </a:rPr>
              <a:t>在早孕期</a:t>
            </a:r>
            <a:r>
              <a:rPr lang="en-US" altLang="zh-CN" sz="1800" i="0" dirty="0">
                <a:solidFill>
                  <a:srgbClr val="000000"/>
                </a:solidFill>
              </a:rPr>
              <a:t>NT</a:t>
            </a:r>
            <a:r>
              <a:rPr lang="zh-CN" altLang="en-US" sz="1800" i="0" dirty="0">
                <a:solidFill>
                  <a:srgbClr val="000000"/>
                </a:solidFill>
              </a:rPr>
              <a:t>增厚的胎儿中，传统的</a:t>
            </a:r>
            <a:r>
              <a:rPr lang="en-US" altLang="zh-CN" sz="1800" i="0" dirty="0" err="1">
                <a:solidFill>
                  <a:srgbClr val="000000"/>
                </a:solidFill>
              </a:rPr>
              <a:t>cfDNA</a:t>
            </a:r>
            <a:r>
              <a:rPr lang="zh-CN" altLang="en-US" sz="1800" i="0" dirty="0">
                <a:solidFill>
                  <a:srgbClr val="000000"/>
                </a:solidFill>
              </a:rPr>
              <a:t>检测似乎不是一个适合的方法，因为</a:t>
            </a:r>
            <a:r>
              <a:rPr lang="en-US" altLang="zh-CN" sz="1800" b="1" i="0" dirty="0">
                <a:solidFill>
                  <a:srgbClr val="000000"/>
                </a:solidFill>
              </a:rPr>
              <a:t>12-19%</a:t>
            </a:r>
            <a:r>
              <a:rPr lang="zh-CN" altLang="en-US" sz="1800" i="0" dirty="0">
                <a:solidFill>
                  <a:srgbClr val="000000"/>
                </a:solidFill>
              </a:rPr>
              <a:t>的遗传学异常会漏诊，占入组胎儿的</a:t>
            </a:r>
            <a:r>
              <a:rPr lang="en-US" altLang="zh-CN" sz="1800" b="1" i="0" dirty="0">
                <a:solidFill>
                  <a:srgbClr val="000000"/>
                </a:solidFill>
              </a:rPr>
              <a:t>4.4</a:t>
            </a:r>
            <a:r>
              <a:rPr lang="zh-CN" altLang="en-US" sz="1800" b="1" i="0" dirty="0">
                <a:solidFill>
                  <a:srgbClr val="000000"/>
                </a:solidFill>
              </a:rPr>
              <a:t>～</a:t>
            </a:r>
            <a:r>
              <a:rPr lang="en-US" altLang="zh-CN" sz="1800" b="1" i="0" dirty="0">
                <a:solidFill>
                  <a:srgbClr val="000000"/>
                </a:solidFill>
              </a:rPr>
              <a:t>7.1%</a:t>
            </a:r>
            <a:r>
              <a:rPr lang="zh-CN" altLang="en-US" sz="1800" i="0" dirty="0">
                <a:solidFill>
                  <a:srgbClr val="000000"/>
                </a:solidFill>
              </a:rPr>
              <a:t>。</a:t>
            </a:r>
          </a:p>
          <a:p>
            <a:pPr algn="just"/>
            <a:endParaRPr lang="zh-CN" altLang="en-US" sz="1400" i="0" dirty="0"/>
          </a:p>
          <a:p>
            <a:pPr algn="just"/>
            <a:r>
              <a:rPr lang="zh-CN" altLang="en-US" sz="1800" i="0" dirty="0">
                <a:solidFill>
                  <a:srgbClr val="000000"/>
                </a:solidFill>
              </a:rPr>
              <a:t>孕早期</a:t>
            </a:r>
            <a:r>
              <a:rPr lang="en-US" altLang="zh-CN" sz="1800" i="0" dirty="0">
                <a:solidFill>
                  <a:srgbClr val="000000"/>
                </a:solidFill>
              </a:rPr>
              <a:t>NT</a:t>
            </a:r>
            <a:r>
              <a:rPr lang="zh-CN" altLang="en-US" sz="1800" i="0" dirty="0">
                <a:solidFill>
                  <a:srgbClr val="000000"/>
                </a:solidFill>
              </a:rPr>
              <a:t>增厚，没有遗传学异常，约</a:t>
            </a:r>
            <a:r>
              <a:rPr lang="en-US" altLang="zh-CN" sz="1800" b="1" i="0" dirty="0">
                <a:solidFill>
                  <a:srgbClr val="000000"/>
                </a:solidFill>
              </a:rPr>
              <a:t>11%</a:t>
            </a:r>
            <a:r>
              <a:rPr lang="zh-CN" altLang="en-US" sz="1800" i="0" dirty="0">
                <a:solidFill>
                  <a:srgbClr val="000000"/>
                </a:solidFill>
              </a:rPr>
              <a:t>的整倍体胎儿被确定有其他结构异常，这部分约占研究病例的</a:t>
            </a:r>
            <a:r>
              <a:rPr lang="en-US" altLang="zh-CN" sz="1800" b="1" i="0" dirty="0">
                <a:solidFill>
                  <a:srgbClr val="000000"/>
                </a:solidFill>
              </a:rPr>
              <a:t>6.6%</a:t>
            </a:r>
            <a:r>
              <a:rPr lang="zh-CN" altLang="en-US" sz="1800" i="0" dirty="0">
                <a:solidFill>
                  <a:srgbClr val="000000"/>
                </a:solidFill>
              </a:rPr>
              <a:t>。</a:t>
            </a:r>
          </a:p>
          <a:p>
            <a:pPr algn="just"/>
            <a:endParaRPr lang="zh-CN" altLang="en-US" sz="1800" i="0" dirty="0">
              <a:solidFill>
                <a:srgbClr val="000000"/>
              </a:solidFill>
            </a:endParaRPr>
          </a:p>
          <a:p>
            <a:pPr algn="just"/>
            <a:r>
              <a:rPr lang="zh-CN" altLang="en-US" sz="1800" i="0" dirty="0">
                <a:solidFill>
                  <a:srgbClr val="000000"/>
                </a:solidFill>
              </a:rPr>
              <a:t>在对研究人群后续孕中期超声随访中发现，仍有</a:t>
            </a:r>
            <a:r>
              <a:rPr lang="en-US" altLang="zh-CN" sz="1800" b="1" i="0" dirty="0">
                <a:solidFill>
                  <a:srgbClr val="000000"/>
                </a:solidFill>
              </a:rPr>
              <a:t>8.4%</a:t>
            </a:r>
            <a:r>
              <a:rPr lang="zh-CN" altLang="en-US" sz="1800" i="0" dirty="0">
                <a:solidFill>
                  <a:srgbClr val="000000"/>
                </a:solidFill>
              </a:rPr>
              <a:t>的胎儿发生结构异常。</a:t>
            </a:r>
          </a:p>
          <a:p>
            <a:pPr algn="just"/>
            <a:endParaRPr lang="en" sz="1800" i="0" dirty="0"/>
          </a:p>
        </p:txBody>
      </p:sp>
      <p:sp>
        <p:nvSpPr>
          <p:cNvPr id="8" name="Text Box 5">
            <a:extLst>
              <a:ext uri="{FF2B5EF4-FFF2-40B4-BE49-F238E27FC236}">
                <a16:creationId xmlns:a16="http://schemas.microsoft.com/office/drawing/2014/main" id="{DE18D8AC-E8B8-442E-8D25-2A60E5E2A33D}"/>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extLst>
      <p:ext uri="{BB962C8B-B14F-4D97-AF65-F5344CB8AC3E}">
        <p14:creationId xmlns:p14="http://schemas.microsoft.com/office/powerpoint/2010/main" val="2617460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342899" y="2008004"/>
            <a:ext cx="8621588" cy="2088285"/>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norm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zh-CN" altLang="en-US" sz="1600" b="0" dirty="0">
                <a:solidFill>
                  <a:srgbClr val="000000"/>
                </a:solidFill>
              </a:rPr>
              <a:t>这项研究的优点是，在研究期间对于</a:t>
            </a:r>
            <a:r>
              <a:rPr lang="en-US" altLang="zh-CN" sz="1600" b="0" dirty="0">
                <a:solidFill>
                  <a:srgbClr val="000000"/>
                </a:solidFill>
              </a:rPr>
              <a:t>NT</a:t>
            </a:r>
            <a:r>
              <a:rPr lang="zh-CN" altLang="en-US" sz="1600" b="0" dirty="0">
                <a:solidFill>
                  <a:srgbClr val="000000"/>
                </a:solidFill>
              </a:rPr>
              <a:t>增厚患者的遗传学检测的方法在不断改进，</a:t>
            </a:r>
            <a:r>
              <a:rPr lang="en-US" altLang="zh-CN" sz="1600" b="0" dirty="0">
                <a:solidFill>
                  <a:srgbClr val="000000"/>
                </a:solidFill>
              </a:rPr>
              <a:t>2013</a:t>
            </a:r>
            <a:r>
              <a:rPr lang="zh-CN" altLang="en-US" sz="1600" b="0" dirty="0">
                <a:solidFill>
                  <a:srgbClr val="000000"/>
                </a:solidFill>
              </a:rPr>
              <a:t>年以后，我们用</a:t>
            </a:r>
            <a:r>
              <a:rPr lang="en-US" altLang="zh-CN" sz="1600" b="0" dirty="0">
                <a:solidFill>
                  <a:srgbClr val="000000"/>
                </a:solidFill>
              </a:rPr>
              <a:t>CMA</a:t>
            </a:r>
            <a:r>
              <a:rPr lang="zh-CN" altLang="en-US" sz="1600" b="0" dirty="0">
                <a:solidFill>
                  <a:srgbClr val="000000"/>
                </a:solidFill>
              </a:rPr>
              <a:t>取代了染色体核型。</a:t>
            </a:r>
          </a:p>
          <a:p>
            <a:pPr marL="285750" indent="-285750" algn="just">
              <a:lnSpc>
                <a:spcPct val="150000"/>
              </a:lnSpc>
              <a:buFont typeface="Arial" panose="020B0604020202020204" pitchFamily="34" charset="0"/>
              <a:buChar char="•"/>
            </a:pPr>
            <a:endParaRPr lang="zh-CN" altLang="en-US" sz="1600" b="0" dirty="0"/>
          </a:p>
          <a:p>
            <a:pPr marL="285750" indent="-285750" algn="just">
              <a:lnSpc>
                <a:spcPct val="150000"/>
              </a:lnSpc>
              <a:buFont typeface="Arial" panose="020B0604020202020204" pitchFamily="34" charset="0"/>
              <a:buChar char="•"/>
            </a:pPr>
            <a:r>
              <a:rPr lang="zh-CN" altLang="en-US" sz="1600" b="0" dirty="0"/>
              <a:t>研究的局限性是回顾性设计和假设通过</a:t>
            </a:r>
            <a:r>
              <a:rPr lang="en-US" altLang="zh-CN" sz="1600" b="0" dirty="0" err="1"/>
              <a:t>cfDNA</a:t>
            </a:r>
            <a:r>
              <a:rPr lang="zh-CN" altLang="en-US" sz="1600" b="0" dirty="0"/>
              <a:t>检测到的遗传异常的理论检出率为</a:t>
            </a:r>
            <a:r>
              <a:rPr lang="en-US" altLang="zh-CN" sz="1600" b="0" dirty="0"/>
              <a:t>100%</a:t>
            </a:r>
            <a:r>
              <a:rPr lang="zh-CN" altLang="en-US" sz="1600" b="0" dirty="0"/>
              <a:t>，而在临床实践中，该检出率从</a:t>
            </a:r>
            <a:r>
              <a:rPr lang="en-US" altLang="zh-CN" sz="1600" b="0" dirty="0"/>
              <a:t>X</a:t>
            </a:r>
            <a:r>
              <a:rPr lang="zh-CN" altLang="en-US" sz="1600" b="0" dirty="0"/>
              <a:t>单体型的</a:t>
            </a:r>
            <a:r>
              <a:rPr lang="en-US" altLang="zh-CN" sz="1600" b="0" dirty="0"/>
              <a:t>90%</a:t>
            </a:r>
            <a:r>
              <a:rPr lang="zh-CN" altLang="en-US" sz="1600" b="0" dirty="0"/>
              <a:t>波动于</a:t>
            </a:r>
            <a:r>
              <a:rPr lang="en-US" altLang="zh-CN" sz="1600" b="0" dirty="0"/>
              <a:t>21</a:t>
            </a:r>
            <a:r>
              <a:rPr lang="zh-CN" altLang="en-US" sz="1600" b="0" dirty="0"/>
              <a:t>三体的</a:t>
            </a:r>
            <a:r>
              <a:rPr lang="en-US" altLang="zh-CN" sz="1600" b="0" dirty="0"/>
              <a:t>99%</a:t>
            </a:r>
            <a:r>
              <a:rPr lang="zh-CN" altLang="en-US" sz="1600" b="0" dirty="0"/>
              <a:t>。</a:t>
            </a:r>
            <a:endParaRPr lang="en" sz="1600" b="0" dirty="0"/>
          </a:p>
        </p:txBody>
      </p:sp>
      <p:sp>
        <p:nvSpPr>
          <p:cNvPr id="8" name="Rectangle 1"/>
          <p:cNvSpPr>
            <a:spLocks noChangeArrowheads="1"/>
          </p:cNvSpPr>
          <p:nvPr/>
        </p:nvSpPr>
        <p:spPr bwMode="auto">
          <a:xfrm>
            <a:off x="2483768" y="1484784"/>
            <a:ext cx="4498347"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a:solidFill>
                  <a:srgbClr val="000000"/>
                </a:solidFill>
              </a:rPr>
              <a:t>优</a:t>
            </a:r>
            <a:r>
              <a:rPr lang="zh-CN" altLang="en-US" sz="2400" b="1" i="0" dirty="0"/>
              <a:t>势与局限</a:t>
            </a:r>
            <a:endParaRPr lang="en-GB" altLang="it-IT" sz="2400" dirty="0"/>
          </a:p>
        </p:txBody>
      </p:sp>
      <p:sp>
        <p:nvSpPr>
          <p:cNvPr id="9" name="Rectangle 1"/>
          <p:cNvSpPr>
            <a:spLocks noChangeArrowheads="1"/>
          </p:cNvSpPr>
          <p:nvPr/>
        </p:nvSpPr>
        <p:spPr bwMode="auto">
          <a:xfrm>
            <a:off x="4131531" y="4232354"/>
            <a:ext cx="880938"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400" b="1" i="0" dirty="0">
                <a:solidFill>
                  <a:srgbClr val="000000"/>
                </a:solidFill>
              </a:rPr>
              <a:t>结   </a:t>
            </a:r>
            <a:r>
              <a:rPr lang="zh-CN" altLang="en-US" sz="2400" b="1" i="0" dirty="0"/>
              <a:t>论</a:t>
            </a:r>
            <a:endParaRPr lang="en-GB" altLang="it-IT" sz="2400" dirty="0"/>
          </a:p>
        </p:txBody>
      </p:sp>
      <p:sp>
        <p:nvSpPr>
          <p:cNvPr id="13" name="TextBox 1">
            <a:extLst>
              <a:ext uri="{FF2B5EF4-FFF2-40B4-BE49-F238E27FC236}">
                <a16:creationId xmlns:a16="http://schemas.microsoft.com/office/drawing/2014/main" id="{A9FDFE4E-F434-B641-8FF5-AD0AB7AAA317}"/>
              </a:ext>
            </a:extLst>
          </p:cNvPr>
          <p:cNvSpPr txBox="1">
            <a:spLocks noChangeArrowheads="1"/>
          </p:cNvSpPr>
          <p:nvPr/>
        </p:nvSpPr>
        <p:spPr bwMode="auto">
          <a:xfrm>
            <a:off x="323528" y="4755574"/>
            <a:ext cx="8640959" cy="1841778"/>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no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lnSpc>
                <a:spcPct val="150000"/>
              </a:lnSpc>
              <a:buFont typeface="Arial" panose="020B0604020202020204" pitchFamily="34" charset="0"/>
              <a:buChar char="•"/>
            </a:pPr>
            <a:r>
              <a:rPr lang="zh-CN" altLang="en-US" sz="1600" b="0" dirty="0">
                <a:solidFill>
                  <a:srgbClr val="000000"/>
                </a:solidFill>
              </a:rPr>
              <a:t>对于胎儿</a:t>
            </a:r>
            <a:r>
              <a:rPr lang="en-US" altLang="zh-CN" sz="1600" b="0" dirty="0">
                <a:solidFill>
                  <a:srgbClr val="000000"/>
                </a:solidFill>
              </a:rPr>
              <a:t>NT</a:t>
            </a:r>
            <a:r>
              <a:rPr lang="zh-CN" altLang="en-US" sz="1600" b="0" dirty="0">
                <a:solidFill>
                  <a:srgbClr val="000000"/>
                </a:solidFill>
              </a:rPr>
              <a:t>＞</a:t>
            </a:r>
            <a:r>
              <a:rPr lang="en-US" altLang="zh-CN" sz="1600" b="0" dirty="0">
                <a:solidFill>
                  <a:srgbClr val="000000"/>
                </a:solidFill>
              </a:rPr>
              <a:t>99th</a:t>
            </a:r>
            <a:r>
              <a:rPr lang="zh-CN" altLang="en-US" sz="1600" b="0" dirty="0">
                <a:solidFill>
                  <a:srgbClr val="000000"/>
                </a:solidFill>
              </a:rPr>
              <a:t>百分位数的胎儿进行</a:t>
            </a:r>
            <a:r>
              <a:rPr lang="en-US" altLang="zh-CN" sz="1600" b="0" dirty="0" err="1">
                <a:solidFill>
                  <a:srgbClr val="000000"/>
                </a:solidFill>
              </a:rPr>
              <a:t>cfDNA</a:t>
            </a:r>
            <a:r>
              <a:rPr lang="zh-CN" altLang="en-US" sz="1600" b="0" dirty="0">
                <a:solidFill>
                  <a:srgbClr val="000000"/>
                </a:solidFill>
              </a:rPr>
              <a:t>的检测，约</a:t>
            </a:r>
            <a:r>
              <a:rPr lang="en-US" altLang="zh-CN" sz="1600" b="0" dirty="0">
                <a:solidFill>
                  <a:srgbClr val="000000"/>
                </a:solidFill>
              </a:rPr>
              <a:t>12</a:t>
            </a:r>
            <a:r>
              <a:rPr lang="zh-CN" altLang="en-US" sz="1600" b="0" dirty="0">
                <a:solidFill>
                  <a:srgbClr val="000000"/>
                </a:solidFill>
              </a:rPr>
              <a:t>～</a:t>
            </a:r>
            <a:r>
              <a:rPr lang="en-US" altLang="zh-CN" sz="1600" b="0" dirty="0">
                <a:solidFill>
                  <a:srgbClr val="000000"/>
                </a:solidFill>
              </a:rPr>
              <a:t>19%</a:t>
            </a:r>
            <a:r>
              <a:rPr lang="zh-CN" altLang="en-US" sz="1600" b="0" dirty="0">
                <a:solidFill>
                  <a:srgbClr val="000000"/>
                </a:solidFill>
              </a:rPr>
              <a:t>的遗传学异常的胎儿会被漏诊。</a:t>
            </a:r>
          </a:p>
          <a:p>
            <a:pPr marL="285750" indent="-285750" algn="just">
              <a:lnSpc>
                <a:spcPct val="150000"/>
              </a:lnSpc>
              <a:buFont typeface="Arial" panose="020B0604020202020204" pitchFamily="34" charset="0"/>
              <a:buChar char="•"/>
            </a:pPr>
            <a:r>
              <a:rPr lang="zh-CN" altLang="en-US" sz="1600" b="0" dirty="0"/>
              <a:t>对于</a:t>
            </a:r>
            <a:r>
              <a:rPr lang="zh-CN" altLang="en-US" sz="1600" b="0" dirty="0">
                <a:solidFill>
                  <a:srgbClr val="000000"/>
                </a:solidFill>
              </a:rPr>
              <a:t>胎儿</a:t>
            </a:r>
            <a:r>
              <a:rPr lang="en-US" altLang="zh-CN" sz="1600" b="0" dirty="0">
                <a:solidFill>
                  <a:srgbClr val="000000"/>
                </a:solidFill>
              </a:rPr>
              <a:t>NT</a:t>
            </a:r>
            <a:r>
              <a:rPr lang="zh-CN" altLang="en-US" sz="1600" b="0" dirty="0">
                <a:solidFill>
                  <a:srgbClr val="000000"/>
                </a:solidFill>
              </a:rPr>
              <a:t>＞</a:t>
            </a:r>
            <a:r>
              <a:rPr lang="en-US" altLang="zh-CN" sz="1600" b="0" dirty="0">
                <a:solidFill>
                  <a:srgbClr val="000000"/>
                </a:solidFill>
              </a:rPr>
              <a:t>99th</a:t>
            </a:r>
            <a:r>
              <a:rPr lang="zh-CN" altLang="en-US" sz="1600" b="0" dirty="0">
                <a:solidFill>
                  <a:srgbClr val="000000"/>
                </a:solidFill>
              </a:rPr>
              <a:t>百分位数</a:t>
            </a:r>
            <a:r>
              <a:rPr lang="zh-CN" altLang="en-US" sz="1600" b="0" dirty="0"/>
              <a:t>而遗传学检测正常</a:t>
            </a:r>
            <a:r>
              <a:rPr lang="zh-CN" altLang="en-US" sz="1600" b="0" dirty="0">
                <a:solidFill>
                  <a:srgbClr val="000000"/>
                </a:solidFill>
              </a:rPr>
              <a:t>的胎儿，早孕期</a:t>
            </a:r>
            <a:r>
              <a:rPr lang="zh-CN" altLang="en-US" sz="1600" b="0" dirty="0"/>
              <a:t>超声可确诊</a:t>
            </a:r>
            <a:r>
              <a:rPr lang="en-US" altLang="zh-CN" sz="1600" b="0" dirty="0"/>
              <a:t>11%</a:t>
            </a:r>
            <a:r>
              <a:rPr lang="zh-CN" altLang="en-US" sz="1600" b="0" dirty="0"/>
              <a:t>的胎儿合并严重结构异常。</a:t>
            </a:r>
            <a:endParaRPr lang="en" sz="1600" b="0" dirty="0"/>
          </a:p>
        </p:txBody>
      </p:sp>
      <p:sp>
        <p:nvSpPr>
          <p:cNvPr id="11" name="Text Box 5">
            <a:extLst>
              <a:ext uri="{FF2B5EF4-FFF2-40B4-BE49-F238E27FC236}">
                <a16:creationId xmlns:a16="http://schemas.microsoft.com/office/drawing/2014/main" id="{83A7C76D-399F-4A42-8C80-7DB34A1F3A1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a:grpSpLocks/>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8377"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7653" name="TextBox 1"/>
          <p:cNvSpPr txBox="1">
            <a:spLocks noChangeArrowheads="1"/>
          </p:cNvSpPr>
          <p:nvPr/>
        </p:nvSpPr>
        <p:spPr bwMode="auto">
          <a:xfrm>
            <a:off x="1331640" y="1743199"/>
            <a:ext cx="648017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讨 论 要 点</a:t>
            </a:r>
            <a:endParaRPr lang="en-GB" altLang="it-IT" sz="2800" b="1" i="0" dirty="0">
              <a:solidFill>
                <a:srgbClr val="000000"/>
              </a:solidFill>
            </a:endParaRPr>
          </a:p>
        </p:txBody>
      </p:sp>
      <p:sp>
        <p:nvSpPr>
          <p:cNvPr id="10" name="TextBox 1">
            <a:extLst>
              <a:ext uri="{FF2B5EF4-FFF2-40B4-BE49-F238E27FC236}">
                <a16:creationId xmlns:a16="http://schemas.microsoft.com/office/drawing/2014/main" id="{656D02D9-2CA9-004D-89D0-F914E68F6A42}"/>
              </a:ext>
            </a:extLst>
          </p:cNvPr>
          <p:cNvSpPr txBox="1">
            <a:spLocks noChangeArrowheads="1"/>
          </p:cNvSpPr>
          <p:nvPr/>
        </p:nvSpPr>
        <p:spPr bwMode="auto">
          <a:xfrm>
            <a:off x="359259" y="2564904"/>
            <a:ext cx="8424936" cy="3447098"/>
          </a:xfrm>
          <a:prstGeom prst="rect">
            <a:avLst/>
          </a:prstGeom>
          <a:solidFill>
            <a:srgbClr val="F0F3FB"/>
          </a:solidFill>
          <a:ln w="19050">
            <a:solidFill>
              <a:srgbClr val="445895"/>
            </a:solidFill>
            <a:miter lim="800000"/>
            <a:headEnd/>
            <a:tailEnd/>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normAutofit/>
          </a:bodyPr>
          <a:lstStyle>
            <a:defPPr>
              <a:defRPr lang="en-GB"/>
            </a:defPPr>
            <a:lvl1pPr marL="0" indent="0" algn="ctr">
              <a:spcBef>
                <a:spcPct val="20000"/>
              </a:spcBef>
              <a:buNone/>
              <a:defRPr sz="1700" b="1" i="0"/>
            </a:lvl1pPr>
            <a:lvl2pPr marL="742950" indent="-285750">
              <a:spcBef>
                <a:spcPct val="20000"/>
              </a:spcBef>
              <a:buChar char="–"/>
              <a:defRPr sz="2800"/>
            </a:lvl2pPr>
            <a:lvl3pPr marL="1143000" indent="-228600">
              <a:spcBef>
                <a:spcPct val="20000"/>
              </a:spcBef>
              <a:buChar char="•"/>
              <a:defRPr sz="2400"/>
            </a:lvl3pPr>
            <a:lvl4pPr marL="1600200" indent="-228600">
              <a:spcBef>
                <a:spcPct val="20000"/>
              </a:spcBef>
              <a:buChar char="–"/>
              <a:defRPr sz="2000"/>
            </a:lvl4pPr>
            <a:lvl5pPr marL="2057400" indent="-228600">
              <a:spcBef>
                <a:spcPct val="20000"/>
              </a:spcBef>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pPr marL="285750" indent="-285750" algn="just">
              <a:buFont typeface="Arial" panose="020B0604020202020204" pitchFamily="34" charset="0"/>
              <a:buChar char="•"/>
            </a:pPr>
            <a:r>
              <a:rPr lang="zh-CN" altLang="en-US" b="0" dirty="0">
                <a:solidFill>
                  <a:srgbClr val="000000"/>
                </a:solidFill>
              </a:rPr>
              <a:t>这篇文章是否改变了目前对于</a:t>
            </a:r>
            <a:r>
              <a:rPr lang="en-US" altLang="zh-CN" b="0" dirty="0">
                <a:solidFill>
                  <a:srgbClr val="000000"/>
                </a:solidFill>
              </a:rPr>
              <a:t>NT</a:t>
            </a:r>
            <a:r>
              <a:rPr lang="zh-CN" altLang="en-US" b="0" dirty="0">
                <a:solidFill>
                  <a:srgbClr val="000000"/>
                </a:solidFill>
              </a:rPr>
              <a:t>＞</a:t>
            </a:r>
            <a:r>
              <a:rPr lang="en-US" altLang="zh-CN" b="0" dirty="0">
                <a:solidFill>
                  <a:srgbClr val="000000"/>
                </a:solidFill>
              </a:rPr>
              <a:t>99th</a:t>
            </a:r>
            <a:r>
              <a:rPr lang="zh-CN" altLang="en-US" b="0" dirty="0">
                <a:solidFill>
                  <a:srgbClr val="000000"/>
                </a:solidFill>
              </a:rPr>
              <a:t>百分位数胎儿的临床决策干预？</a:t>
            </a:r>
          </a:p>
          <a:p>
            <a:pPr marL="285750" indent="-285750" algn="just">
              <a:buFont typeface="Arial" panose="020B0604020202020204" pitchFamily="34" charset="0"/>
              <a:buChar char="•"/>
            </a:pPr>
            <a:endParaRPr lang="zh-CN" altLang="en-US" b="0" dirty="0"/>
          </a:p>
          <a:p>
            <a:pPr marL="285750" indent="-285750" algn="just">
              <a:lnSpc>
                <a:spcPct val="150000"/>
              </a:lnSpc>
              <a:buFont typeface="Arial" panose="020B0604020202020204" pitchFamily="34" charset="0"/>
              <a:buChar char="•"/>
            </a:pPr>
            <a:r>
              <a:rPr lang="zh-CN" altLang="en-US" b="0" dirty="0">
                <a:solidFill>
                  <a:srgbClr val="000000"/>
                </a:solidFill>
              </a:rPr>
              <a:t>如果</a:t>
            </a:r>
            <a:r>
              <a:rPr lang="en-US" altLang="zh-CN" b="0" dirty="0" err="1">
                <a:solidFill>
                  <a:srgbClr val="000000"/>
                </a:solidFill>
              </a:rPr>
              <a:t>cfDNA</a:t>
            </a:r>
            <a:r>
              <a:rPr lang="zh-CN" altLang="en-US" b="0" dirty="0">
                <a:solidFill>
                  <a:srgbClr val="000000"/>
                </a:solidFill>
              </a:rPr>
              <a:t>检测在</a:t>
            </a:r>
            <a:r>
              <a:rPr lang="en-US" altLang="zh-CN" b="0" dirty="0">
                <a:solidFill>
                  <a:srgbClr val="000000"/>
                </a:solidFill>
              </a:rPr>
              <a:t>NT</a:t>
            </a:r>
            <a:r>
              <a:rPr lang="zh-CN" altLang="en-US" b="0" dirty="0">
                <a:solidFill>
                  <a:srgbClr val="000000"/>
                </a:solidFill>
              </a:rPr>
              <a:t>＞</a:t>
            </a:r>
            <a:r>
              <a:rPr lang="en-US" altLang="zh-CN" b="0" dirty="0">
                <a:solidFill>
                  <a:srgbClr val="000000"/>
                </a:solidFill>
              </a:rPr>
              <a:t>99th</a:t>
            </a:r>
            <a:r>
              <a:rPr lang="zh-CN" altLang="en-US" b="0" dirty="0">
                <a:solidFill>
                  <a:srgbClr val="000000"/>
                </a:solidFill>
              </a:rPr>
              <a:t>百分位数的胎儿中不是合适的遗传检测方法，那么哪些人群适合</a:t>
            </a:r>
            <a:r>
              <a:rPr lang="en-US" altLang="zh-CN" b="0" dirty="0" err="1">
                <a:solidFill>
                  <a:srgbClr val="000000"/>
                </a:solidFill>
              </a:rPr>
              <a:t>cfDNA</a:t>
            </a:r>
            <a:r>
              <a:rPr lang="zh-CN" altLang="en-US" b="0" dirty="0">
                <a:solidFill>
                  <a:srgbClr val="000000"/>
                </a:solidFill>
              </a:rPr>
              <a:t>检测？</a:t>
            </a:r>
          </a:p>
          <a:p>
            <a:pPr marL="285750" indent="-285750" algn="just">
              <a:buFont typeface="Arial" panose="020B0604020202020204" pitchFamily="34" charset="0"/>
              <a:buChar char="•"/>
            </a:pPr>
            <a:endParaRPr lang="zh-CN" altLang="en-US" b="0" dirty="0"/>
          </a:p>
          <a:p>
            <a:pPr marL="285750" indent="-285750" algn="just">
              <a:buFont typeface="Arial" panose="020B0604020202020204" pitchFamily="34" charset="0"/>
              <a:buChar char="•"/>
            </a:pPr>
            <a:r>
              <a:rPr lang="zh-CN" altLang="en-US" b="0" dirty="0">
                <a:solidFill>
                  <a:srgbClr val="000000"/>
                </a:solidFill>
              </a:rPr>
              <a:t>所建议的这种临床干预决策能否推广到所有高危妊娠？</a:t>
            </a:r>
          </a:p>
          <a:p>
            <a:pPr marL="285750" indent="-285750" algn="just">
              <a:buFont typeface="Arial" panose="020B0604020202020204" pitchFamily="34" charset="0"/>
              <a:buChar char="•"/>
            </a:pPr>
            <a:endParaRPr lang="zh-CN" altLang="en-US" b="0" dirty="0"/>
          </a:p>
          <a:p>
            <a:pPr marL="285750" indent="-285750" algn="just">
              <a:buFont typeface="Arial" panose="020B0604020202020204" pitchFamily="34" charset="0"/>
              <a:buChar char="•"/>
            </a:pPr>
            <a:r>
              <a:rPr lang="zh-CN" altLang="en-US" b="0" dirty="0">
                <a:solidFill>
                  <a:srgbClr val="000000"/>
                </a:solidFill>
              </a:rPr>
              <a:t>我们是否需要一个研究来更好地确定扩展型</a:t>
            </a:r>
            <a:r>
              <a:rPr lang="en-US" altLang="zh-CN" b="0" dirty="0" err="1">
                <a:solidFill>
                  <a:srgbClr val="000000"/>
                </a:solidFill>
              </a:rPr>
              <a:t>cfDNA</a:t>
            </a:r>
            <a:r>
              <a:rPr lang="zh-CN" altLang="en-US" b="0" dirty="0">
                <a:solidFill>
                  <a:srgbClr val="000000"/>
                </a:solidFill>
              </a:rPr>
              <a:t>检测的敏感性？</a:t>
            </a:r>
          </a:p>
          <a:p>
            <a:pPr marL="285750" indent="-285750" algn="just">
              <a:buFont typeface="Arial" panose="020B0604020202020204" pitchFamily="34" charset="0"/>
              <a:buChar char="•"/>
            </a:pPr>
            <a:endParaRPr lang="zh-CN" altLang="en-US" b="0" dirty="0"/>
          </a:p>
          <a:p>
            <a:pPr marL="285750" indent="-285750" algn="just">
              <a:buFont typeface="Arial" panose="020B0604020202020204" pitchFamily="34" charset="0"/>
              <a:buChar char="•"/>
            </a:pPr>
            <a:r>
              <a:rPr lang="zh-CN" altLang="en-US" b="0" dirty="0">
                <a:solidFill>
                  <a:srgbClr val="000000"/>
                </a:solidFill>
              </a:rPr>
              <a:t>这</a:t>
            </a:r>
            <a:r>
              <a:rPr lang="zh-CN" altLang="en-US" b="0" dirty="0"/>
              <a:t>项研究的结果是否为高危妊娠的咨询提供了信息？</a:t>
            </a:r>
            <a:endParaRPr lang="en" b="0" dirty="0"/>
          </a:p>
        </p:txBody>
      </p:sp>
      <p:sp>
        <p:nvSpPr>
          <p:cNvPr id="8" name="Text Box 5">
            <a:extLst>
              <a:ext uri="{FF2B5EF4-FFF2-40B4-BE49-F238E27FC236}">
                <a16:creationId xmlns:a16="http://schemas.microsoft.com/office/drawing/2014/main" id="{ADFE3C70-36F4-47A5-8174-D146F8F2B119}"/>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extLst>
      <p:ext uri="{BB962C8B-B14F-4D97-AF65-F5344CB8AC3E}">
        <p14:creationId xmlns:p14="http://schemas.microsoft.com/office/powerpoint/2010/main" val="4107461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a:grpSpLocks/>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513"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1507"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a:spLocks/>
          </p:cNvSpPr>
          <p:nvPr/>
        </p:nvSpPr>
        <p:spPr bwMode="auto">
          <a:xfrm>
            <a:off x="323850" y="2403475"/>
            <a:ext cx="8856663" cy="511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28600" y="1682519"/>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t>概    述</a:t>
            </a:r>
            <a:endParaRPr lang="en-GB" altLang="it-IT" sz="2800" b="1" i="0" dirty="0"/>
          </a:p>
        </p:txBody>
      </p:sp>
      <p:sp>
        <p:nvSpPr>
          <p:cNvPr id="21511" name="Text Box 5"/>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
        <p:nvSpPr>
          <p:cNvPr id="10" name="Rectangle 19">
            <a:extLst>
              <a:ext uri="{FF2B5EF4-FFF2-40B4-BE49-F238E27FC236}">
                <a16:creationId xmlns:a16="http://schemas.microsoft.com/office/drawing/2014/main" id="{3C764A0E-E2D8-F747-A4B6-34F5FD7061DE}"/>
              </a:ext>
            </a:extLst>
          </p:cNvPr>
          <p:cNvSpPr>
            <a:spLocks noChangeArrowheads="1"/>
          </p:cNvSpPr>
          <p:nvPr/>
        </p:nvSpPr>
        <p:spPr bwMode="auto">
          <a:xfrm>
            <a:off x="323850" y="2420888"/>
            <a:ext cx="8547100" cy="3637919"/>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zh-CN" altLang="en-US" sz="1800" i="0" dirty="0">
                <a:solidFill>
                  <a:srgbClr val="000000"/>
                </a:solidFill>
              </a:rPr>
              <a:t>讨论采用胎儿非整倍体筛查的指标</a:t>
            </a:r>
            <a:r>
              <a:rPr lang="en-US" altLang="zh-CN" sz="1800" i="0" dirty="0">
                <a:solidFill>
                  <a:srgbClr val="000000"/>
                </a:solidFill>
              </a:rPr>
              <a:t>-</a:t>
            </a:r>
            <a:r>
              <a:rPr lang="zh-CN" altLang="en-US" sz="1800" i="0" dirty="0">
                <a:solidFill>
                  <a:srgbClr val="000000"/>
                </a:solidFill>
              </a:rPr>
              <a:t>胎儿游离</a:t>
            </a:r>
            <a:r>
              <a:rPr lang="en-US" altLang="zh-CN" sz="1800" i="0" dirty="0">
                <a:solidFill>
                  <a:srgbClr val="000000"/>
                </a:solidFill>
              </a:rPr>
              <a:t>DNA</a:t>
            </a:r>
            <a:r>
              <a:rPr lang="zh-CN" altLang="en-US" sz="1800" i="0" dirty="0">
                <a:solidFill>
                  <a:srgbClr val="000000"/>
                </a:solidFill>
              </a:rPr>
              <a:t>（</a:t>
            </a:r>
            <a:r>
              <a:rPr lang="en-US" altLang="zh-CN" sz="1800" i="0" dirty="0" err="1">
                <a:solidFill>
                  <a:srgbClr val="000000"/>
                </a:solidFill>
              </a:rPr>
              <a:t>cfDNA</a:t>
            </a:r>
            <a:r>
              <a:rPr lang="zh-CN" altLang="en-US" sz="1800" i="0" dirty="0">
                <a:solidFill>
                  <a:srgbClr val="000000"/>
                </a:solidFill>
              </a:rPr>
              <a:t>），能否用于早孕期联合筛查参数的评估，如对胎儿颈项透明层（</a:t>
            </a:r>
            <a:r>
              <a:rPr lang="en-US" altLang="zh-CN" sz="1800" i="0" dirty="0">
                <a:solidFill>
                  <a:srgbClr val="000000"/>
                </a:solidFill>
              </a:rPr>
              <a:t>NT</a:t>
            </a:r>
            <a:r>
              <a:rPr lang="zh-CN" altLang="en-US" sz="1800" i="0" dirty="0">
                <a:solidFill>
                  <a:srgbClr val="000000"/>
                </a:solidFill>
              </a:rPr>
              <a:t>）的评估。</a:t>
            </a:r>
          </a:p>
          <a:p>
            <a:endParaRPr lang="zh-CN" altLang="en-US" sz="1800" i="0" dirty="0"/>
          </a:p>
          <a:p>
            <a:r>
              <a:rPr lang="en-US" altLang="zh-CN" sz="1800" i="0" dirty="0">
                <a:solidFill>
                  <a:srgbClr val="000000"/>
                </a:solidFill>
              </a:rPr>
              <a:t>NT</a:t>
            </a:r>
            <a:r>
              <a:rPr lang="zh-CN" altLang="en-US" sz="1800" i="0" dirty="0">
                <a:solidFill>
                  <a:srgbClr val="000000"/>
                </a:solidFill>
              </a:rPr>
              <a:t>增厚的胎儿发生胎儿染色体异常和胎儿心脏结构异常的风险均会增高。</a:t>
            </a:r>
          </a:p>
          <a:p>
            <a:endParaRPr lang="zh-CN" altLang="en-US" sz="1800" i="0" dirty="0"/>
          </a:p>
          <a:p>
            <a:r>
              <a:rPr lang="en-US" altLang="zh-CN" sz="1800" i="0" dirty="0">
                <a:solidFill>
                  <a:srgbClr val="000000"/>
                </a:solidFill>
              </a:rPr>
              <a:t>NT</a:t>
            </a:r>
            <a:r>
              <a:rPr lang="zh-CN" altLang="en-US" sz="1800" i="0" dirty="0">
                <a:solidFill>
                  <a:srgbClr val="000000"/>
                </a:solidFill>
              </a:rPr>
              <a:t>增厚也是胎儿心脏和其他结构异常、微缺失综合征和一些不能被</a:t>
            </a:r>
            <a:r>
              <a:rPr lang="en-US" altLang="zh-CN" sz="1800" i="0" dirty="0" err="1">
                <a:solidFill>
                  <a:srgbClr val="000000"/>
                </a:solidFill>
              </a:rPr>
              <a:t>cfDNA</a:t>
            </a:r>
            <a:r>
              <a:rPr lang="zh-CN" altLang="en-US" sz="1800" i="0" dirty="0">
                <a:solidFill>
                  <a:srgbClr val="000000"/>
                </a:solidFill>
              </a:rPr>
              <a:t>检测的单基因疾病发生的指标。</a:t>
            </a:r>
          </a:p>
          <a:p>
            <a:endParaRPr lang="zh-CN" altLang="en-US" sz="1800" i="0" dirty="0"/>
          </a:p>
          <a:p>
            <a:r>
              <a:rPr lang="zh-CN" altLang="en-US" sz="1800" i="0" dirty="0">
                <a:solidFill>
                  <a:srgbClr val="000000"/>
                </a:solidFill>
              </a:rPr>
              <a:t>对于胎儿</a:t>
            </a:r>
            <a:r>
              <a:rPr lang="en-US" altLang="zh-CN" sz="1800" i="0" dirty="0" err="1">
                <a:solidFill>
                  <a:srgbClr val="000000"/>
                </a:solidFill>
              </a:rPr>
              <a:t>cfDNA</a:t>
            </a:r>
            <a:r>
              <a:rPr lang="zh-CN" altLang="en-US" sz="1800" i="0" dirty="0">
                <a:solidFill>
                  <a:srgbClr val="000000"/>
                </a:solidFill>
              </a:rPr>
              <a:t>应用于胎儿</a:t>
            </a:r>
            <a:r>
              <a:rPr lang="en-US" altLang="zh-CN" sz="1800" i="0" dirty="0">
                <a:solidFill>
                  <a:srgbClr val="000000"/>
                </a:solidFill>
              </a:rPr>
              <a:t>NT</a:t>
            </a:r>
            <a:r>
              <a:rPr lang="zh-CN" altLang="en-US" sz="1800" i="0" dirty="0">
                <a:solidFill>
                  <a:srgbClr val="000000"/>
                </a:solidFill>
              </a:rPr>
              <a:t>增厚检测的作用存在不确定性。</a:t>
            </a:r>
          </a:p>
          <a:p>
            <a:endParaRPr lang="en" sz="1800" i="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a:grpSpLocks/>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55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3557" name="Rectangle 8"/>
          <p:cNvSpPr>
            <a:spLocks noChangeArrowheads="1"/>
          </p:cNvSpPr>
          <p:nvPr/>
        </p:nvSpPr>
        <p:spPr bwMode="auto">
          <a:xfrm>
            <a:off x="3071427" y="1823552"/>
            <a:ext cx="3001143"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zh-CN" altLang="en-US" sz="2800" b="1" i="0" dirty="0">
                <a:solidFill>
                  <a:srgbClr val="000000"/>
                </a:solidFill>
              </a:rPr>
              <a:t>研 究 目 的</a:t>
            </a:r>
            <a:endParaRPr lang="en-GB" altLang="it-IT" sz="2800" b="1" i="0" dirty="0">
              <a:solidFill>
                <a:srgbClr val="000000"/>
              </a:solidFill>
            </a:endParaRPr>
          </a:p>
        </p:txBody>
      </p:sp>
      <p:sp>
        <p:nvSpPr>
          <p:cNvPr id="11" name="Rectangle 19">
            <a:extLst>
              <a:ext uri="{FF2B5EF4-FFF2-40B4-BE49-F238E27FC236}">
                <a16:creationId xmlns:a16="http://schemas.microsoft.com/office/drawing/2014/main" id="{98DEB3B6-8CA8-774C-A228-27BC9A2FA2F8}"/>
              </a:ext>
            </a:extLst>
          </p:cNvPr>
          <p:cNvSpPr>
            <a:spLocks noChangeArrowheads="1"/>
          </p:cNvSpPr>
          <p:nvPr/>
        </p:nvSpPr>
        <p:spPr bwMode="auto">
          <a:xfrm>
            <a:off x="827584" y="2924944"/>
            <a:ext cx="7488832" cy="2308324"/>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200000"/>
              </a:lnSpc>
              <a:buNone/>
            </a:pPr>
            <a:r>
              <a:rPr lang="zh-CN" altLang="en-US" sz="1800" i="0" dirty="0">
                <a:solidFill>
                  <a:srgbClr val="000000"/>
                </a:solidFill>
              </a:rPr>
              <a:t>本</a:t>
            </a:r>
            <a:r>
              <a:rPr lang="zh-CN" altLang="en-US" sz="1800" i="0" dirty="0"/>
              <a:t>研究的目的是评估如果对胎儿</a:t>
            </a:r>
            <a:r>
              <a:rPr lang="en-US" altLang="zh-CN" sz="1800" i="0" dirty="0"/>
              <a:t>NT</a:t>
            </a:r>
            <a:r>
              <a:rPr lang="zh-CN" altLang="en-US" sz="1800" i="0" dirty="0"/>
              <a:t>＞第</a:t>
            </a:r>
            <a:r>
              <a:rPr lang="en-US" altLang="zh-CN" sz="1800" i="0" dirty="0"/>
              <a:t>99</a:t>
            </a:r>
            <a:r>
              <a:rPr lang="en-US" altLang="zh-CN" sz="1800" i="0" baseline="30000" dirty="0"/>
              <a:t>th</a:t>
            </a:r>
            <a:r>
              <a:rPr lang="zh-CN" altLang="en-US" sz="1800" i="0" dirty="0"/>
              <a:t>百分位数胎儿仅仅使用</a:t>
            </a:r>
            <a:r>
              <a:rPr lang="en-US" altLang="zh-CN" sz="1800" i="0" dirty="0" err="1"/>
              <a:t>cfDNA</a:t>
            </a:r>
            <a:r>
              <a:rPr lang="zh-CN" altLang="en-US" sz="1800" i="0" dirty="0"/>
              <a:t>进行检测，哪种遗传及结构异常会被漏诊；从而评估胎儿</a:t>
            </a:r>
            <a:r>
              <a:rPr lang="en-US" altLang="zh-CN" sz="1800" i="0" dirty="0" err="1"/>
              <a:t>cfDNA</a:t>
            </a:r>
            <a:r>
              <a:rPr lang="zh-CN" altLang="en-US" sz="1800" i="0" dirty="0"/>
              <a:t>检测是否能单独用于这些高危妊娠的评估。</a:t>
            </a:r>
            <a:endParaRPr lang="en-US" sz="1800" i="0" dirty="0"/>
          </a:p>
        </p:txBody>
      </p:sp>
      <p:sp>
        <p:nvSpPr>
          <p:cNvPr id="9" name="Text Box 5">
            <a:extLst>
              <a:ext uri="{FF2B5EF4-FFF2-40B4-BE49-F238E27FC236}">
                <a16:creationId xmlns:a16="http://schemas.microsoft.com/office/drawing/2014/main" id="{89BF74EB-1D85-4714-99D2-9BBD30789FD3}"/>
              </a:ext>
            </a:extLst>
          </p:cNvPr>
          <p:cNvSpPr txBox="1">
            <a:spLocks noChangeArrowheads="1"/>
          </p:cNvSpPr>
          <p:nvPr/>
        </p:nvSpPr>
        <p:spPr bwMode="auto">
          <a:xfrm>
            <a:off x="0" y="963002"/>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19"/>
          <p:cNvSpPr>
            <a:spLocks noChangeArrowheads="1"/>
          </p:cNvSpPr>
          <p:nvPr/>
        </p:nvSpPr>
        <p:spPr bwMode="auto">
          <a:xfrm>
            <a:off x="467544" y="2193851"/>
            <a:ext cx="8136904" cy="880241"/>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nSpc>
                <a:spcPct val="150000"/>
              </a:lnSpc>
              <a:buNone/>
            </a:pPr>
            <a:r>
              <a:rPr lang="zh-CN" altLang="en-US" sz="1600" b="1" i="0" dirty="0">
                <a:solidFill>
                  <a:srgbClr val="000000"/>
                </a:solidFill>
              </a:rPr>
              <a:t>研究设计：</a:t>
            </a:r>
            <a:r>
              <a:rPr lang="zh-CN" altLang="en-US" sz="1600" i="0" dirty="0">
                <a:solidFill>
                  <a:srgbClr val="000000"/>
                </a:solidFill>
              </a:rPr>
              <a:t>回顾性队列研究</a:t>
            </a:r>
          </a:p>
          <a:p>
            <a:pPr marL="0" indent="0">
              <a:lnSpc>
                <a:spcPct val="150000"/>
              </a:lnSpc>
              <a:buNone/>
            </a:pPr>
            <a:r>
              <a:rPr lang="zh-CN" altLang="en-US" sz="1600" b="1" i="0" dirty="0">
                <a:solidFill>
                  <a:srgbClr val="000000"/>
                </a:solidFill>
              </a:rPr>
              <a:t>研</a:t>
            </a:r>
            <a:r>
              <a:rPr lang="zh-CN" altLang="en-US" sz="1600" b="1" i="0" dirty="0"/>
              <a:t>究对象：</a:t>
            </a:r>
            <a:r>
              <a:rPr lang="en-US" altLang="zh-CN" sz="1600" i="0" dirty="0"/>
              <a:t>226</a:t>
            </a:r>
            <a:r>
              <a:rPr lang="zh-CN" altLang="en-US" sz="1600" i="0" dirty="0"/>
              <a:t>例妊娠</a:t>
            </a:r>
            <a:r>
              <a:rPr lang="en-US" altLang="zh-CN" sz="1600" i="0" dirty="0"/>
              <a:t>11</a:t>
            </a:r>
            <a:r>
              <a:rPr lang="zh-CN" altLang="en-US" sz="1600" i="0" dirty="0"/>
              <a:t>～</a:t>
            </a:r>
            <a:r>
              <a:rPr lang="en-US" altLang="zh-CN" sz="1600" i="0" dirty="0"/>
              <a:t>14</a:t>
            </a:r>
            <a:r>
              <a:rPr lang="zh-CN" altLang="en-US" sz="1600" i="0" dirty="0"/>
              <a:t>周，</a:t>
            </a:r>
            <a:r>
              <a:rPr lang="en-US" altLang="zh-CN" sz="1600" i="0" dirty="0"/>
              <a:t>NT</a:t>
            </a:r>
            <a:r>
              <a:rPr lang="zh-CN" altLang="en-US" sz="1600" i="0" dirty="0"/>
              <a:t>＞</a:t>
            </a:r>
            <a:r>
              <a:rPr lang="en-US" altLang="zh-CN" sz="1600" i="0" dirty="0"/>
              <a:t>99th</a:t>
            </a:r>
            <a:r>
              <a:rPr lang="en-US" altLang="zh-CN" sz="1600" i="0" baseline="30000" dirty="0"/>
              <a:t> </a:t>
            </a:r>
            <a:r>
              <a:rPr lang="zh-CN" altLang="en-US" sz="1600" i="0" dirty="0"/>
              <a:t>百分位数的胎儿</a:t>
            </a:r>
            <a:endParaRPr lang="en" sz="1600" i="0" dirty="0"/>
          </a:p>
        </p:txBody>
      </p:sp>
      <p:sp>
        <p:nvSpPr>
          <p:cNvPr id="9" name="TextBox 1"/>
          <p:cNvSpPr txBox="1">
            <a:spLocks noChangeArrowheads="1"/>
          </p:cNvSpPr>
          <p:nvPr/>
        </p:nvSpPr>
        <p:spPr bwMode="auto">
          <a:xfrm>
            <a:off x="2816521" y="1537628"/>
            <a:ext cx="3510956"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a:solidFill>
                  <a:srgbClr val="000000"/>
                </a:solidFill>
              </a:rPr>
              <a:t>方</a:t>
            </a:r>
            <a:r>
              <a:rPr lang="zh-CN" altLang="en-US" sz="2800" b="1" i="0"/>
              <a:t>法</a:t>
            </a:r>
            <a:endParaRPr lang="en-GB" altLang="it-IT" sz="2400" b="1" i="0" dirty="0"/>
          </a:p>
        </p:txBody>
      </p:sp>
      <p:sp>
        <p:nvSpPr>
          <p:cNvPr id="12" name="Rectangle 19">
            <a:extLst>
              <a:ext uri="{FF2B5EF4-FFF2-40B4-BE49-F238E27FC236}">
                <a16:creationId xmlns:a16="http://schemas.microsoft.com/office/drawing/2014/main" id="{FF50F827-BFB2-B740-BC09-8291C9041219}"/>
              </a:ext>
            </a:extLst>
          </p:cNvPr>
          <p:cNvSpPr>
            <a:spLocks noChangeArrowheads="1"/>
          </p:cNvSpPr>
          <p:nvPr/>
        </p:nvSpPr>
        <p:spPr bwMode="auto">
          <a:xfrm>
            <a:off x="467544" y="3220058"/>
            <a:ext cx="8136903" cy="1865126"/>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pPr>
            <a:r>
              <a:rPr lang="zh-CN" altLang="en-US" sz="1600" i="0" dirty="0">
                <a:solidFill>
                  <a:srgbClr val="000000"/>
                </a:solidFill>
              </a:rPr>
              <a:t>对所有</a:t>
            </a:r>
            <a:r>
              <a:rPr lang="en-US" altLang="zh-CN" sz="1600" i="0" dirty="0">
                <a:solidFill>
                  <a:srgbClr val="000000"/>
                </a:solidFill>
              </a:rPr>
              <a:t>NT</a:t>
            </a:r>
            <a:r>
              <a:rPr lang="zh-CN" altLang="en-US" sz="1600" i="0" dirty="0">
                <a:solidFill>
                  <a:srgbClr val="000000"/>
                </a:solidFill>
              </a:rPr>
              <a:t>＞</a:t>
            </a:r>
            <a:r>
              <a:rPr lang="en-US" altLang="zh-CN" sz="1600" i="0" dirty="0"/>
              <a:t>99th</a:t>
            </a:r>
            <a:r>
              <a:rPr lang="zh-CN" altLang="en-US" sz="1600" i="0" dirty="0"/>
              <a:t>百分位数的胎儿</a:t>
            </a:r>
            <a:r>
              <a:rPr lang="zh-CN" altLang="en-US" sz="1600" i="0" dirty="0">
                <a:solidFill>
                  <a:srgbClr val="000000"/>
                </a:solidFill>
              </a:rPr>
              <a:t>进行绒毛取样（</a:t>
            </a:r>
            <a:r>
              <a:rPr lang="en-US" altLang="zh-CN" sz="1600" i="0" dirty="0">
                <a:solidFill>
                  <a:srgbClr val="000000"/>
                </a:solidFill>
              </a:rPr>
              <a:t>CVS</a:t>
            </a:r>
            <a:r>
              <a:rPr lang="zh-CN" altLang="en-US" sz="1600" i="0" dirty="0">
                <a:solidFill>
                  <a:srgbClr val="000000"/>
                </a:solidFill>
              </a:rPr>
              <a:t>），而不考虑所获得的联合风险值。对绒毛样本进行定量荧光聚合酶链反应（</a:t>
            </a:r>
            <a:r>
              <a:rPr lang="en-US" altLang="zh-CN" sz="1600" i="0" dirty="0">
                <a:solidFill>
                  <a:srgbClr val="000000"/>
                </a:solidFill>
              </a:rPr>
              <a:t>QF-PCR</a:t>
            </a:r>
            <a:r>
              <a:rPr lang="zh-CN" altLang="en-US" sz="1600" i="0" dirty="0">
                <a:solidFill>
                  <a:srgbClr val="000000"/>
                </a:solidFill>
              </a:rPr>
              <a:t>），如结果正常，随后进行绒毛组织染色体微阵列（</a:t>
            </a:r>
            <a:r>
              <a:rPr lang="en-US" altLang="zh-CN" sz="1600" i="0" dirty="0">
                <a:solidFill>
                  <a:srgbClr val="000000"/>
                </a:solidFill>
              </a:rPr>
              <a:t>CMA</a:t>
            </a:r>
            <a:r>
              <a:rPr lang="zh-CN" altLang="en-US" sz="1600" i="0" dirty="0">
                <a:solidFill>
                  <a:srgbClr val="000000"/>
                </a:solidFill>
              </a:rPr>
              <a:t>）分析。</a:t>
            </a:r>
          </a:p>
          <a:p>
            <a:pPr marL="0" indent="0" algn="just">
              <a:buNone/>
            </a:pPr>
            <a:r>
              <a:rPr lang="zh-CN" altLang="en-US" sz="1600" i="0" dirty="0">
                <a:solidFill>
                  <a:srgbClr val="000000"/>
                </a:solidFill>
              </a:rPr>
              <a:t>通过</a:t>
            </a:r>
            <a:r>
              <a:rPr lang="en-US" altLang="zh-CN" sz="1600" i="0" dirty="0">
                <a:solidFill>
                  <a:srgbClr val="000000"/>
                </a:solidFill>
              </a:rPr>
              <a:t>Q</a:t>
            </a:r>
            <a:r>
              <a:rPr lang="en-US" altLang="zh-CN" sz="1600" i="0" dirty="0"/>
              <a:t>F-PCR</a:t>
            </a:r>
            <a:r>
              <a:rPr lang="zh-CN" altLang="en-US" sz="1600" i="0" dirty="0"/>
              <a:t>和</a:t>
            </a:r>
            <a:r>
              <a:rPr lang="en-US" altLang="zh-CN" sz="1600" i="0" dirty="0"/>
              <a:t>CMA</a:t>
            </a:r>
            <a:r>
              <a:rPr lang="zh-CN" altLang="en-US" sz="1600" i="0" dirty="0"/>
              <a:t>的结果，对理论上仅仅行</a:t>
            </a:r>
            <a:r>
              <a:rPr lang="en-US" altLang="zh-CN" sz="1600" i="0" dirty="0" err="1"/>
              <a:t>cfDNA</a:t>
            </a:r>
            <a:r>
              <a:rPr lang="zh-CN" altLang="en-US" sz="1600" i="0" dirty="0"/>
              <a:t>检测而漏诊的染色体及亚显微结构异常发生率，进行评估。</a:t>
            </a:r>
            <a:endParaRPr lang="it-IT" sz="1600" i="0" dirty="0"/>
          </a:p>
        </p:txBody>
      </p:sp>
      <p:sp>
        <p:nvSpPr>
          <p:cNvPr id="13" name="Rectangle 19">
            <a:extLst>
              <a:ext uri="{FF2B5EF4-FFF2-40B4-BE49-F238E27FC236}">
                <a16:creationId xmlns:a16="http://schemas.microsoft.com/office/drawing/2014/main" id="{1E44A953-75E8-7B44-A7B2-937FB2D2DDA3}"/>
              </a:ext>
            </a:extLst>
          </p:cNvPr>
          <p:cNvSpPr>
            <a:spLocks noChangeArrowheads="1"/>
          </p:cNvSpPr>
          <p:nvPr/>
        </p:nvSpPr>
        <p:spPr bwMode="auto">
          <a:xfrm>
            <a:off x="467545" y="5232916"/>
            <a:ext cx="8136902" cy="1077218"/>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zh-CN" altLang="en-US" sz="1600" b="1" i="0" dirty="0">
                <a:solidFill>
                  <a:srgbClr val="000000"/>
                </a:solidFill>
              </a:rPr>
              <a:t>主</a:t>
            </a:r>
            <a:r>
              <a:rPr lang="zh-CN" altLang="en-US" sz="1600" b="1" i="0" dirty="0"/>
              <a:t>要结果：</a:t>
            </a:r>
            <a:r>
              <a:rPr lang="zh-CN" altLang="en-US" sz="1600" i="0" dirty="0"/>
              <a:t>将靶向</a:t>
            </a:r>
            <a:r>
              <a:rPr lang="en-US" altLang="zh-CN" sz="1600" i="0" dirty="0" err="1"/>
              <a:t>cfDNA</a:t>
            </a:r>
            <a:r>
              <a:rPr lang="zh-CN" altLang="en-US" sz="1600" i="0" dirty="0"/>
              <a:t>（涉及</a:t>
            </a:r>
            <a:r>
              <a:rPr lang="en-US" altLang="zh-CN" sz="1600" i="0" dirty="0"/>
              <a:t>13</a:t>
            </a:r>
            <a:r>
              <a:rPr lang="zh-CN" altLang="en-US" sz="1600" i="0" dirty="0"/>
              <a:t>，</a:t>
            </a:r>
            <a:r>
              <a:rPr lang="en-US" altLang="zh-CN" sz="1600" i="0" dirty="0"/>
              <a:t>18</a:t>
            </a:r>
            <a:r>
              <a:rPr lang="zh-CN" altLang="en-US" sz="1600" i="0" dirty="0"/>
              <a:t>和</a:t>
            </a:r>
            <a:r>
              <a:rPr lang="en-US" altLang="zh-CN" sz="1600" i="0" dirty="0"/>
              <a:t>21</a:t>
            </a:r>
            <a:r>
              <a:rPr lang="zh-CN" altLang="en-US" sz="1600" i="0" dirty="0"/>
              <a:t>号染色体）和扩展型的</a:t>
            </a:r>
            <a:r>
              <a:rPr lang="en-US" altLang="zh-CN" sz="1600" i="0" dirty="0" err="1"/>
              <a:t>cfDNA</a:t>
            </a:r>
            <a:r>
              <a:rPr lang="zh-CN" altLang="en-US" sz="1600" i="0" dirty="0"/>
              <a:t>（涉及</a:t>
            </a:r>
            <a:r>
              <a:rPr lang="en-US" altLang="zh-CN" sz="1600" i="0" dirty="0"/>
              <a:t>13, 18, 21</a:t>
            </a:r>
            <a:r>
              <a:rPr lang="zh-CN" altLang="en-US" sz="1600" i="0" dirty="0"/>
              <a:t>和性染色体）等两种</a:t>
            </a:r>
            <a:r>
              <a:rPr lang="en-US" altLang="zh-CN" sz="1600" i="0" dirty="0" err="1"/>
              <a:t>cfDANA</a:t>
            </a:r>
            <a:r>
              <a:rPr lang="zh-CN" altLang="en-US" sz="1600" i="0" dirty="0"/>
              <a:t>的检测的理论效能，同早孕及中孕或者晚孕期的细胞遗传学检测及超声评估结果进行比较。</a:t>
            </a:r>
            <a:endParaRPr lang="en" sz="1600" i="0" dirty="0"/>
          </a:p>
        </p:txBody>
      </p:sp>
      <p:sp>
        <p:nvSpPr>
          <p:cNvPr id="10" name="Text Box 5">
            <a:extLst>
              <a:ext uri="{FF2B5EF4-FFF2-40B4-BE49-F238E27FC236}">
                <a16:creationId xmlns:a16="http://schemas.microsoft.com/office/drawing/2014/main" id="{AB0234C7-64D3-4A69-A752-77731189ED7D}"/>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0" name="TextBox 1">
            <a:extLst>
              <a:ext uri="{FF2B5EF4-FFF2-40B4-BE49-F238E27FC236}">
                <a16:creationId xmlns:a16="http://schemas.microsoft.com/office/drawing/2014/main" id="{CE54CB8A-E64E-4344-A7AA-0461111873E9}"/>
              </a:ext>
            </a:extLst>
          </p:cNvPr>
          <p:cNvSpPr txBox="1">
            <a:spLocks noChangeArrowheads="1"/>
          </p:cNvSpPr>
          <p:nvPr/>
        </p:nvSpPr>
        <p:spPr bwMode="auto">
          <a:xfrm>
            <a:off x="1547664" y="1609636"/>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结   </a:t>
            </a:r>
            <a:r>
              <a:rPr lang="zh-CN" altLang="en-US" sz="2800" b="1" i="0" dirty="0"/>
              <a:t>果</a:t>
            </a:r>
            <a:endParaRPr lang="en-GB" altLang="it-IT" sz="2800" b="1" i="0" dirty="0"/>
          </a:p>
        </p:txBody>
      </p:sp>
      <p:sp>
        <p:nvSpPr>
          <p:cNvPr id="11" name="Rectangle 19">
            <a:extLst>
              <a:ext uri="{FF2B5EF4-FFF2-40B4-BE49-F238E27FC236}">
                <a16:creationId xmlns:a16="http://schemas.microsoft.com/office/drawing/2014/main" id="{E3650230-CF15-A641-B2BE-791822C4CAB8}"/>
              </a:ext>
            </a:extLst>
          </p:cNvPr>
          <p:cNvSpPr>
            <a:spLocks noChangeArrowheads="1"/>
          </p:cNvSpPr>
          <p:nvPr/>
        </p:nvSpPr>
        <p:spPr bwMode="auto">
          <a:xfrm>
            <a:off x="449509" y="2262313"/>
            <a:ext cx="8244979" cy="4081117"/>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r>
              <a:rPr lang="zh-CN" altLang="en-US" sz="1800" i="0" dirty="0">
                <a:solidFill>
                  <a:srgbClr val="000000"/>
                </a:solidFill>
              </a:rPr>
              <a:t>共</a:t>
            </a:r>
            <a:r>
              <a:rPr lang="en-US" altLang="zh-CN" sz="1800" i="0" dirty="0">
                <a:solidFill>
                  <a:srgbClr val="000000"/>
                </a:solidFill>
              </a:rPr>
              <a:t>226</a:t>
            </a:r>
            <a:r>
              <a:rPr lang="zh-CN" altLang="en-US" sz="1800" i="0" dirty="0">
                <a:solidFill>
                  <a:srgbClr val="000000"/>
                </a:solidFill>
              </a:rPr>
              <a:t>例妊娠（</a:t>
            </a:r>
            <a:r>
              <a:rPr lang="en-US" altLang="zh-CN" sz="1800" i="0" dirty="0">
                <a:solidFill>
                  <a:srgbClr val="000000"/>
                </a:solidFill>
              </a:rPr>
              <a:t>198</a:t>
            </a:r>
            <a:r>
              <a:rPr lang="zh-CN" altLang="en-US" sz="1800" i="0" dirty="0">
                <a:solidFill>
                  <a:srgbClr val="000000"/>
                </a:solidFill>
              </a:rPr>
              <a:t>例单胎和</a:t>
            </a:r>
            <a:r>
              <a:rPr lang="en-US" altLang="zh-CN" sz="1800" i="0" dirty="0">
                <a:solidFill>
                  <a:srgbClr val="000000"/>
                </a:solidFill>
              </a:rPr>
              <a:t>28</a:t>
            </a:r>
            <a:r>
              <a:rPr lang="zh-CN" altLang="en-US" sz="1800" i="0" dirty="0">
                <a:solidFill>
                  <a:srgbClr val="000000"/>
                </a:solidFill>
              </a:rPr>
              <a:t>例双胎）纳入研究，双胎患者中至少</a:t>
            </a:r>
            <a:r>
              <a:rPr lang="en-US" altLang="zh-CN" sz="1800" i="0" dirty="0">
                <a:solidFill>
                  <a:srgbClr val="000000"/>
                </a:solidFill>
              </a:rPr>
              <a:t>1</a:t>
            </a:r>
            <a:r>
              <a:rPr lang="zh-CN" altLang="en-US" sz="1800" i="0" dirty="0">
                <a:solidFill>
                  <a:srgbClr val="000000"/>
                </a:solidFill>
              </a:rPr>
              <a:t>例胎儿</a:t>
            </a:r>
            <a:r>
              <a:rPr lang="en-US" altLang="zh-CN" sz="1800" i="0" dirty="0">
                <a:solidFill>
                  <a:srgbClr val="000000"/>
                </a:solidFill>
              </a:rPr>
              <a:t>NT</a:t>
            </a:r>
            <a:r>
              <a:rPr lang="zh-CN" altLang="en-US" sz="1800" i="0" dirty="0">
                <a:solidFill>
                  <a:srgbClr val="000000"/>
                </a:solidFill>
              </a:rPr>
              <a:t>＞</a:t>
            </a:r>
            <a:r>
              <a:rPr lang="en-US" altLang="zh-CN" sz="1800" i="0" dirty="0"/>
              <a:t> 99th</a:t>
            </a:r>
            <a:r>
              <a:rPr lang="en-US" altLang="zh-CN" sz="1800" i="0" baseline="30000" dirty="0"/>
              <a:t> </a:t>
            </a:r>
            <a:r>
              <a:rPr lang="zh-CN" altLang="en-US" sz="1800" i="0" dirty="0"/>
              <a:t>百分位数</a:t>
            </a:r>
            <a:endParaRPr lang="zh-CN" altLang="en-US" sz="1800" i="0" dirty="0">
              <a:solidFill>
                <a:srgbClr val="000000"/>
              </a:solidFill>
            </a:endParaRPr>
          </a:p>
          <a:p>
            <a:pPr algn="just"/>
            <a:endParaRPr lang="zh-CN" altLang="en-US" sz="1800" i="0" dirty="0">
              <a:solidFill>
                <a:srgbClr val="000000"/>
              </a:solidFill>
            </a:endParaRPr>
          </a:p>
          <a:p>
            <a:pPr algn="just"/>
            <a:r>
              <a:rPr lang="en-US" altLang="zh-CN" sz="1800" i="0" dirty="0">
                <a:solidFill>
                  <a:srgbClr val="000000"/>
                </a:solidFill>
              </a:rPr>
              <a:t>QF-PCR</a:t>
            </a:r>
            <a:r>
              <a:rPr lang="zh-CN" altLang="en-US" sz="1800" i="0" dirty="0">
                <a:solidFill>
                  <a:srgbClr val="000000"/>
                </a:solidFill>
              </a:rPr>
              <a:t>证实</a:t>
            </a:r>
            <a:r>
              <a:rPr lang="en-US" altLang="zh-CN" sz="1800" i="0" dirty="0">
                <a:solidFill>
                  <a:srgbClr val="000000"/>
                </a:solidFill>
              </a:rPr>
              <a:t>68</a:t>
            </a:r>
            <a:r>
              <a:rPr lang="zh-CN" altLang="en-US" sz="1800" i="0" dirty="0">
                <a:solidFill>
                  <a:srgbClr val="000000"/>
                </a:solidFill>
              </a:rPr>
              <a:t>例</a:t>
            </a:r>
            <a:r>
              <a:rPr lang="en-US" altLang="zh-CN" sz="1800" i="0" dirty="0">
                <a:solidFill>
                  <a:srgbClr val="000000"/>
                </a:solidFill>
              </a:rPr>
              <a:t>(30%)</a:t>
            </a:r>
            <a:r>
              <a:rPr lang="zh-CN" altLang="en-US" sz="1800" i="0" dirty="0">
                <a:solidFill>
                  <a:srgbClr val="000000"/>
                </a:solidFill>
              </a:rPr>
              <a:t>胎儿为典型的非整倍体异常，这些胎儿通过靶向和扩展的</a:t>
            </a:r>
            <a:r>
              <a:rPr lang="en-US" altLang="zh-CN" sz="1800" i="0" dirty="0" err="1">
                <a:solidFill>
                  <a:srgbClr val="000000"/>
                </a:solidFill>
              </a:rPr>
              <a:t>cfDNA</a:t>
            </a:r>
            <a:r>
              <a:rPr lang="zh-CN" altLang="en-US" sz="1800" i="0" dirty="0">
                <a:solidFill>
                  <a:srgbClr val="000000"/>
                </a:solidFill>
              </a:rPr>
              <a:t>分析同样能够被检测到。</a:t>
            </a:r>
          </a:p>
          <a:p>
            <a:pPr algn="just"/>
            <a:endParaRPr lang="zh-CN" altLang="en-US" sz="1800" i="0" dirty="0">
              <a:solidFill>
                <a:srgbClr val="000000"/>
              </a:solidFill>
            </a:endParaRPr>
          </a:p>
          <a:p>
            <a:pPr algn="just"/>
            <a:r>
              <a:rPr lang="zh-CN" altLang="en-US" sz="1800" i="0" dirty="0">
                <a:solidFill>
                  <a:srgbClr val="000000"/>
                </a:solidFill>
              </a:rPr>
              <a:t>通过</a:t>
            </a:r>
            <a:r>
              <a:rPr lang="en-US" altLang="zh-CN" sz="1800" i="0" dirty="0">
                <a:solidFill>
                  <a:srgbClr val="000000"/>
                </a:solidFill>
              </a:rPr>
              <a:t>CMA</a:t>
            </a:r>
            <a:r>
              <a:rPr lang="zh-CN" altLang="en-US" sz="1800" i="0" dirty="0">
                <a:solidFill>
                  <a:srgbClr val="000000"/>
                </a:solidFill>
              </a:rPr>
              <a:t>检测出</a:t>
            </a:r>
            <a:r>
              <a:rPr lang="en-US" altLang="zh-CN" sz="1800" i="0" dirty="0">
                <a:solidFill>
                  <a:srgbClr val="000000"/>
                </a:solidFill>
              </a:rPr>
              <a:t>3</a:t>
            </a:r>
            <a:r>
              <a:rPr lang="zh-CN" altLang="en-US" sz="1800" i="0" dirty="0">
                <a:solidFill>
                  <a:srgbClr val="000000"/>
                </a:solidFill>
              </a:rPr>
              <a:t>例与临床相关的非典型染色体异常和</a:t>
            </a:r>
            <a:r>
              <a:rPr lang="en-US" altLang="zh-CN" sz="1800" i="0" dirty="0">
                <a:solidFill>
                  <a:srgbClr val="000000"/>
                </a:solidFill>
              </a:rPr>
              <a:t>5</a:t>
            </a:r>
            <a:r>
              <a:rPr lang="zh-CN" altLang="en-US" sz="1800" i="0" dirty="0">
                <a:solidFill>
                  <a:srgbClr val="000000"/>
                </a:solidFill>
              </a:rPr>
              <a:t>个亚显微结构的致病性变异。</a:t>
            </a:r>
            <a:endParaRPr lang="en-US" altLang="zh-CN" sz="1800" i="0" dirty="0">
              <a:solidFill>
                <a:srgbClr val="000000"/>
              </a:solidFill>
            </a:endParaRPr>
          </a:p>
          <a:p>
            <a:pPr marL="0" indent="0" algn="just">
              <a:buNone/>
            </a:pPr>
            <a:endParaRPr lang="zh-CN" altLang="en-US" sz="1800" i="0" dirty="0"/>
          </a:p>
          <a:p>
            <a:pPr algn="just"/>
            <a:r>
              <a:rPr lang="zh-CN" altLang="en-US" sz="1800" i="0" dirty="0">
                <a:solidFill>
                  <a:srgbClr val="000000"/>
                </a:solidFill>
              </a:rPr>
              <a:t>在两例持续性</a:t>
            </a:r>
            <a:r>
              <a:rPr lang="en-US" altLang="zh-CN" sz="1800" i="0" dirty="0">
                <a:solidFill>
                  <a:srgbClr val="000000"/>
                </a:solidFill>
              </a:rPr>
              <a:t>NT</a:t>
            </a:r>
            <a:r>
              <a:rPr lang="zh-CN" altLang="en-US" sz="1800" i="0" dirty="0">
                <a:solidFill>
                  <a:srgbClr val="000000"/>
                </a:solidFill>
              </a:rPr>
              <a:t>增厚，而</a:t>
            </a:r>
            <a:r>
              <a:rPr lang="en-US" altLang="zh-CN" sz="1800" i="0" dirty="0">
                <a:solidFill>
                  <a:srgbClr val="000000"/>
                </a:solidFill>
              </a:rPr>
              <a:t>CMA</a:t>
            </a:r>
            <a:r>
              <a:rPr lang="zh-CN" altLang="en-US" sz="1800" i="0" dirty="0">
                <a:solidFill>
                  <a:srgbClr val="000000"/>
                </a:solidFill>
              </a:rPr>
              <a:t>检测正常的胎儿中，利用存储的胎儿</a:t>
            </a:r>
            <a:r>
              <a:rPr lang="en-US" altLang="zh-CN" sz="1800" i="0" dirty="0">
                <a:solidFill>
                  <a:srgbClr val="000000"/>
                </a:solidFill>
              </a:rPr>
              <a:t>DNA</a:t>
            </a:r>
            <a:r>
              <a:rPr lang="zh-CN" altLang="en-US" sz="1800" i="0" dirty="0">
                <a:solidFill>
                  <a:srgbClr val="000000"/>
                </a:solidFill>
              </a:rPr>
              <a:t>在孕中期检测出胎儿患有努南综合征。</a:t>
            </a:r>
          </a:p>
          <a:p>
            <a:pPr algn="just"/>
            <a:endParaRPr lang="it-IT" sz="1800" i="0" dirty="0"/>
          </a:p>
        </p:txBody>
      </p:sp>
      <p:sp>
        <p:nvSpPr>
          <p:cNvPr id="9" name="Text Box 5">
            <a:extLst>
              <a:ext uri="{FF2B5EF4-FFF2-40B4-BE49-F238E27FC236}">
                <a16:creationId xmlns:a16="http://schemas.microsoft.com/office/drawing/2014/main" id="{EFED215D-3D51-47E6-BE17-DD2E00D1CF73}"/>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extLst>
      <p:ext uri="{BB962C8B-B14F-4D97-AF65-F5344CB8AC3E}">
        <p14:creationId xmlns:p14="http://schemas.microsoft.com/office/powerpoint/2010/main" val="4103721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1691617" y="1609636"/>
            <a:ext cx="576076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结   </a:t>
            </a:r>
            <a:r>
              <a:rPr lang="zh-CN" altLang="en-US" sz="2800" b="1" i="0" dirty="0"/>
              <a:t>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3" name="Rectangle 19">
            <a:extLst>
              <a:ext uri="{FF2B5EF4-FFF2-40B4-BE49-F238E27FC236}">
                <a16:creationId xmlns:a16="http://schemas.microsoft.com/office/drawing/2014/main" id="{AEA1371C-D1D8-B544-B7DA-BE422270C177}"/>
              </a:ext>
            </a:extLst>
          </p:cNvPr>
          <p:cNvSpPr>
            <a:spLocks noChangeArrowheads="1"/>
          </p:cNvSpPr>
          <p:nvPr/>
        </p:nvSpPr>
        <p:spPr bwMode="auto">
          <a:xfrm>
            <a:off x="616202" y="2564904"/>
            <a:ext cx="7911593" cy="2836785"/>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nSpc>
                <a:spcPct val="150000"/>
              </a:lnSpc>
              <a:buNone/>
            </a:pPr>
            <a:r>
              <a:rPr lang="zh-CN" altLang="en-US" sz="1800" i="0" dirty="0">
                <a:solidFill>
                  <a:srgbClr val="000000"/>
                </a:solidFill>
              </a:rPr>
              <a:t>在</a:t>
            </a:r>
            <a:r>
              <a:rPr lang="en-US" altLang="zh-CN" sz="1800" i="0" dirty="0">
                <a:solidFill>
                  <a:srgbClr val="000000"/>
                </a:solidFill>
              </a:rPr>
              <a:t>84</a:t>
            </a:r>
            <a:r>
              <a:rPr lang="zh-CN" altLang="en-US" sz="1800" i="0" dirty="0">
                <a:solidFill>
                  <a:srgbClr val="000000"/>
                </a:solidFill>
              </a:rPr>
              <a:t>例（</a:t>
            </a:r>
            <a:r>
              <a:rPr lang="en-US" altLang="zh-CN" sz="1800" i="0" dirty="0">
                <a:solidFill>
                  <a:srgbClr val="000000"/>
                </a:solidFill>
              </a:rPr>
              <a:t>37.2%</a:t>
            </a:r>
            <a:r>
              <a:rPr lang="zh-CN" altLang="en-US" sz="1800" i="0" dirty="0">
                <a:solidFill>
                  <a:srgbClr val="000000"/>
                </a:solidFill>
              </a:rPr>
              <a:t>）确诊遗传异常的病例中：</a:t>
            </a:r>
          </a:p>
          <a:p>
            <a:pPr marL="0" indent="0">
              <a:lnSpc>
                <a:spcPct val="150000"/>
              </a:lnSpc>
              <a:buNone/>
            </a:pPr>
            <a:r>
              <a:rPr lang="en-US" altLang="zh-CN" sz="1800" i="0" dirty="0">
                <a:solidFill>
                  <a:srgbClr val="000000"/>
                </a:solidFill>
              </a:rPr>
              <a:t>- 68</a:t>
            </a:r>
            <a:r>
              <a:rPr lang="zh-CN" altLang="en-US" sz="1800" i="0" dirty="0">
                <a:solidFill>
                  <a:srgbClr val="000000"/>
                </a:solidFill>
              </a:rPr>
              <a:t>例可以通过靶向</a:t>
            </a:r>
            <a:r>
              <a:rPr lang="en-US" altLang="zh-CN" sz="1800" i="0" dirty="0" err="1">
                <a:solidFill>
                  <a:srgbClr val="000000"/>
                </a:solidFill>
              </a:rPr>
              <a:t>cfDNA</a:t>
            </a:r>
            <a:r>
              <a:rPr lang="zh-CN" altLang="en-US" sz="1800" i="0" dirty="0">
                <a:solidFill>
                  <a:srgbClr val="000000"/>
                </a:solidFill>
              </a:rPr>
              <a:t>检测被筛出；</a:t>
            </a:r>
          </a:p>
          <a:p>
            <a:pPr marL="0" indent="0">
              <a:lnSpc>
                <a:spcPct val="150000"/>
              </a:lnSpc>
              <a:buNone/>
            </a:pPr>
            <a:r>
              <a:rPr lang="en-US" altLang="zh-CN" sz="1800" i="0" dirty="0">
                <a:solidFill>
                  <a:srgbClr val="000000"/>
                </a:solidFill>
              </a:rPr>
              <a:t>- 74</a:t>
            </a:r>
            <a:r>
              <a:rPr lang="zh-CN" altLang="en-US" sz="1800" i="0" dirty="0">
                <a:solidFill>
                  <a:srgbClr val="000000"/>
                </a:solidFill>
              </a:rPr>
              <a:t>例则可通过扩展的</a:t>
            </a:r>
            <a:r>
              <a:rPr lang="en-US" altLang="zh-CN" sz="1800" i="0" dirty="0" err="1">
                <a:solidFill>
                  <a:srgbClr val="000000"/>
                </a:solidFill>
              </a:rPr>
              <a:t>cfDNA</a:t>
            </a:r>
            <a:r>
              <a:rPr lang="zh-CN" altLang="en-US" sz="1800" i="0" dirty="0">
                <a:solidFill>
                  <a:srgbClr val="000000"/>
                </a:solidFill>
              </a:rPr>
              <a:t>检测被检出。</a:t>
            </a:r>
          </a:p>
          <a:p>
            <a:pPr marL="0" indent="0">
              <a:lnSpc>
                <a:spcPct val="150000"/>
              </a:lnSpc>
              <a:buNone/>
            </a:pPr>
            <a:endParaRPr lang="zh-CN" altLang="en-US" sz="1800" i="0" dirty="0"/>
          </a:p>
          <a:p>
            <a:pPr marL="0" indent="0">
              <a:lnSpc>
                <a:spcPct val="150000"/>
              </a:lnSpc>
              <a:buNone/>
            </a:pPr>
            <a:r>
              <a:rPr lang="zh-CN" altLang="en-US" sz="1800" i="0" dirty="0">
                <a:solidFill>
                  <a:srgbClr val="000000"/>
                </a:solidFill>
              </a:rPr>
              <a:t>这意味着当胎儿</a:t>
            </a:r>
            <a:r>
              <a:rPr lang="en-US" altLang="zh-CN" sz="1800" i="0" dirty="0">
                <a:solidFill>
                  <a:srgbClr val="000000"/>
                </a:solidFill>
              </a:rPr>
              <a:t>NT</a:t>
            </a:r>
            <a:r>
              <a:rPr lang="zh-CN" altLang="en-US" sz="1800" i="0" dirty="0">
                <a:solidFill>
                  <a:srgbClr val="000000"/>
                </a:solidFill>
              </a:rPr>
              <a:t>增厚时，如果仅仅用靶向</a:t>
            </a:r>
            <a:r>
              <a:rPr lang="en-US" altLang="zh-CN" sz="1800" i="0" dirty="0">
                <a:solidFill>
                  <a:srgbClr val="000000"/>
                </a:solidFill>
              </a:rPr>
              <a:t>DNA</a:t>
            </a:r>
            <a:r>
              <a:rPr lang="zh-CN" altLang="en-US" sz="1800" i="0" dirty="0">
                <a:solidFill>
                  <a:srgbClr val="000000"/>
                </a:solidFill>
              </a:rPr>
              <a:t>及扩展型</a:t>
            </a:r>
            <a:r>
              <a:rPr lang="en-US" altLang="zh-CN" sz="1800" i="0" dirty="0">
                <a:solidFill>
                  <a:srgbClr val="000000"/>
                </a:solidFill>
              </a:rPr>
              <a:t>DNA</a:t>
            </a:r>
            <a:r>
              <a:rPr lang="zh-CN" altLang="en-US" sz="1800" i="0" dirty="0">
                <a:solidFill>
                  <a:srgbClr val="000000"/>
                </a:solidFill>
              </a:rPr>
              <a:t>进行检测，则分别有</a:t>
            </a:r>
            <a:r>
              <a:rPr lang="en-US" altLang="zh-CN" sz="1800" b="1" i="0" dirty="0">
                <a:solidFill>
                  <a:srgbClr val="000000"/>
                </a:solidFill>
              </a:rPr>
              <a:t>19%</a:t>
            </a:r>
            <a:r>
              <a:rPr lang="zh-CN" altLang="en-US" sz="1800" b="1" i="0" dirty="0">
                <a:solidFill>
                  <a:srgbClr val="000000"/>
                </a:solidFill>
              </a:rPr>
              <a:t>（</a:t>
            </a:r>
            <a:r>
              <a:rPr lang="en-US" altLang="zh-CN" sz="1800" b="1" i="0" dirty="0">
                <a:solidFill>
                  <a:srgbClr val="000000"/>
                </a:solidFill>
              </a:rPr>
              <a:t>16/84</a:t>
            </a:r>
            <a:r>
              <a:rPr lang="zh-CN" altLang="en-US" sz="1800" b="1" i="0" dirty="0">
                <a:solidFill>
                  <a:srgbClr val="000000"/>
                </a:solidFill>
              </a:rPr>
              <a:t>）</a:t>
            </a:r>
            <a:r>
              <a:rPr lang="zh-CN" altLang="en-US" sz="1800" i="0" dirty="0">
                <a:solidFill>
                  <a:srgbClr val="000000"/>
                </a:solidFill>
              </a:rPr>
              <a:t>和</a:t>
            </a:r>
            <a:r>
              <a:rPr lang="en-US" altLang="zh-CN" sz="1800" b="1" i="0" dirty="0">
                <a:solidFill>
                  <a:srgbClr val="000000"/>
                </a:solidFill>
              </a:rPr>
              <a:t>11.9%</a:t>
            </a:r>
            <a:r>
              <a:rPr lang="zh-CN" altLang="en-US" sz="1800" b="1" i="0" dirty="0">
                <a:solidFill>
                  <a:srgbClr val="000000"/>
                </a:solidFill>
              </a:rPr>
              <a:t>（</a:t>
            </a:r>
            <a:r>
              <a:rPr lang="en-US" altLang="zh-CN" sz="1800" b="1" i="0" dirty="0">
                <a:solidFill>
                  <a:srgbClr val="000000"/>
                </a:solidFill>
              </a:rPr>
              <a:t>10/84</a:t>
            </a:r>
            <a:r>
              <a:rPr lang="zh-CN" altLang="en-US" sz="1800" b="1" i="0" dirty="0">
                <a:solidFill>
                  <a:srgbClr val="000000"/>
                </a:solidFill>
              </a:rPr>
              <a:t>）</a:t>
            </a:r>
            <a:r>
              <a:rPr lang="zh-CN" altLang="en-US" sz="1800" i="0" dirty="0">
                <a:solidFill>
                  <a:srgbClr val="000000"/>
                </a:solidFill>
              </a:rPr>
              <a:t>的遗传学异常的胎儿被漏诊。</a:t>
            </a:r>
          </a:p>
        </p:txBody>
      </p:sp>
      <p:sp>
        <p:nvSpPr>
          <p:cNvPr id="9" name="Text Box 5">
            <a:extLst>
              <a:ext uri="{FF2B5EF4-FFF2-40B4-BE49-F238E27FC236}">
                <a16:creationId xmlns:a16="http://schemas.microsoft.com/office/drawing/2014/main" id="{6BB39B39-7D86-4485-9587-81AC892C1224}"/>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5" name="TextBox 1"/>
          <p:cNvSpPr txBox="1">
            <a:spLocks noChangeArrowheads="1"/>
          </p:cNvSpPr>
          <p:nvPr/>
        </p:nvSpPr>
        <p:spPr bwMode="auto">
          <a:xfrm>
            <a:off x="228600" y="1465620"/>
            <a:ext cx="8642350"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结   </a:t>
            </a:r>
            <a:r>
              <a:rPr lang="zh-CN" altLang="en-US" sz="2800" b="1" i="0" dirty="0"/>
              <a:t>果</a:t>
            </a:r>
            <a:endParaRPr lang="en-GB" altLang="it-IT" sz="2800" b="1" i="0" dirty="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8" name="CasellaDiTesto 7">
            <a:extLst>
              <a:ext uri="{FF2B5EF4-FFF2-40B4-BE49-F238E27FC236}">
                <a16:creationId xmlns:a16="http://schemas.microsoft.com/office/drawing/2014/main" id="{EC474859-91A9-2741-B3E3-F679550A0C94}"/>
              </a:ext>
            </a:extLst>
          </p:cNvPr>
          <p:cNvSpPr txBox="1"/>
          <p:nvPr/>
        </p:nvSpPr>
        <p:spPr>
          <a:xfrm>
            <a:off x="224830" y="6344830"/>
            <a:ext cx="8735888" cy="288032"/>
          </a:xfrm>
          <a:prstGeom prst="rect">
            <a:avLst/>
          </a:prstGeom>
          <a:noFill/>
          <a:ln>
            <a:solidFill>
              <a:schemeClr val="tx1"/>
            </a:solidFill>
          </a:ln>
        </p:spPr>
        <p:txBody>
          <a:bodyPr wrap="square" rtlCol="0">
            <a:normAutofit/>
          </a:bodyPr>
          <a:lstStyle/>
          <a:p>
            <a:pPr algn="ctr"/>
            <a:r>
              <a:rPr lang="zh-CN" altLang="en-US" sz="1200" b="1" i="0" dirty="0">
                <a:solidFill>
                  <a:srgbClr val="000000"/>
                </a:solidFill>
              </a:rPr>
              <a:t>通过靶向</a:t>
            </a:r>
            <a:r>
              <a:rPr lang="en-US" altLang="zh-CN" sz="1200" b="1" i="0" dirty="0" err="1">
                <a:solidFill>
                  <a:srgbClr val="000000"/>
                </a:solidFill>
              </a:rPr>
              <a:t>cfDNA</a:t>
            </a:r>
            <a:r>
              <a:rPr lang="zh-CN" altLang="en-US" sz="1200" b="1" i="0" dirty="0">
                <a:solidFill>
                  <a:srgbClr val="000000"/>
                </a:solidFill>
              </a:rPr>
              <a:t>对</a:t>
            </a:r>
            <a:r>
              <a:rPr lang="zh-CN" altLang="en-US" sz="1200" b="1" i="0" dirty="0"/>
              <a:t>孕早期</a:t>
            </a:r>
            <a:r>
              <a:rPr lang="en-US" altLang="zh-CN" sz="1200" b="1" i="0" dirty="0"/>
              <a:t>NT</a:t>
            </a:r>
            <a:r>
              <a:rPr lang="zh-CN" altLang="en-US" sz="1200" b="1" i="0" dirty="0"/>
              <a:t>＞</a:t>
            </a:r>
            <a:r>
              <a:rPr lang="en-US" altLang="zh-CN" sz="1200" b="1" i="0" dirty="0"/>
              <a:t>99</a:t>
            </a:r>
            <a:r>
              <a:rPr lang="en-US" altLang="zh-CN" sz="1200" b="1" i="0" baseline="30000" dirty="0"/>
              <a:t>th </a:t>
            </a:r>
            <a:r>
              <a:rPr lang="zh-CN" altLang="en-US" sz="1200" b="1" i="0" dirty="0"/>
              <a:t>百分位数的胎儿，未能</a:t>
            </a:r>
            <a:r>
              <a:rPr lang="zh-CN" altLang="en-US" sz="1200" b="1" i="0" dirty="0">
                <a:solidFill>
                  <a:srgbClr val="000000"/>
                </a:solidFill>
              </a:rPr>
              <a:t>检测出的染色体</a:t>
            </a:r>
            <a:r>
              <a:rPr lang="zh-CN" altLang="en-US" sz="1200" b="1" i="0" dirty="0"/>
              <a:t>、亚显微和单基因异常</a:t>
            </a:r>
            <a:endParaRPr lang="en" sz="1200" b="1" i="0" dirty="0"/>
          </a:p>
        </p:txBody>
      </p:sp>
      <p:graphicFrame>
        <p:nvGraphicFramePr>
          <p:cNvPr id="6" name="表格 5">
            <a:extLst>
              <a:ext uri="{FF2B5EF4-FFF2-40B4-BE49-F238E27FC236}">
                <a16:creationId xmlns:a16="http://schemas.microsoft.com/office/drawing/2014/main" id="{CF9DF652-7171-4F7F-BDB0-9ACE24332D5F}"/>
              </a:ext>
            </a:extLst>
          </p:cNvPr>
          <p:cNvGraphicFramePr>
            <a:graphicFrameLocks noGrp="1"/>
          </p:cNvGraphicFramePr>
          <p:nvPr>
            <p:extLst>
              <p:ext uri="{D42A27DB-BD31-4B8C-83A1-F6EECF244321}">
                <p14:modId xmlns:p14="http://schemas.microsoft.com/office/powerpoint/2010/main" val="2363387440"/>
              </p:ext>
            </p:extLst>
          </p:nvPr>
        </p:nvGraphicFramePr>
        <p:xfrm>
          <a:off x="273051" y="2034583"/>
          <a:ext cx="8597899" cy="3903634"/>
        </p:xfrm>
        <a:graphic>
          <a:graphicData uri="http://schemas.openxmlformats.org/drawingml/2006/table">
            <a:tbl>
              <a:tblPr firstRow="1" firstCol="1" bandRow="1"/>
              <a:tblGrid>
                <a:gridCol w="4309875">
                  <a:extLst>
                    <a:ext uri="{9D8B030D-6E8A-4147-A177-3AD203B41FA5}">
                      <a16:colId xmlns:a16="http://schemas.microsoft.com/office/drawing/2014/main" val="2680298748"/>
                    </a:ext>
                  </a:extLst>
                </a:gridCol>
                <a:gridCol w="558564">
                  <a:extLst>
                    <a:ext uri="{9D8B030D-6E8A-4147-A177-3AD203B41FA5}">
                      <a16:colId xmlns:a16="http://schemas.microsoft.com/office/drawing/2014/main" val="1951277366"/>
                    </a:ext>
                  </a:extLst>
                </a:gridCol>
                <a:gridCol w="543364">
                  <a:extLst>
                    <a:ext uri="{9D8B030D-6E8A-4147-A177-3AD203B41FA5}">
                      <a16:colId xmlns:a16="http://schemas.microsoft.com/office/drawing/2014/main" val="3280457204"/>
                    </a:ext>
                  </a:extLst>
                </a:gridCol>
                <a:gridCol w="3186096">
                  <a:extLst>
                    <a:ext uri="{9D8B030D-6E8A-4147-A177-3AD203B41FA5}">
                      <a16:colId xmlns:a16="http://schemas.microsoft.com/office/drawing/2014/main" val="3248637601"/>
                    </a:ext>
                  </a:extLst>
                </a:gridCol>
              </a:tblGrid>
              <a:tr h="474634">
                <a:tc>
                  <a:txBody>
                    <a:bodyPr/>
                    <a:lstStyle/>
                    <a:p>
                      <a:pPr algn="just">
                        <a:lnSpc>
                          <a:spcPct val="150000"/>
                        </a:lnSpc>
                        <a:spcAft>
                          <a:spcPts val="0"/>
                        </a:spcAft>
                      </a:pPr>
                      <a:r>
                        <a:rPr lang="zh-CN" sz="1100" b="1" kern="100" dirty="0">
                          <a:effectLst/>
                          <a:latin typeface="Times New Roman" panose="02020603050405020304" pitchFamily="18" charset="0"/>
                          <a:ea typeface="等线" panose="02010600030101010101" pitchFamily="2" charset="-122"/>
                          <a:cs typeface="Times New Roman" panose="02020603050405020304" pitchFamily="18" charset="0"/>
                        </a:rPr>
                        <a:t>细胞遗传学检测结果</a:t>
                      </a:r>
                      <a:endParaRPr lang="zh-CN" sz="18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胎儿</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p>
                      <a:pPr algn="ctr">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n</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CNV</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(Mb)</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早孕期超声</a:t>
                      </a:r>
                      <a:r>
                        <a:rPr lang="zh-CN" alt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异常结果</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9381531"/>
                  </a:ext>
                </a:extLst>
              </a:tr>
              <a:tr h="224093">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通过</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QF-PCR</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或</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CMA</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检测出的不典型染色体异常</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802207544"/>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45,X</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无</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277882148"/>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47,XXX</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2</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无</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12486856"/>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47,XY,+22</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静脉导管缺如，迷走右锁骨下动脉，单脐动脉</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682353825"/>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Mos 47,XY,+21</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15</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/46,XY</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15</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无</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671696989"/>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46,XY,der(5)t(4;5)(q27;p15.3)pat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无</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866429546"/>
                  </a:ext>
                </a:extLst>
              </a:tr>
              <a:tr h="224093">
                <a:tc>
                  <a:txBody>
                    <a:bodyPr/>
                    <a:lstStyle/>
                    <a:p>
                      <a:pPr algn="just">
                        <a:lnSpc>
                          <a:spcPct val="150000"/>
                        </a:lnSpc>
                        <a:spcAft>
                          <a:spcPts val="0"/>
                        </a:spcAft>
                      </a:pPr>
                      <a:r>
                        <a:rPr lang="zh-CN" alt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通过</a:t>
                      </a: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CMA</a:t>
                      </a: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检测的致病性改变</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24308909"/>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arr[hg19]22q11.21(19172841_22691547)×1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3.5</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法洛氏四联症，左足内翻</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808546205"/>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arr[hg19]15q13.3(30635512_30686321)×1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0.05</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三尖瓣闭锁，室间隔缺损，肺动脉发育不良</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149904822"/>
                  </a:ext>
                </a:extLst>
              </a:tr>
              <a:tr h="225068">
                <a:tc>
                  <a:txBody>
                    <a:bodyPr/>
                    <a:lstStyle/>
                    <a:p>
                      <a:pPr marL="206375" algn="just">
                        <a:lnSpc>
                          <a:spcPct val="150000"/>
                        </a:lnSpc>
                        <a:spcAft>
                          <a:spcPts val="0"/>
                        </a:spcAft>
                      </a:pPr>
                      <a:r>
                        <a:rPr lang="en-US" sz="1000" b="1" kern="100" dirty="0" err="1">
                          <a:effectLst/>
                          <a:latin typeface="Times New Roman" panose="02020603050405020304" pitchFamily="18" charset="0"/>
                          <a:ea typeface="等线" panose="02010600030101010101" pitchFamily="2" charset="-122"/>
                          <a:cs typeface="Times New Roman" panose="02020603050405020304" pitchFamily="18" charset="0"/>
                        </a:rPr>
                        <a:t>arr</a:t>
                      </a: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[hg19]8q23.3q24.23(113507210_136493214)×1</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2.3</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三尖瓣闭锁，肺动脉闭锁，心包积液</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02734468"/>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arr[hg19]15q25.2q25.3(84016862_87813407)×1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3.7</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无</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441111081"/>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arr[hg19]13q33.2q34(106147104_115019701)×1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8.8</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静脉导管缺如</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686816403"/>
                  </a:ext>
                </a:extLst>
              </a:tr>
              <a:tr h="224093">
                <a:tc>
                  <a:txBody>
                    <a:bodyPr/>
                    <a:lstStyle/>
                    <a:p>
                      <a:pPr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Noonan</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综合征（通过基因芯片检测）</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 </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195272246"/>
                  </a:ext>
                </a:extLst>
              </a:tr>
              <a:tr h="225068">
                <a:tc>
                  <a:txBody>
                    <a:bodyPr/>
                    <a:lstStyle/>
                    <a:p>
                      <a:pPr marL="206375" algn="just">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RIT1</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基因</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5</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号外显子杂合缺失</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c.245T</a:t>
                      </a: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G p.Phe82Cys</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tc>
                  <a:txBody>
                    <a:bodyPr/>
                    <a:lstStyle/>
                    <a:p>
                      <a:pPr algn="just">
                        <a:lnSpc>
                          <a:spcPct val="150000"/>
                        </a:lnSpc>
                        <a:spcAft>
                          <a:spcPts val="0"/>
                        </a:spcAft>
                      </a:pPr>
                      <a:r>
                        <a:rPr lang="zh-CN" sz="1000" b="1" kern="100">
                          <a:effectLst/>
                          <a:latin typeface="Times New Roman" panose="02020603050405020304" pitchFamily="18" charset="0"/>
                          <a:ea typeface="等线" panose="02010600030101010101" pitchFamily="2" charset="-122"/>
                          <a:cs typeface="Times New Roman" panose="02020603050405020304" pitchFamily="18" charset="0"/>
                        </a:rPr>
                        <a:t>室间隔缺损，胎儿水肿</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1225595798"/>
                  </a:ext>
                </a:extLst>
              </a:tr>
              <a:tr h="225068">
                <a:tc>
                  <a:txBody>
                    <a:bodyPr/>
                    <a:lstStyle/>
                    <a:p>
                      <a:pPr marL="206375" algn="just">
                        <a:lnSpc>
                          <a:spcPct val="150000"/>
                        </a:lnSpc>
                        <a:spcAft>
                          <a:spcPts val="0"/>
                        </a:spcAft>
                      </a:pP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RIT1</a:t>
                      </a: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基因</a:t>
                      </a: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5</a:t>
                      </a: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号外显子杂合缺失</a:t>
                      </a: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c.245T</a:t>
                      </a: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a:t>
                      </a: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G p.Phe82Cys</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000" b="1" kern="100" dirty="0">
                          <a:effectLst/>
                          <a:latin typeface="Times New Roman" panose="02020603050405020304" pitchFamily="18" charset="0"/>
                          <a:ea typeface="等线" panose="02010600030101010101" pitchFamily="2" charset="-122"/>
                          <a:cs typeface="Times New Roman" panose="02020603050405020304" pitchFamily="18" charset="0"/>
                        </a:rPr>
                        <a:t>1</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000" b="1" kern="100">
                          <a:effectLst/>
                          <a:latin typeface="Times New Roman" panose="02020603050405020304" pitchFamily="18" charset="0"/>
                          <a:ea typeface="等线" panose="02010600030101010101" pitchFamily="2" charset="-122"/>
                          <a:cs typeface="Times New Roman" panose="02020603050405020304" pitchFamily="18" charset="0"/>
                        </a:rPr>
                        <a:t>—</a:t>
                      </a:r>
                      <a:endParaRPr lang="zh-CN" sz="140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000" b="1" kern="100" dirty="0">
                          <a:effectLst/>
                          <a:latin typeface="Times New Roman" panose="02020603050405020304" pitchFamily="18" charset="0"/>
                          <a:ea typeface="等线" panose="02010600030101010101" pitchFamily="2" charset="-122"/>
                          <a:cs typeface="Times New Roman" panose="02020603050405020304" pitchFamily="18" charset="0"/>
                        </a:rPr>
                        <a:t>皮下水肿，静脉导管血流异常，足内翻</a:t>
                      </a:r>
                      <a:endParaRPr lang="zh-CN" sz="140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7631478"/>
                  </a:ext>
                </a:extLst>
              </a:tr>
            </a:tbl>
          </a:graphicData>
        </a:graphic>
      </p:graphicFrame>
      <p:sp>
        <p:nvSpPr>
          <p:cNvPr id="10" name="文本框 9">
            <a:extLst>
              <a:ext uri="{FF2B5EF4-FFF2-40B4-BE49-F238E27FC236}">
                <a16:creationId xmlns:a16="http://schemas.microsoft.com/office/drawing/2014/main" id="{F70D72F3-70F9-4B92-BC91-6E2F574F914A}"/>
              </a:ext>
            </a:extLst>
          </p:cNvPr>
          <p:cNvSpPr txBox="1"/>
          <p:nvPr/>
        </p:nvSpPr>
        <p:spPr>
          <a:xfrm>
            <a:off x="200100" y="5959218"/>
            <a:ext cx="8438569" cy="246221"/>
          </a:xfrm>
          <a:prstGeom prst="rect">
            <a:avLst/>
          </a:prstGeom>
          <a:noFill/>
        </p:spPr>
        <p:txBody>
          <a:bodyPr wrap="square" rtlCol="0">
            <a:spAutoFit/>
          </a:bodyPr>
          <a:lstStyle/>
          <a:p>
            <a:r>
              <a:rPr lang="en-US" altLang="zh-CN" sz="1000" b="1" i="0" dirty="0"/>
              <a:t>CMA</a:t>
            </a:r>
            <a:r>
              <a:rPr lang="zh-CN" altLang="en-US" sz="1000" b="1" i="0" dirty="0"/>
              <a:t>：染色体微阵列分析；</a:t>
            </a:r>
            <a:r>
              <a:rPr lang="en-US" altLang="zh-CN" sz="1000" b="1" i="0" dirty="0"/>
              <a:t>CNV</a:t>
            </a:r>
            <a:r>
              <a:rPr lang="zh-CN" altLang="en-US" sz="1000" b="1" i="0" dirty="0"/>
              <a:t>，拷贝数变异；</a:t>
            </a:r>
            <a:r>
              <a:rPr lang="en-US" altLang="zh-CN" sz="1000" b="1" i="0" dirty="0"/>
              <a:t>QF-PCR</a:t>
            </a:r>
            <a:r>
              <a:rPr lang="zh-CN" altLang="en-US" sz="1000" b="1" i="0" dirty="0"/>
              <a:t>，荧光定量聚合酶链反应技术</a:t>
            </a:r>
          </a:p>
        </p:txBody>
      </p:sp>
      <p:sp>
        <p:nvSpPr>
          <p:cNvPr id="12" name="Text Box 5">
            <a:extLst>
              <a:ext uri="{FF2B5EF4-FFF2-40B4-BE49-F238E27FC236}">
                <a16:creationId xmlns:a16="http://schemas.microsoft.com/office/drawing/2014/main" id="{B99D017B-A727-4117-9128-97B9938C7483}"/>
              </a:ext>
            </a:extLst>
          </p:cNvPr>
          <p:cNvSpPr txBox="1">
            <a:spLocks noChangeArrowheads="1"/>
          </p:cNvSpPr>
          <p:nvPr/>
        </p:nvSpPr>
        <p:spPr bwMode="auto">
          <a:xfrm>
            <a:off x="1" y="942400"/>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extLst>
      <p:ext uri="{BB962C8B-B14F-4D97-AF65-F5344CB8AC3E}">
        <p14:creationId xmlns:p14="http://schemas.microsoft.com/office/powerpoint/2010/main" val="579097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asellaDiTesto 9">
            <a:extLst>
              <a:ext uri="{FF2B5EF4-FFF2-40B4-BE49-F238E27FC236}">
                <a16:creationId xmlns:a16="http://schemas.microsoft.com/office/drawing/2014/main" id="{FD88F1DA-68B8-AB45-8A0D-5A7678FD1E1E}"/>
              </a:ext>
            </a:extLst>
          </p:cNvPr>
          <p:cNvSpPr txBox="1"/>
          <p:nvPr/>
        </p:nvSpPr>
        <p:spPr>
          <a:xfrm>
            <a:off x="398974" y="6286850"/>
            <a:ext cx="8346049" cy="338554"/>
          </a:xfrm>
          <a:prstGeom prst="rect">
            <a:avLst/>
          </a:prstGeom>
          <a:noFill/>
          <a:ln>
            <a:solidFill>
              <a:schemeClr val="tx1"/>
            </a:solidFill>
          </a:ln>
        </p:spPr>
        <p:txBody>
          <a:bodyPr wrap="square" rtlCol="0">
            <a:normAutofit/>
          </a:bodyPr>
          <a:lstStyle/>
          <a:p>
            <a:pPr algn="just"/>
            <a:r>
              <a:rPr lang="zh-CN" altLang="en-US" sz="1200" b="1" i="0" dirty="0">
                <a:solidFill>
                  <a:srgbClr val="000000"/>
                </a:solidFill>
              </a:rPr>
              <a:t>孕早期，中期或者孕晚期通过超声提示的主要胎儿异常，这些胎儿早孕期</a:t>
            </a:r>
            <a:r>
              <a:rPr lang="en-US" altLang="zh-CN" sz="1200" b="1" i="0" dirty="0"/>
              <a:t>NT</a:t>
            </a:r>
            <a:r>
              <a:rPr lang="zh-CN" altLang="en-US" sz="1200" b="1" i="0" dirty="0"/>
              <a:t>＞</a:t>
            </a:r>
            <a:r>
              <a:rPr lang="en-US" altLang="zh-CN" sz="1200" b="1" i="0" dirty="0"/>
              <a:t>99</a:t>
            </a:r>
            <a:r>
              <a:rPr lang="en-US" altLang="zh-CN" sz="1200" b="1" i="0" baseline="30000" dirty="0"/>
              <a:t>th </a:t>
            </a:r>
            <a:r>
              <a:rPr lang="zh-CN" altLang="en-US" sz="1200" b="1" i="0" dirty="0"/>
              <a:t>百分位数</a:t>
            </a:r>
            <a:r>
              <a:rPr lang="zh-CN" altLang="en-US" sz="1200" b="1" i="0" dirty="0">
                <a:solidFill>
                  <a:srgbClr val="000000"/>
                </a:solidFill>
              </a:rPr>
              <a:t>并且</a:t>
            </a:r>
            <a:r>
              <a:rPr lang="en-US" altLang="zh-CN" sz="1200" b="1" i="0" dirty="0">
                <a:solidFill>
                  <a:srgbClr val="000000"/>
                </a:solidFill>
              </a:rPr>
              <a:t>QF-PCR</a:t>
            </a:r>
            <a:r>
              <a:rPr lang="zh-CN" altLang="en-US" sz="1200" b="1" i="0" dirty="0">
                <a:solidFill>
                  <a:srgbClr val="000000"/>
                </a:solidFill>
              </a:rPr>
              <a:t>及</a:t>
            </a:r>
            <a:r>
              <a:rPr lang="en-US" altLang="zh-CN" sz="1200" b="1" i="0" dirty="0">
                <a:solidFill>
                  <a:srgbClr val="000000"/>
                </a:solidFill>
              </a:rPr>
              <a:t>CMA</a:t>
            </a:r>
            <a:r>
              <a:rPr lang="zh-CN" altLang="en-US" sz="1200" b="1" i="0" dirty="0">
                <a:solidFill>
                  <a:srgbClr val="000000"/>
                </a:solidFill>
              </a:rPr>
              <a:t>结果正常</a:t>
            </a:r>
            <a:endParaRPr lang="en" sz="1200" b="1" i="0" dirty="0"/>
          </a:p>
        </p:txBody>
      </p:sp>
      <p:graphicFrame>
        <p:nvGraphicFramePr>
          <p:cNvPr id="5" name="表格 4">
            <a:extLst>
              <a:ext uri="{FF2B5EF4-FFF2-40B4-BE49-F238E27FC236}">
                <a16:creationId xmlns:a16="http://schemas.microsoft.com/office/drawing/2014/main" id="{674D614D-D374-4384-B515-80F05039E53E}"/>
              </a:ext>
            </a:extLst>
          </p:cNvPr>
          <p:cNvGraphicFramePr>
            <a:graphicFrameLocks noGrp="1"/>
          </p:cNvGraphicFramePr>
          <p:nvPr>
            <p:extLst>
              <p:ext uri="{D42A27DB-BD31-4B8C-83A1-F6EECF244321}">
                <p14:modId xmlns:p14="http://schemas.microsoft.com/office/powerpoint/2010/main" val="2161309099"/>
              </p:ext>
            </p:extLst>
          </p:nvPr>
        </p:nvGraphicFramePr>
        <p:xfrm>
          <a:off x="398974" y="1703935"/>
          <a:ext cx="3818832" cy="4320540"/>
        </p:xfrm>
        <a:graphic>
          <a:graphicData uri="http://schemas.openxmlformats.org/drawingml/2006/table">
            <a:tbl>
              <a:tblPr firstRow="1" firstCol="1" bandRow="1"/>
              <a:tblGrid>
                <a:gridCol w="2795103">
                  <a:extLst>
                    <a:ext uri="{9D8B030D-6E8A-4147-A177-3AD203B41FA5}">
                      <a16:colId xmlns:a16="http://schemas.microsoft.com/office/drawing/2014/main" val="2669761523"/>
                    </a:ext>
                  </a:extLst>
                </a:gridCol>
                <a:gridCol w="1023729">
                  <a:extLst>
                    <a:ext uri="{9D8B030D-6E8A-4147-A177-3AD203B41FA5}">
                      <a16:colId xmlns:a16="http://schemas.microsoft.com/office/drawing/2014/main" val="3002728710"/>
                    </a:ext>
                  </a:extLst>
                </a:gridCol>
              </a:tblGrid>
              <a:tr h="170304">
                <a:tc>
                  <a:txBody>
                    <a:bodyPr/>
                    <a:lstStyle/>
                    <a:p>
                      <a:pPr algn="just">
                        <a:lnSpc>
                          <a:spcPct val="150000"/>
                        </a:lnSpc>
                        <a:spcAft>
                          <a:spcPts val="0"/>
                        </a:spcAft>
                      </a:pPr>
                      <a:r>
                        <a:rPr lang="zh-CN" sz="1050" b="1" i="1" kern="100" dirty="0">
                          <a:effectLst/>
                          <a:latin typeface="等线" panose="02010600030101010101" pitchFamily="2" charset="-122"/>
                          <a:ea typeface="等线" panose="02010600030101010101" pitchFamily="2" charset="-122"/>
                          <a:cs typeface="Times New Roman" panose="02020603050405020304" pitchFamily="18" charset="0"/>
                        </a:rPr>
                        <a:t>异常超声结果</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1050" b="1" i="1" kern="100" dirty="0">
                          <a:effectLst/>
                          <a:latin typeface="等线" panose="02010600030101010101" pitchFamily="2" charset="-122"/>
                          <a:ea typeface="等线" panose="02010600030101010101" pitchFamily="2" charset="-122"/>
                          <a:cs typeface="Times New Roman" panose="02020603050405020304" pitchFamily="18" charset="0"/>
                        </a:rPr>
                        <a:t>围产儿结局</a:t>
                      </a:r>
                    </a:p>
                  </a:txBody>
                  <a:tcPr marL="68580" marR="68580" marT="0" marB="0" anchor="ctr">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464066"/>
                  </a:ext>
                </a:extLst>
              </a:tr>
              <a:tr h="0">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孕早期（</a:t>
                      </a:r>
                      <a:r>
                        <a:rPr lang="en-US" sz="1050" b="1" kern="100">
                          <a:effectLst/>
                          <a:latin typeface="等线" panose="02010600030101010101" pitchFamily="2" charset="-122"/>
                          <a:ea typeface="等线" panose="02010600030101010101" pitchFamily="2" charset="-122"/>
                          <a:cs typeface="Times New Roman" panose="02020603050405020304" pitchFamily="18" charset="0"/>
                        </a:rPr>
                        <a:t>n=15</a:t>
                      </a:r>
                      <a:r>
                        <a:rPr lang="zh-CN" sz="1050" b="1" kern="100">
                          <a:effectLst/>
                          <a:latin typeface="等线" panose="02010600030101010101" pitchFamily="2" charset="-122"/>
                          <a:ea typeface="等线" panose="02010600030101010101" pitchFamily="2" charset="-122"/>
                          <a:cs typeface="Times New Roman" panose="02020603050405020304" pitchFamily="18" charset="0"/>
                        </a:rPr>
                        <a:t>）</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0"/>
                        </a:spcAft>
                      </a:pPr>
                      <a:r>
                        <a:rPr lang="en-US" sz="1050" b="1" kern="100">
                          <a:effectLst/>
                          <a:latin typeface="等线" panose="02010600030101010101" pitchFamily="2" charset="-122"/>
                          <a:ea typeface="等线" panose="02010600030101010101" pitchFamily="2" charset="-122"/>
                          <a:cs typeface="Times New Roman" panose="02020603050405020304" pitchFamily="18" charset="0"/>
                        </a:rPr>
                        <a:t> </a:t>
                      </a:r>
                      <a:endParaRPr lang="zh-CN" sz="105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49650071"/>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法洛氏四联症，肺动脉闭锁</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4284604279"/>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左心发育不良（主动脉闭锁）</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394440286"/>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右迷走锁骨下动脉</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831476962"/>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心肌病，水肿，单脐动脉</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645669415"/>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左心发育不良（二尖瓣狭窄，主动脉闭锁）</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3089022204"/>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完全性房室通道缺陷，水肿</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3855843746"/>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左侧膈疝</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nchor="ctr">
                    <a:lnL>
                      <a:noFill/>
                    </a:lnL>
                    <a:lnR>
                      <a:noFill/>
                    </a:lnR>
                    <a:lnT>
                      <a:noFill/>
                    </a:lnT>
                    <a:lnB>
                      <a:noFill/>
                    </a:lnB>
                  </a:tcPr>
                </a:tc>
                <a:extLst>
                  <a:ext uri="{0D108BD9-81ED-4DB2-BD59-A6C34878D82A}">
                    <a16:rowId xmlns:a16="http://schemas.microsoft.com/office/drawing/2014/main" val="1217042766"/>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a:t>
                      </a:r>
                      <a:r>
                        <a:rPr lang="zh-CN" altLang="en-US" sz="1050" b="1" kern="100" dirty="0">
                          <a:effectLst/>
                          <a:latin typeface="等线" panose="02010600030101010101" pitchFamily="2" charset="-122"/>
                          <a:ea typeface="等线" panose="02010600030101010101" pitchFamily="2" charset="-122"/>
                          <a:cs typeface="Times New Roman" panose="02020603050405020304" pitchFamily="18" charset="0"/>
                        </a:rPr>
                        <a:t>巨大囊肿</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，脐带囊肿</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胎死宫内</a:t>
                      </a:r>
                    </a:p>
                  </a:txBody>
                  <a:tcPr marL="68580" marR="68580" marT="0" marB="0" anchor="ctr">
                    <a:lnL>
                      <a:noFill/>
                    </a:lnL>
                    <a:lnR>
                      <a:noFill/>
                    </a:lnR>
                    <a:lnT>
                      <a:noFill/>
                    </a:lnT>
                    <a:lnB>
                      <a:noFill/>
                    </a:lnB>
                  </a:tcPr>
                </a:tc>
                <a:extLst>
                  <a:ext uri="{0D108BD9-81ED-4DB2-BD59-A6C34878D82A}">
                    <a16:rowId xmlns:a16="http://schemas.microsoft.com/office/drawing/2014/main" val="2916481234"/>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胎儿淋巴水囊瘤</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nchor="ctr">
                    <a:lnL>
                      <a:noFill/>
                    </a:lnL>
                    <a:lnR>
                      <a:noFill/>
                    </a:lnR>
                    <a:lnT>
                      <a:noFill/>
                    </a:lnT>
                    <a:lnB>
                      <a:noFill/>
                    </a:lnB>
                  </a:tcPr>
                </a:tc>
                <a:extLst>
                  <a:ext uri="{0D108BD9-81ED-4DB2-BD59-A6C34878D82A}">
                    <a16:rowId xmlns:a16="http://schemas.microsoft.com/office/drawing/2014/main" val="785579169"/>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胎儿淋巴水囊瘤</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nchor="ctr">
                    <a:lnL>
                      <a:noFill/>
                    </a:lnL>
                    <a:lnR>
                      <a:noFill/>
                    </a:lnR>
                    <a:lnT>
                      <a:noFill/>
                    </a:lnT>
                    <a:lnB>
                      <a:noFill/>
                    </a:lnB>
                  </a:tcPr>
                </a:tc>
                <a:extLst>
                  <a:ext uri="{0D108BD9-81ED-4DB2-BD59-A6C34878D82A}">
                    <a16:rowId xmlns:a16="http://schemas.microsoft.com/office/drawing/2014/main" val="2426788707"/>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胎儿淋巴水囊瘤，长骨短</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497427884"/>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胎儿淋巴水囊瘤，长骨短</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2504115615"/>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水肿</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胎死宫内</a:t>
                      </a:r>
                    </a:p>
                  </a:txBody>
                  <a:tcPr marL="68580" marR="68580" marT="0" marB="0" anchor="ctr">
                    <a:lnL>
                      <a:noFill/>
                    </a:lnL>
                    <a:lnR>
                      <a:noFill/>
                    </a:lnR>
                    <a:lnT>
                      <a:noFill/>
                    </a:lnT>
                    <a:lnB>
                      <a:noFill/>
                    </a:lnB>
                  </a:tcPr>
                </a:tc>
                <a:extLst>
                  <a:ext uri="{0D108BD9-81ED-4DB2-BD59-A6C34878D82A}">
                    <a16:rowId xmlns:a16="http://schemas.microsoft.com/office/drawing/2014/main" val="4158678369"/>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胎儿肢体体蒂综合征</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胎死宫内</a:t>
                      </a:r>
                    </a:p>
                  </a:txBody>
                  <a:tcPr marL="68580" marR="68580" marT="0" marB="0" anchor="ctr">
                    <a:lnL>
                      <a:noFill/>
                    </a:lnL>
                    <a:lnR>
                      <a:noFill/>
                    </a:lnR>
                    <a:lnT>
                      <a:noFill/>
                    </a:lnT>
                    <a:lnB>
                      <a:noFill/>
                    </a:lnB>
                  </a:tcPr>
                </a:tc>
                <a:extLst>
                  <a:ext uri="{0D108BD9-81ED-4DB2-BD59-A6C34878D82A}">
                    <a16:rowId xmlns:a16="http://schemas.microsoft.com/office/drawing/2014/main" val="3956638892"/>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双胎反向灌注序列征</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流产</a:t>
                      </a:r>
                    </a:p>
                  </a:txBody>
                  <a:tcPr marL="68580" marR="68580" marT="0" marB="0" anchor="ctr">
                    <a:lnL>
                      <a:noFill/>
                    </a:lnL>
                    <a:lnR>
                      <a:noFill/>
                    </a:lnR>
                    <a:lnT>
                      <a:noFill/>
                    </a:lnT>
                    <a:lnB>
                      <a:noFill/>
                    </a:lnB>
                  </a:tcPr>
                </a:tc>
                <a:extLst>
                  <a:ext uri="{0D108BD9-81ED-4DB2-BD59-A6C34878D82A}">
                    <a16:rowId xmlns:a16="http://schemas.microsoft.com/office/drawing/2014/main" val="1671349829"/>
                  </a:ext>
                </a:extLst>
              </a:tr>
              <a:tr h="0">
                <a:tc>
                  <a:txBody>
                    <a:bodyPr/>
                    <a:lstStyle/>
                    <a:p>
                      <a:pPr algn="just">
                        <a:lnSpc>
                          <a:spcPct val="15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横断截肢畸形</a:t>
                      </a:r>
                    </a:p>
                  </a:txBody>
                  <a:tcPr marL="68580" marR="68580" marT="0" marB="0" anchor="ctr">
                    <a:lnL>
                      <a:noFill/>
                    </a:lnL>
                    <a:lnR>
                      <a:noFill/>
                    </a:lnR>
                    <a:lnT>
                      <a:noFill/>
                    </a:lnT>
                    <a:lnB>
                      <a:noFill/>
                    </a:lnB>
                  </a:tcPr>
                </a:tc>
                <a:tc>
                  <a:txBody>
                    <a:bodyPr/>
                    <a:lstStyle/>
                    <a:p>
                      <a:pPr algn="just">
                        <a:lnSpc>
                          <a:spcPct val="15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nchor="ctr">
                    <a:lnL>
                      <a:noFill/>
                    </a:lnL>
                    <a:lnR>
                      <a:noFill/>
                    </a:lnR>
                    <a:lnT>
                      <a:noFill/>
                    </a:lnT>
                    <a:lnB>
                      <a:noFill/>
                    </a:lnB>
                  </a:tcPr>
                </a:tc>
                <a:extLst>
                  <a:ext uri="{0D108BD9-81ED-4DB2-BD59-A6C34878D82A}">
                    <a16:rowId xmlns:a16="http://schemas.microsoft.com/office/drawing/2014/main" val="2739504426"/>
                  </a:ext>
                </a:extLst>
              </a:tr>
            </a:tbl>
          </a:graphicData>
        </a:graphic>
      </p:graphicFrame>
      <p:graphicFrame>
        <p:nvGraphicFramePr>
          <p:cNvPr id="8" name="表格 7">
            <a:extLst>
              <a:ext uri="{FF2B5EF4-FFF2-40B4-BE49-F238E27FC236}">
                <a16:creationId xmlns:a16="http://schemas.microsoft.com/office/drawing/2014/main" id="{22DED182-D47E-47E8-AF2C-6BD0975798A2}"/>
              </a:ext>
            </a:extLst>
          </p:cNvPr>
          <p:cNvGraphicFramePr>
            <a:graphicFrameLocks noGrp="1"/>
          </p:cNvGraphicFramePr>
          <p:nvPr>
            <p:extLst>
              <p:ext uri="{D42A27DB-BD31-4B8C-83A1-F6EECF244321}">
                <p14:modId xmlns:p14="http://schemas.microsoft.com/office/powerpoint/2010/main" val="1096143465"/>
              </p:ext>
            </p:extLst>
          </p:nvPr>
        </p:nvGraphicFramePr>
        <p:xfrm>
          <a:off x="4587582" y="1700404"/>
          <a:ext cx="4095170" cy="4284806"/>
        </p:xfrm>
        <a:graphic>
          <a:graphicData uri="http://schemas.openxmlformats.org/drawingml/2006/table">
            <a:tbl>
              <a:tblPr firstRow="1" firstCol="1" bandRow="1"/>
              <a:tblGrid>
                <a:gridCol w="2388244">
                  <a:extLst>
                    <a:ext uri="{9D8B030D-6E8A-4147-A177-3AD203B41FA5}">
                      <a16:colId xmlns:a16="http://schemas.microsoft.com/office/drawing/2014/main" val="2697089002"/>
                    </a:ext>
                  </a:extLst>
                </a:gridCol>
                <a:gridCol w="1706926">
                  <a:extLst>
                    <a:ext uri="{9D8B030D-6E8A-4147-A177-3AD203B41FA5}">
                      <a16:colId xmlns:a16="http://schemas.microsoft.com/office/drawing/2014/main" val="1630217634"/>
                    </a:ext>
                  </a:extLst>
                </a:gridCol>
              </a:tblGrid>
              <a:tr h="179248">
                <a:tc>
                  <a:txBody>
                    <a:bodyPr/>
                    <a:lstStyle/>
                    <a:p>
                      <a:pPr algn="just">
                        <a:lnSpc>
                          <a:spcPct val="10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中孕及晚孕期（</a:t>
                      </a:r>
                      <a:r>
                        <a:rPr lang="en-US" sz="1050" b="1" kern="100" dirty="0">
                          <a:effectLst/>
                          <a:latin typeface="等线" panose="02010600030101010101" pitchFamily="2" charset="-122"/>
                          <a:ea typeface="等线" panose="02010600030101010101" pitchFamily="2" charset="-122"/>
                          <a:cs typeface="Times New Roman" panose="02020603050405020304" pitchFamily="18" charset="0"/>
                        </a:rPr>
                        <a:t>n=19</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a:t>
                      </a:r>
                    </a:p>
                  </a:txBody>
                  <a:tcPr marL="68580" marR="68580" marT="0" marB="0">
                    <a:lnL>
                      <a:noFill/>
                    </a:lnL>
                    <a:lnR>
                      <a:noFill/>
                    </a:lnR>
                    <a:lnT>
                      <a:noFill/>
                    </a:lnT>
                    <a:lnB>
                      <a:noFill/>
                    </a:lnB>
                  </a:tcPr>
                </a:tc>
                <a:tc>
                  <a:txBody>
                    <a:bodyPr/>
                    <a:lstStyle/>
                    <a:p>
                      <a:pPr algn="just">
                        <a:lnSpc>
                          <a:spcPct val="100000"/>
                        </a:lnSpc>
                        <a:spcAft>
                          <a:spcPts val="0"/>
                        </a:spcAft>
                      </a:pPr>
                      <a:r>
                        <a:rPr lang="en-US" sz="1050" b="1" kern="100">
                          <a:effectLst/>
                          <a:latin typeface="等线" panose="02010600030101010101" pitchFamily="2" charset="-122"/>
                          <a:ea typeface="等线" panose="02010600030101010101" pitchFamily="2" charset="-122"/>
                          <a:cs typeface="Times New Roman" panose="02020603050405020304" pitchFamily="18" charset="0"/>
                        </a:rPr>
                        <a:t> </a:t>
                      </a:r>
                      <a:endParaRPr lang="zh-CN" sz="1050" b="1" kern="10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9987399"/>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主动脉缩窄</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597483631"/>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三尖瓣关闭不全</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4158586390"/>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胎儿心功能不全</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957542023"/>
                  </a:ext>
                </a:extLst>
              </a:tr>
              <a:tr h="378765">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室间隔缺损，主动脉骑跨，右侧</a:t>
                      </a:r>
                      <a:endPar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endParaRPr>
                    </a:p>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肾盂积水</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1407165847"/>
                  </a:ext>
                </a:extLst>
              </a:tr>
              <a:tr h="378765">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主动脉缩窄（不完全性</a:t>
                      </a:r>
                      <a:r>
                        <a:rPr lang="en-US" sz="1050" b="1" kern="100" dirty="0" err="1">
                          <a:effectLst/>
                          <a:latin typeface="等线" panose="02010600030101010101" pitchFamily="2" charset="-122"/>
                          <a:ea typeface="等线" panose="02010600030101010101" pitchFamily="2" charset="-122"/>
                          <a:cs typeface="Times New Roman" panose="02020603050405020304" pitchFamily="18" charset="0"/>
                        </a:rPr>
                        <a:t>Shone’s</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综</a:t>
                      </a: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p>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合征），右肾发育不良</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围产儿死亡</a:t>
                      </a:r>
                    </a:p>
                  </a:txBody>
                  <a:tcPr marL="68580" marR="68580" marT="0" marB="0">
                    <a:lnL>
                      <a:noFill/>
                    </a:lnL>
                    <a:lnR>
                      <a:noFill/>
                    </a:lnR>
                    <a:lnT>
                      <a:noFill/>
                    </a:lnT>
                    <a:lnB>
                      <a:noFill/>
                    </a:lnB>
                  </a:tcPr>
                </a:tc>
                <a:extLst>
                  <a:ext uri="{0D108BD9-81ED-4DB2-BD59-A6C34878D82A}">
                    <a16:rowId xmlns:a16="http://schemas.microsoft.com/office/drawing/2014/main" val="1283996023"/>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迷走右锁骨下动脉</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2082225435"/>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室间隔缺损</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3706941738"/>
                  </a:ext>
                </a:extLst>
              </a:tr>
              <a:tr h="179248">
                <a:tc>
                  <a:txBody>
                    <a:bodyPr/>
                    <a:lstStyle/>
                    <a:p>
                      <a:pPr algn="just">
                        <a:lnSpc>
                          <a:spcPct val="100000"/>
                        </a:lnSpc>
                        <a:spcAft>
                          <a:spcPts val="0"/>
                        </a:spcAft>
                      </a:pPr>
                      <a:r>
                        <a:rPr lang="en-US" sz="1050" b="1" kern="100" dirty="0">
                          <a:effectLst/>
                          <a:latin typeface="等线" panose="02010600030101010101" pitchFamily="2" charset="-122"/>
                          <a:ea typeface="等线" panose="02010600030101010101" pitchFamily="2" charset="-122"/>
                          <a:cs typeface="Times New Roman" panose="02020603050405020304" pitchFamily="18" charset="0"/>
                        </a:rPr>
                        <a:t>   Dandy-Walker</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畸形</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lnL>
                      <a:noFill/>
                    </a:lnL>
                    <a:lnR>
                      <a:noFill/>
                    </a:lnR>
                    <a:lnT>
                      <a:noFill/>
                    </a:lnT>
                    <a:lnB>
                      <a:noFill/>
                    </a:lnB>
                  </a:tcPr>
                </a:tc>
                <a:extLst>
                  <a:ext uri="{0D108BD9-81ED-4DB2-BD59-A6C34878D82A}">
                    <a16:rowId xmlns:a16="http://schemas.microsoft.com/office/drawing/2014/main" val="813822705"/>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脑室中度扩张，胼胝体发育不良</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3450465511"/>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双侧脑室中度扩张</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447721966"/>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侧脑室重度扩张</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4225428985"/>
                  </a:ext>
                </a:extLst>
              </a:tr>
              <a:tr h="378765">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左脑室轻度扩张</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神经系统发育异常（</a:t>
                      </a:r>
                      <a:r>
                        <a:rPr lang="en-US" sz="1050" b="1" kern="100">
                          <a:effectLst/>
                          <a:latin typeface="等线" panose="02010600030101010101" pitchFamily="2" charset="-122"/>
                          <a:ea typeface="等线" panose="02010600030101010101" pitchFamily="2" charset="-122"/>
                          <a:cs typeface="Times New Roman" panose="02020603050405020304" pitchFamily="18" charset="0"/>
                        </a:rPr>
                        <a:t>DDX3X c.1415A</a:t>
                      </a:r>
                      <a:r>
                        <a:rPr lang="zh-CN" sz="750" b="1" kern="100">
                          <a:effectLst/>
                          <a:latin typeface="Times New Roman" panose="02020603050405020304" pitchFamily="18" charset="0"/>
                          <a:ea typeface="等线" panose="02010600030101010101" pitchFamily="2" charset="-122"/>
                          <a:cs typeface="Times New Roman" panose="02020603050405020304" pitchFamily="18" charset="0"/>
                        </a:rPr>
                        <a:t>＞</a:t>
                      </a:r>
                      <a:r>
                        <a:rPr lang="en-US" sz="1050" b="1" kern="100">
                          <a:effectLst/>
                          <a:latin typeface="等线" panose="02010600030101010101" pitchFamily="2" charset="-122"/>
                          <a:ea typeface="等线" panose="02010600030101010101" pitchFamily="2" charset="-122"/>
                          <a:cs typeface="Times New Roman" panose="02020603050405020304" pitchFamily="18" charset="0"/>
                        </a:rPr>
                        <a:t>G</a:t>
                      </a:r>
                      <a:r>
                        <a:rPr lang="zh-CN" sz="1050" b="1" kern="100">
                          <a:effectLst/>
                          <a:latin typeface="等线" panose="02010600030101010101" pitchFamily="2" charset="-122"/>
                          <a:ea typeface="等线" panose="02010600030101010101" pitchFamily="2" charset="-122"/>
                          <a:cs typeface="Times New Roman" panose="02020603050405020304" pitchFamily="18" charset="0"/>
                        </a:rPr>
                        <a:t>变异）</a:t>
                      </a:r>
                    </a:p>
                  </a:txBody>
                  <a:tcPr marL="68580" marR="68580" marT="0" marB="0">
                    <a:lnL>
                      <a:noFill/>
                    </a:lnL>
                    <a:lnR>
                      <a:noFill/>
                    </a:lnR>
                    <a:lnT>
                      <a:noFill/>
                    </a:lnT>
                    <a:lnB>
                      <a:noFill/>
                    </a:lnB>
                  </a:tcPr>
                </a:tc>
                <a:extLst>
                  <a:ext uri="{0D108BD9-81ED-4DB2-BD59-A6C34878D82A}">
                    <a16:rowId xmlns:a16="http://schemas.microsoft.com/office/drawing/2014/main" val="2305842291"/>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右肾重复肾</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1649442315"/>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异常囊肿</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2044521849"/>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胎儿水肿，</a:t>
                      </a:r>
                      <a:r>
                        <a:rPr lang="en-US" sz="1050" b="1" kern="100" dirty="0">
                          <a:effectLst/>
                          <a:latin typeface="等线" panose="02010600030101010101" pitchFamily="2" charset="-122"/>
                          <a:ea typeface="等线" panose="02010600030101010101" pitchFamily="2" charset="-122"/>
                          <a:cs typeface="Times New Roman" panose="02020603050405020304" pitchFamily="18" charset="0"/>
                        </a:rPr>
                        <a:t>PV-B19</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感染</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活产</a:t>
                      </a:r>
                      <a:r>
                        <a:rPr lang="zh-CN" altLang="en-US" sz="1050" b="1" kern="100" dirty="0">
                          <a:effectLst/>
                          <a:latin typeface="等线" panose="02010600030101010101" pitchFamily="2" charset="-122"/>
                          <a:ea typeface="等线" panose="02010600030101010101" pitchFamily="2" charset="-122"/>
                          <a:cs typeface="Times New Roman" panose="02020603050405020304" pitchFamily="18" charset="0"/>
                        </a:rPr>
                        <a:t>*</a:t>
                      </a:r>
                      <a:endParaRPr lang="zh-CN" sz="1050" b="1" kern="100" dirty="0">
                        <a:effectLst/>
                        <a:latin typeface="等线" panose="02010600030101010101" pitchFamily="2" charset="-122"/>
                        <a:ea typeface="等线" panose="02010600030101010101" pitchFamily="2" charset="-122"/>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2791059328"/>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颈后水肿，双侧足内翻</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终止妊娠</a:t>
                      </a:r>
                    </a:p>
                  </a:txBody>
                  <a:tcPr marL="68580" marR="68580" marT="0" marB="0">
                    <a:lnL>
                      <a:noFill/>
                    </a:lnL>
                    <a:lnR>
                      <a:noFill/>
                    </a:lnR>
                    <a:lnT>
                      <a:noFill/>
                    </a:lnT>
                    <a:lnB>
                      <a:noFill/>
                    </a:lnB>
                  </a:tcPr>
                </a:tc>
                <a:extLst>
                  <a:ext uri="{0D108BD9-81ED-4DB2-BD59-A6C34878D82A}">
                    <a16:rowId xmlns:a16="http://schemas.microsoft.com/office/drawing/2014/main" val="3810096404"/>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右肾盂积水</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3972514490"/>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双侧肾盂积水</a:t>
                      </a:r>
                    </a:p>
                  </a:txBody>
                  <a:tcPr marL="68580" marR="68580" marT="0" marB="0">
                    <a:lnL>
                      <a:noFill/>
                    </a:lnL>
                    <a:lnR>
                      <a:noFill/>
                    </a:lnR>
                    <a:lnT>
                      <a:noFill/>
                    </a:lnT>
                    <a:lnB>
                      <a:noFill/>
                    </a:lnB>
                  </a:tcPr>
                </a:tc>
                <a:tc>
                  <a:txBody>
                    <a:bodyPr/>
                    <a:lstStyle/>
                    <a:p>
                      <a:pPr algn="just">
                        <a:lnSpc>
                          <a:spcPct val="100000"/>
                        </a:lnSpc>
                        <a:spcAft>
                          <a:spcPts val="0"/>
                        </a:spcAft>
                      </a:pPr>
                      <a:r>
                        <a:rPr lang="zh-CN" sz="1050" b="1" kern="10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a:noFill/>
                    </a:lnB>
                  </a:tcPr>
                </a:tc>
                <a:extLst>
                  <a:ext uri="{0D108BD9-81ED-4DB2-BD59-A6C34878D82A}">
                    <a16:rowId xmlns:a16="http://schemas.microsoft.com/office/drawing/2014/main" val="2777807757"/>
                  </a:ext>
                </a:extLst>
              </a:tr>
              <a:tr h="179248">
                <a:tc>
                  <a:txBody>
                    <a:bodyPr/>
                    <a:lstStyle/>
                    <a:p>
                      <a:pPr algn="just">
                        <a:lnSpc>
                          <a:spcPct val="100000"/>
                        </a:lnSpc>
                        <a:spcAft>
                          <a:spcPts val="0"/>
                        </a:spcAft>
                      </a:pPr>
                      <a:r>
                        <a:rPr lang="en-US" altLang="zh-CN" sz="1050" b="1" kern="100" dirty="0">
                          <a:effectLst/>
                          <a:latin typeface="等线" panose="02010600030101010101" pitchFamily="2" charset="-122"/>
                          <a:ea typeface="等线" panose="02010600030101010101" pitchFamily="2" charset="-122"/>
                          <a:cs typeface="Times New Roman" panose="02020603050405020304" pitchFamily="18" charset="0"/>
                        </a:rPr>
                        <a:t>   </a:t>
                      </a: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左肾盂积水</a:t>
                      </a: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zh-CN" sz="1050" b="1" kern="100" dirty="0">
                          <a:effectLst/>
                          <a:latin typeface="等线" panose="02010600030101010101" pitchFamily="2" charset="-122"/>
                          <a:ea typeface="等线" panose="02010600030101010101" pitchFamily="2" charset="-122"/>
                          <a:cs typeface="Times New Roman" panose="02020603050405020304" pitchFamily="18" charset="0"/>
                        </a:rPr>
                        <a:t>活产</a:t>
                      </a:r>
                    </a:p>
                  </a:txBody>
                  <a:tcPr marL="68580" marR="68580" marT="0" marB="0">
                    <a:lnL>
                      <a:noFill/>
                    </a:lnL>
                    <a:lnR>
                      <a:noFill/>
                    </a:lnR>
                    <a:lnT>
                      <a:noFill/>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2462843"/>
                  </a:ext>
                </a:extLst>
              </a:tr>
            </a:tbl>
          </a:graphicData>
        </a:graphic>
      </p:graphicFrame>
      <p:sp>
        <p:nvSpPr>
          <p:cNvPr id="9" name="文本框 8">
            <a:extLst>
              <a:ext uri="{FF2B5EF4-FFF2-40B4-BE49-F238E27FC236}">
                <a16:creationId xmlns:a16="http://schemas.microsoft.com/office/drawing/2014/main" id="{93ABB633-4847-4658-8417-49CAD3E8A3CB}"/>
              </a:ext>
            </a:extLst>
          </p:cNvPr>
          <p:cNvSpPr txBox="1"/>
          <p:nvPr/>
        </p:nvSpPr>
        <p:spPr>
          <a:xfrm>
            <a:off x="4739985" y="5883860"/>
            <a:ext cx="4095170" cy="338554"/>
          </a:xfrm>
          <a:prstGeom prst="rect">
            <a:avLst/>
          </a:prstGeom>
          <a:noFill/>
        </p:spPr>
        <p:txBody>
          <a:bodyPr wrap="square" rtlCol="0">
            <a:spAutoFit/>
          </a:bodyPr>
          <a:lstStyle/>
          <a:p>
            <a:r>
              <a:rPr lang="zh-CN" altLang="en-US" sz="1600" i="0" dirty="0"/>
              <a:t>*</a:t>
            </a:r>
            <a:r>
              <a:rPr lang="zh-CN" altLang="en-US" sz="1000" b="1" i="0" dirty="0"/>
              <a:t>宫内输血后</a:t>
            </a:r>
            <a:r>
              <a:rPr lang="en-US" altLang="zh-CN" sz="1000" b="1" i="0" dirty="0"/>
              <a:t>.IUD,</a:t>
            </a:r>
            <a:r>
              <a:rPr lang="zh-CN" altLang="en-US" sz="1000" b="1" i="0" dirty="0"/>
              <a:t>胎死宫内；</a:t>
            </a:r>
            <a:r>
              <a:rPr lang="en-US" altLang="zh-CN" sz="1000" b="1" i="0" dirty="0"/>
              <a:t>PV,</a:t>
            </a:r>
            <a:r>
              <a:rPr lang="zh-CN" altLang="en-US" sz="1000" b="1" i="0" dirty="0"/>
              <a:t>细小病毒；</a:t>
            </a:r>
            <a:r>
              <a:rPr lang="en-US" altLang="zh-CN" sz="1000" b="1" i="0" dirty="0"/>
              <a:t>TOP,</a:t>
            </a:r>
            <a:r>
              <a:rPr lang="zh-CN" altLang="en-US" sz="1000" b="1" i="0" dirty="0"/>
              <a:t>终止妊娠</a:t>
            </a:r>
            <a:endParaRPr lang="zh-CN" altLang="en-US" sz="1600" b="1" i="0" dirty="0"/>
          </a:p>
        </p:txBody>
      </p:sp>
      <p:sp>
        <p:nvSpPr>
          <p:cNvPr id="11" name="Text Box 5">
            <a:extLst>
              <a:ext uri="{FF2B5EF4-FFF2-40B4-BE49-F238E27FC236}">
                <a16:creationId xmlns:a16="http://schemas.microsoft.com/office/drawing/2014/main" id="{101D4358-3969-4DE0-A2AD-97D9F4955D51}"/>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extLst>
      <p:ext uri="{BB962C8B-B14F-4D97-AF65-F5344CB8AC3E}">
        <p14:creationId xmlns:p14="http://schemas.microsoft.com/office/powerpoint/2010/main" val="3720348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a:grpSpLocks/>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799"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12" name="Rectangle 19">
            <a:extLst>
              <a:ext uri="{FF2B5EF4-FFF2-40B4-BE49-F238E27FC236}">
                <a16:creationId xmlns:a16="http://schemas.microsoft.com/office/drawing/2014/main" id="{9F167E8E-5FA6-BE49-BCAA-D77142CF50C1}"/>
              </a:ext>
            </a:extLst>
          </p:cNvPr>
          <p:cNvSpPr>
            <a:spLocks noChangeArrowheads="1"/>
          </p:cNvSpPr>
          <p:nvPr/>
        </p:nvSpPr>
        <p:spPr bwMode="auto">
          <a:xfrm>
            <a:off x="323528" y="2322978"/>
            <a:ext cx="8424936" cy="3976473"/>
          </a:xfrm>
          <a:prstGeom prst="rect">
            <a:avLst/>
          </a:prstGeom>
          <a:solidFill>
            <a:srgbClr val="F0F3FB"/>
          </a:solidFill>
          <a:ln w="19050">
            <a:solidFill>
              <a:srgbClr val="445895"/>
            </a:solidFill>
            <a:miter lim="800000"/>
            <a:headEnd/>
            <a:tailEnd/>
          </a:ln>
        </p:spPr>
        <p:txBody>
          <a:bodyPr wrap="square" anchor="ctr">
            <a:norm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lnSpc>
                <a:spcPct val="150000"/>
              </a:lnSpc>
              <a:buNone/>
            </a:pPr>
            <a:r>
              <a:rPr lang="zh-CN" altLang="en-US" sz="1800" i="0" dirty="0">
                <a:solidFill>
                  <a:srgbClr val="000000"/>
                </a:solidFill>
              </a:rPr>
              <a:t>在</a:t>
            </a:r>
            <a:r>
              <a:rPr lang="en-US" altLang="zh-CN" sz="1800" i="0" dirty="0">
                <a:solidFill>
                  <a:srgbClr val="000000"/>
                </a:solidFill>
              </a:rPr>
              <a:t>142</a:t>
            </a:r>
            <a:r>
              <a:rPr lang="zh-CN" altLang="en-US" sz="1800" i="0" dirty="0">
                <a:solidFill>
                  <a:srgbClr val="000000"/>
                </a:solidFill>
              </a:rPr>
              <a:t>例没有遗传学异常的胎儿中</a:t>
            </a:r>
            <a:r>
              <a:rPr lang="zh-CN" altLang="en-US" sz="1700" i="0" dirty="0">
                <a:solidFill>
                  <a:srgbClr val="000000"/>
                </a:solidFill>
              </a:rPr>
              <a:t>：</a:t>
            </a:r>
          </a:p>
          <a:p>
            <a:pPr>
              <a:lnSpc>
                <a:spcPct val="150000"/>
              </a:lnSpc>
              <a:buFontTx/>
              <a:buChar char="-"/>
            </a:pPr>
            <a:r>
              <a:rPr lang="zh-CN" altLang="en-US" sz="1800" i="0" dirty="0">
                <a:solidFill>
                  <a:srgbClr val="000000"/>
                </a:solidFill>
              </a:rPr>
              <a:t>早期超声筛查异常和早期胎儿超声心动发现结构异常者</a:t>
            </a:r>
            <a:r>
              <a:rPr lang="en-US" altLang="zh-CN" sz="1800" i="0" dirty="0">
                <a:solidFill>
                  <a:srgbClr val="000000"/>
                </a:solidFill>
              </a:rPr>
              <a:t>15</a:t>
            </a:r>
            <a:r>
              <a:rPr lang="zh-CN" altLang="en-US" sz="1800" i="0" dirty="0">
                <a:solidFill>
                  <a:srgbClr val="000000"/>
                </a:solidFill>
              </a:rPr>
              <a:t>例（</a:t>
            </a:r>
            <a:r>
              <a:rPr lang="en-US" altLang="zh-CN" sz="1800" i="0" dirty="0">
                <a:solidFill>
                  <a:srgbClr val="000000"/>
                </a:solidFill>
              </a:rPr>
              <a:t>10.6%</a:t>
            </a:r>
            <a:r>
              <a:rPr lang="zh-CN" altLang="en-US" sz="1800" i="0" dirty="0">
                <a:solidFill>
                  <a:srgbClr val="000000"/>
                </a:solidFill>
              </a:rPr>
              <a:t>），其中</a:t>
            </a:r>
            <a:endParaRPr lang="en-US" altLang="zh-CN" sz="1800" i="0" dirty="0">
              <a:solidFill>
                <a:srgbClr val="000000"/>
              </a:solidFill>
            </a:endParaRPr>
          </a:p>
          <a:p>
            <a:pPr marL="0" indent="0">
              <a:lnSpc>
                <a:spcPct val="150000"/>
              </a:lnSpc>
              <a:buNone/>
            </a:pPr>
            <a:r>
              <a:rPr lang="en-US" altLang="zh-CN" sz="1800" i="0" dirty="0">
                <a:solidFill>
                  <a:srgbClr val="000000"/>
                </a:solidFill>
              </a:rPr>
              <a:t>      </a:t>
            </a:r>
            <a:r>
              <a:rPr lang="zh-CN" altLang="en-US" sz="1800" i="0" dirty="0">
                <a:solidFill>
                  <a:srgbClr val="000000"/>
                </a:solidFill>
              </a:rPr>
              <a:t>流产</a:t>
            </a:r>
            <a:r>
              <a:rPr lang="en-US" altLang="zh-CN" sz="1800" i="0" dirty="0">
                <a:solidFill>
                  <a:srgbClr val="000000"/>
                </a:solidFill>
              </a:rPr>
              <a:t>1</a:t>
            </a:r>
            <a:r>
              <a:rPr lang="zh-CN" altLang="en-US" sz="1800" i="0" dirty="0">
                <a:solidFill>
                  <a:srgbClr val="000000"/>
                </a:solidFill>
              </a:rPr>
              <a:t>例，</a:t>
            </a:r>
            <a:r>
              <a:rPr lang="en-US" altLang="zh-CN" sz="1800" i="0" dirty="0">
                <a:solidFill>
                  <a:srgbClr val="000000"/>
                </a:solidFill>
              </a:rPr>
              <a:t>8</a:t>
            </a:r>
            <a:r>
              <a:rPr lang="zh-CN" altLang="en-US" sz="1800" i="0" dirty="0">
                <a:solidFill>
                  <a:srgbClr val="000000"/>
                </a:solidFill>
              </a:rPr>
              <a:t>例终止妊娠，</a:t>
            </a:r>
            <a:r>
              <a:rPr lang="en-US" altLang="zh-CN" sz="1800" i="0" dirty="0">
                <a:solidFill>
                  <a:srgbClr val="000000"/>
                </a:solidFill>
              </a:rPr>
              <a:t>3</a:t>
            </a:r>
            <a:r>
              <a:rPr lang="zh-CN" altLang="en-US" sz="1800" i="0" dirty="0">
                <a:solidFill>
                  <a:srgbClr val="000000"/>
                </a:solidFill>
              </a:rPr>
              <a:t>例胎死宫内，</a:t>
            </a:r>
            <a:r>
              <a:rPr lang="en-US" altLang="zh-CN" sz="1800" i="0" dirty="0">
                <a:solidFill>
                  <a:srgbClr val="000000"/>
                </a:solidFill>
              </a:rPr>
              <a:t>3</a:t>
            </a:r>
            <a:r>
              <a:rPr lang="zh-CN" altLang="en-US" sz="1800" i="0" dirty="0">
                <a:solidFill>
                  <a:srgbClr val="000000"/>
                </a:solidFill>
              </a:rPr>
              <a:t>例活产。</a:t>
            </a:r>
            <a:endParaRPr lang="en-US" altLang="zh-CN" sz="1800" i="0" dirty="0">
              <a:solidFill>
                <a:srgbClr val="000000"/>
              </a:solidFill>
            </a:endParaRPr>
          </a:p>
          <a:p>
            <a:pPr marL="0" indent="0">
              <a:buNone/>
            </a:pPr>
            <a:endParaRPr lang="zh-CN" altLang="en-US" sz="1800" i="0" dirty="0">
              <a:solidFill>
                <a:srgbClr val="000000"/>
              </a:solidFill>
            </a:endParaRPr>
          </a:p>
          <a:p>
            <a:pPr marL="0" indent="0">
              <a:lnSpc>
                <a:spcPct val="150000"/>
              </a:lnSpc>
              <a:buNone/>
            </a:pPr>
            <a:r>
              <a:rPr lang="zh-CN" altLang="en-US" sz="1700" i="0" dirty="0"/>
              <a:t> </a:t>
            </a:r>
            <a:r>
              <a:rPr lang="en-US" altLang="zh-CN" sz="1700" i="0" dirty="0"/>
              <a:t>-    </a:t>
            </a:r>
            <a:r>
              <a:rPr lang="zh-CN" altLang="en-US" sz="1800" i="0" dirty="0">
                <a:solidFill>
                  <a:srgbClr val="000000"/>
                </a:solidFill>
              </a:rPr>
              <a:t>在孕早期遗传学检测和影像学检查正常胎儿的</a:t>
            </a:r>
            <a:r>
              <a:rPr lang="en-US" altLang="zh-CN" sz="1800" i="0" dirty="0">
                <a:solidFill>
                  <a:srgbClr val="000000"/>
                </a:solidFill>
              </a:rPr>
              <a:t>127</a:t>
            </a:r>
            <a:r>
              <a:rPr lang="zh-CN" altLang="en-US" sz="1800" i="0" dirty="0">
                <a:solidFill>
                  <a:srgbClr val="000000"/>
                </a:solidFill>
              </a:rPr>
              <a:t>个胎儿的中，孕中期影像学 </a:t>
            </a:r>
            <a:endParaRPr lang="en-US" altLang="zh-CN" sz="1800" i="0" dirty="0">
              <a:solidFill>
                <a:srgbClr val="000000"/>
              </a:solidFill>
            </a:endParaRPr>
          </a:p>
          <a:p>
            <a:pPr marL="0" indent="0">
              <a:lnSpc>
                <a:spcPct val="150000"/>
              </a:lnSpc>
              <a:buNone/>
            </a:pPr>
            <a:r>
              <a:rPr lang="en-US" altLang="zh-CN" sz="1800" i="0" dirty="0">
                <a:solidFill>
                  <a:srgbClr val="000000"/>
                </a:solidFill>
              </a:rPr>
              <a:t>     </a:t>
            </a:r>
            <a:r>
              <a:rPr lang="zh-CN" altLang="en-US" sz="1800" i="0" dirty="0">
                <a:solidFill>
                  <a:srgbClr val="000000"/>
                </a:solidFill>
              </a:rPr>
              <a:t>（胎儿超声心动图</a:t>
            </a:r>
            <a:r>
              <a:rPr lang="en-US" altLang="zh-CN" sz="1800" i="0" dirty="0">
                <a:solidFill>
                  <a:srgbClr val="000000"/>
                </a:solidFill>
              </a:rPr>
              <a:t>+</a:t>
            </a:r>
            <a:r>
              <a:rPr lang="zh-CN" altLang="en-US" sz="1800" i="0" dirty="0">
                <a:solidFill>
                  <a:srgbClr val="000000"/>
                </a:solidFill>
              </a:rPr>
              <a:t>结构异常筛查）确诊了</a:t>
            </a:r>
            <a:r>
              <a:rPr lang="en-US" altLang="zh-CN" sz="1800" i="0" dirty="0">
                <a:solidFill>
                  <a:srgbClr val="000000"/>
                </a:solidFill>
              </a:rPr>
              <a:t>19</a:t>
            </a:r>
            <a:r>
              <a:rPr lang="zh-CN" altLang="en-US" sz="1800" i="0" dirty="0">
                <a:solidFill>
                  <a:srgbClr val="000000"/>
                </a:solidFill>
              </a:rPr>
              <a:t>例（</a:t>
            </a:r>
            <a:r>
              <a:rPr lang="en-US" altLang="zh-CN" sz="1800" i="0" dirty="0">
                <a:solidFill>
                  <a:srgbClr val="000000"/>
                </a:solidFill>
              </a:rPr>
              <a:t>15%</a:t>
            </a:r>
            <a:r>
              <a:rPr lang="zh-CN" altLang="en-US" sz="1800" i="0" dirty="0">
                <a:solidFill>
                  <a:srgbClr val="000000"/>
                </a:solidFill>
              </a:rPr>
              <a:t>）胎儿存在结构异常。</a:t>
            </a:r>
            <a:endParaRPr lang="en-US" altLang="zh-CN" sz="1800" i="0" dirty="0">
              <a:solidFill>
                <a:srgbClr val="000000"/>
              </a:solidFill>
            </a:endParaRPr>
          </a:p>
          <a:p>
            <a:pPr marL="0" indent="0">
              <a:buNone/>
            </a:pPr>
            <a:endParaRPr lang="en-US" altLang="zh-CN" sz="1800" i="0" dirty="0">
              <a:solidFill>
                <a:srgbClr val="000000"/>
              </a:solidFill>
            </a:endParaRPr>
          </a:p>
          <a:p>
            <a:pPr marL="0" indent="0">
              <a:lnSpc>
                <a:spcPct val="150000"/>
              </a:lnSpc>
              <a:buNone/>
            </a:pPr>
            <a:r>
              <a:rPr lang="en-US" altLang="zh-CN" sz="1800" i="0" dirty="0">
                <a:solidFill>
                  <a:srgbClr val="000000"/>
                </a:solidFill>
              </a:rPr>
              <a:t>-    </a:t>
            </a:r>
            <a:r>
              <a:rPr lang="zh-CN" altLang="en-US" sz="1800" i="0" dirty="0">
                <a:solidFill>
                  <a:srgbClr val="000000"/>
                </a:solidFill>
              </a:rPr>
              <a:t>其余早孕期</a:t>
            </a:r>
            <a:r>
              <a:rPr lang="en-US" altLang="zh-CN" sz="1800" i="0" dirty="0">
                <a:solidFill>
                  <a:srgbClr val="000000"/>
                </a:solidFill>
              </a:rPr>
              <a:t>NT</a:t>
            </a:r>
            <a:r>
              <a:rPr lang="zh-CN" altLang="en-US" sz="1800" i="0" dirty="0">
                <a:solidFill>
                  <a:srgbClr val="000000"/>
                </a:solidFill>
              </a:rPr>
              <a:t>增厚的胎儿，</a:t>
            </a:r>
            <a:r>
              <a:rPr lang="en-US" altLang="zh-CN" sz="1800" i="0" dirty="0">
                <a:solidFill>
                  <a:srgbClr val="000000"/>
                </a:solidFill>
              </a:rPr>
              <a:t>108/226</a:t>
            </a:r>
            <a:r>
              <a:rPr lang="zh-CN" altLang="en-US" sz="1800" i="0" dirty="0">
                <a:solidFill>
                  <a:srgbClr val="000000"/>
                </a:solidFill>
              </a:rPr>
              <a:t>（</a:t>
            </a:r>
            <a:r>
              <a:rPr lang="en-US" altLang="zh-CN" sz="1800" i="0" dirty="0">
                <a:solidFill>
                  <a:srgbClr val="000000"/>
                </a:solidFill>
              </a:rPr>
              <a:t>47.8%</a:t>
            </a:r>
            <a:r>
              <a:rPr lang="zh-CN" altLang="en-US" sz="1800" i="0" dirty="0">
                <a:solidFill>
                  <a:srgbClr val="000000"/>
                </a:solidFill>
              </a:rPr>
              <a:t>）围生期结局正常。</a:t>
            </a:r>
          </a:p>
          <a:p>
            <a:pPr algn="just">
              <a:lnSpc>
                <a:spcPct val="150000"/>
              </a:lnSpc>
              <a:buFontTx/>
              <a:buChar char="-"/>
            </a:pPr>
            <a:endParaRPr lang="it-IT" sz="1700" i="0" dirty="0"/>
          </a:p>
        </p:txBody>
      </p:sp>
      <p:sp>
        <p:nvSpPr>
          <p:cNvPr id="13" name="TextBox 1">
            <a:extLst>
              <a:ext uri="{FF2B5EF4-FFF2-40B4-BE49-F238E27FC236}">
                <a16:creationId xmlns:a16="http://schemas.microsoft.com/office/drawing/2014/main" id="{3D3AD445-D3C5-8F46-8BE3-D48E1D4E36A6}"/>
              </a:ext>
            </a:extLst>
          </p:cNvPr>
          <p:cNvSpPr txBox="1">
            <a:spLocks noChangeArrowheads="1"/>
          </p:cNvSpPr>
          <p:nvPr/>
        </p:nvSpPr>
        <p:spPr bwMode="auto">
          <a:xfrm>
            <a:off x="2292287" y="1523675"/>
            <a:ext cx="4559424"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2800" b="1" i="0" dirty="0">
                <a:solidFill>
                  <a:srgbClr val="000000"/>
                </a:solidFill>
              </a:rPr>
              <a:t>结   </a:t>
            </a:r>
            <a:r>
              <a:rPr lang="zh-CN" altLang="en-US" sz="2800" b="1" i="0" dirty="0"/>
              <a:t>果</a:t>
            </a:r>
            <a:endParaRPr lang="en-GB" altLang="it-IT" sz="2800" b="1" i="0" dirty="0"/>
          </a:p>
        </p:txBody>
      </p:sp>
      <p:sp>
        <p:nvSpPr>
          <p:cNvPr id="8" name="Text Box 5">
            <a:extLst>
              <a:ext uri="{FF2B5EF4-FFF2-40B4-BE49-F238E27FC236}">
                <a16:creationId xmlns:a16="http://schemas.microsoft.com/office/drawing/2014/main" id="{93F69355-DFBD-4917-AB23-835A780813EE}"/>
              </a:ext>
            </a:extLst>
          </p:cNvPr>
          <p:cNvSpPr txBox="1">
            <a:spLocks noChangeArrowheads="1"/>
          </p:cNvSpPr>
          <p:nvPr/>
        </p:nvSpPr>
        <p:spPr bwMode="auto">
          <a:xfrm>
            <a:off x="0" y="961564"/>
            <a:ext cx="9143999" cy="523220"/>
          </a:xfrm>
          <a:prstGeom prst="rect">
            <a:avLst/>
          </a:prstGeom>
          <a:solidFill>
            <a:srgbClr val="ED1D24"/>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norm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zh-CN" altLang="en-US" sz="1400" dirty="0">
                <a:solidFill>
                  <a:srgbClr val="FFFFFF"/>
                </a:solidFill>
              </a:rPr>
              <a:t>游离</a:t>
            </a:r>
            <a:r>
              <a:rPr lang="en-US" altLang="zh-CN" sz="1400" dirty="0">
                <a:solidFill>
                  <a:srgbClr val="FFFFFF"/>
                </a:solidFill>
              </a:rPr>
              <a:t>DNA</a:t>
            </a:r>
            <a:r>
              <a:rPr lang="zh-CN" altLang="en-US" sz="1400" dirty="0">
                <a:solidFill>
                  <a:srgbClr val="FFFFFF"/>
                </a:solidFill>
              </a:rPr>
              <a:t>的检测能否用于妊娠后胎儿</a:t>
            </a:r>
            <a:r>
              <a:rPr lang="en-US" altLang="zh-CN" sz="1400" dirty="0">
                <a:solidFill>
                  <a:srgbClr val="FFFFFF"/>
                </a:solidFill>
              </a:rPr>
              <a:t>NT</a:t>
            </a:r>
            <a:r>
              <a:rPr lang="zh-CN" altLang="en-US" sz="1400" dirty="0">
                <a:solidFill>
                  <a:srgbClr val="FFFFFF"/>
                </a:solidFill>
              </a:rPr>
              <a:t>增厚的评估？</a:t>
            </a:r>
          </a:p>
          <a:p>
            <a:pPr algn="ctr" eaLnBrk="1" hangingPunct="1">
              <a:spcBef>
                <a:spcPct val="0"/>
              </a:spcBef>
              <a:buFontTx/>
              <a:buNone/>
            </a:pPr>
            <a:r>
              <a:rPr lang="de-DE" altLang="it-IT" sz="1400" dirty="0">
                <a:solidFill>
                  <a:schemeClr val="bg1"/>
                </a:solidFill>
              </a:rPr>
              <a:t>Miranda</a:t>
            </a:r>
            <a:r>
              <a:rPr lang="zh-CN" altLang="en-US" sz="1400" dirty="0">
                <a:solidFill>
                  <a:schemeClr val="bg1"/>
                </a:solidFill>
              </a:rPr>
              <a:t>等，</a:t>
            </a:r>
            <a:r>
              <a:rPr lang="en-US" altLang="zh-CN" sz="1400" dirty="0">
                <a:solidFill>
                  <a:schemeClr val="bg1"/>
                </a:solidFill>
              </a:rPr>
              <a:t>UOG 2020</a:t>
            </a:r>
            <a:endParaRPr lang="en-GB" altLang="it-IT" sz="1400" dirty="0">
              <a:solidFill>
                <a:schemeClr val="bg1"/>
              </a:solidFil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45308</TotalTime>
  <Words>2778</Words>
  <Application>Microsoft Office PowerPoint</Application>
  <PresentationFormat>On-screen Show (4:3)</PresentationFormat>
  <Paragraphs>257</Paragraphs>
  <Slides>12</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SimSun</vt:lpstr>
      <vt:lpstr>Arial</vt:lpstr>
      <vt:lpstr>Calibri</vt:lpstr>
      <vt:lpstr>等线</vt:lpstr>
      <vt:lpstr>ffb</vt:lpstr>
      <vt:lpstr>Times New Roman</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Hana Shiref</cp:lastModifiedBy>
  <cp:revision>948</cp:revision>
  <cp:lastPrinted>2011-09-13T15:07:48Z</cp:lastPrinted>
  <dcterms:created xsi:type="dcterms:W3CDTF">2016-05-13T18:06:14Z</dcterms:created>
  <dcterms:modified xsi:type="dcterms:W3CDTF">2020-06-19T15:29:26Z</dcterms:modified>
</cp:coreProperties>
</file>