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7"/>
  </p:notesMasterIdLst>
  <p:sldIdLst>
    <p:sldId id="309" r:id="rId3"/>
    <p:sldId id="340" r:id="rId4"/>
    <p:sldId id="344" r:id="rId5"/>
    <p:sldId id="361" r:id="rId6"/>
    <p:sldId id="386" r:id="rId7"/>
    <p:sldId id="387" r:id="rId8"/>
    <p:sldId id="372" r:id="rId9"/>
    <p:sldId id="388" r:id="rId10"/>
    <p:sldId id="389" r:id="rId11"/>
    <p:sldId id="390" r:id="rId12"/>
    <p:sldId id="391" r:id="rId13"/>
    <p:sldId id="355" r:id="rId14"/>
    <p:sldId id="353" r:id="rId15"/>
    <p:sldId id="352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FB"/>
    <a:srgbClr val="DEDDDA"/>
    <a:srgbClr val="E6B9B8"/>
    <a:srgbClr val="DAD8D4"/>
    <a:srgbClr val="EADEE7"/>
    <a:srgbClr val="E2E1DE"/>
    <a:srgbClr val="445895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4" autoAdjust="0"/>
    <p:restoredTop sz="90681" autoAdjust="0"/>
  </p:normalViewPr>
  <p:slideViewPr>
    <p:cSldViewPr snapToObjects="1">
      <p:cViewPr>
        <p:scale>
          <a:sx n="83" d="100"/>
          <a:sy n="83" d="100"/>
        </p:scale>
        <p:origin x="-90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ben Fernandez" userId="b2ddae9f6de01a07" providerId="LiveId" clId="{368B9923-25C0-406F-AA0C-1616E9603D25}"/>
    <pc:docChg chg="custSel modSld">
      <pc:chgData name="Ruben Fernandez" userId="b2ddae9f6de01a07" providerId="LiveId" clId="{368B9923-25C0-406F-AA0C-1616E9603D25}" dt="2018-06-01T16:37:38.694" v="3434" actId="313"/>
      <pc:docMkLst>
        <pc:docMk/>
      </pc:docMkLst>
      <pc:sldChg chg="modSp">
        <pc:chgData name="Ruben Fernandez" userId="b2ddae9f6de01a07" providerId="LiveId" clId="{368B9923-25C0-406F-AA0C-1616E9603D25}" dt="2018-06-01T14:13:51.639" v="6" actId="313"/>
        <pc:sldMkLst>
          <pc:docMk/>
          <pc:sldMk cId="0" sldId="344"/>
        </pc:sldMkLst>
        <pc:spChg chg="mod">
          <ac:chgData name="Ruben Fernandez" userId="b2ddae9f6de01a07" providerId="LiveId" clId="{368B9923-25C0-406F-AA0C-1616E9603D25}" dt="2018-06-01T14:13:51.639" v="6" actId="313"/>
          <ac:spMkLst>
            <pc:docMk/>
            <pc:sldMk cId="0" sldId="344"/>
            <ac:spMk id="7" creationId="{00000000-0000-0000-0000-000000000000}"/>
          </ac:spMkLst>
        </pc:spChg>
      </pc:sldChg>
      <pc:sldChg chg="modSp">
        <pc:chgData name="Ruben Fernandez" userId="b2ddae9f6de01a07" providerId="LiveId" clId="{368B9923-25C0-406F-AA0C-1616E9603D25}" dt="2018-06-01T16:37:38.694" v="3434" actId="313"/>
        <pc:sldMkLst>
          <pc:docMk/>
          <pc:sldMk cId="0" sldId="352"/>
        </pc:sldMkLst>
        <pc:spChg chg="mod">
          <ac:chgData name="Ruben Fernandez" userId="b2ddae9f6de01a07" providerId="LiveId" clId="{368B9923-25C0-406F-AA0C-1616E9603D25}" dt="2018-06-01T16:37:38.694" v="3434" actId="313"/>
          <ac:spMkLst>
            <pc:docMk/>
            <pc:sldMk cId="0" sldId="352"/>
            <ac:spMk id="7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5:59:00.045" v="2809"/>
          <ac:spMkLst>
            <pc:docMk/>
            <pc:sldMk cId="0" sldId="352"/>
            <ac:spMk id="9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5:59:23.057" v="2833" actId="313"/>
          <ac:spMkLst>
            <pc:docMk/>
            <pc:sldMk cId="0" sldId="352"/>
            <ac:spMk id="14339" creationId="{00000000-0000-0000-0000-000000000000}"/>
          </ac:spMkLst>
        </pc:spChg>
      </pc:sldChg>
      <pc:sldChg chg="modSp">
        <pc:chgData name="Ruben Fernandez" userId="b2ddae9f6de01a07" providerId="LiveId" clId="{368B9923-25C0-406F-AA0C-1616E9603D25}" dt="2018-06-01T15:58:38.746" v="2807" actId="313"/>
        <pc:sldMkLst>
          <pc:docMk/>
          <pc:sldMk cId="0" sldId="353"/>
        </pc:sldMkLst>
        <pc:spChg chg="mod">
          <ac:chgData name="Ruben Fernandez" userId="b2ddae9f6de01a07" providerId="LiveId" clId="{368B9923-25C0-406F-AA0C-1616E9603D25}" dt="2018-06-01T15:50:24.543" v="2187" actId="790"/>
          <ac:spMkLst>
            <pc:docMk/>
            <pc:sldMk cId="0" sldId="353"/>
            <ac:spMk id="9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5:54:56.453" v="2493" actId="313"/>
          <ac:spMkLst>
            <pc:docMk/>
            <pc:sldMk cId="0" sldId="353"/>
            <ac:spMk id="10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5:58:38.746" v="2807" actId="313"/>
          <ac:spMkLst>
            <pc:docMk/>
            <pc:sldMk cId="0" sldId="353"/>
            <ac:spMk id="12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5:49:53.494" v="2155"/>
          <ac:spMkLst>
            <pc:docMk/>
            <pc:sldMk cId="0" sldId="353"/>
            <ac:spMk id="13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5:50:19.530" v="2186" actId="790"/>
          <ac:spMkLst>
            <pc:docMk/>
            <pc:sldMk cId="0" sldId="353"/>
            <ac:spMk id="13316" creationId="{00000000-0000-0000-0000-000000000000}"/>
          </ac:spMkLst>
        </pc:spChg>
      </pc:sldChg>
      <pc:sldChg chg="modSp">
        <pc:chgData name="Ruben Fernandez" userId="b2ddae9f6de01a07" providerId="LiveId" clId="{368B9923-25C0-406F-AA0C-1616E9603D25}" dt="2018-06-01T15:49:09.535" v="2153" actId="313"/>
        <pc:sldMkLst>
          <pc:docMk/>
          <pc:sldMk cId="0" sldId="355"/>
        </pc:sldMkLst>
        <pc:spChg chg="mod">
          <ac:chgData name="Ruben Fernandez" userId="b2ddae9f6de01a07" providerId="LiveId" clId="{368B9923-25C0-406F-AA0C-1616E9603D25}" dt="2018-06-01T15:49:09.535" v="2153" actId="313"/>
          <ac:spMkLst>
            <pc:docMk/>
            <pc:sldMk cId="0" sldId="355"/>
            <ac:spMk id="2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5:36:31.612" v="1279"/>
          <ac:spMkLst>
            <pc:docMk/>
            <pc:sldMk cId="0" sldId="355"/>
            <ac:spMk id="8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5:36:40.471" v="1281" actId="790"/>
          <ac:spMkLst>
            <pc:docMk/>
            <pc:sldMk cId="0" sldId="355"/>
            <ac:spMk id="12291" creationId="{00000000-0000-0000-0000-000000000000}"/>
          </ac:spMkLst>
        </pc:spChg>
      </pc:sldChg>
      <pc:sldChg chg="modSp">
        <pc:chgData name="Ruben Fernandez" userId="b2ddae9f6de01a07" providerId="LiveId" clId="{368B9923-25C0-406F-AA0C-1616E9603D25}" dt="2018-06-01T14:15:36.179" v="49" actId="313"/>
        <pc:sldMkLst>
          <pc:docMk/>
          <pc:sldMk cId="0" sldId="361"/>
        </pc:sldMkLst>
        <pc:spChg chg="mod">
          <ac:chgData name="Ruben Fernandez" userId="b2ddae9f6de01a07" providerId="LiveId" clId="{368B9923-25C0-406F-AA0C-1616E9603D25}" dt="2018-06-01T14:15:36.179" v="49" actId="313"/>
          <ac:spMkLst>
            <pc:docMk/>
            <pc:sldMk cId="0" sldId="361"/>
            <ac:spMk id="2" creationId="{00000000-0000-0000-0000-000000000000}"/>
          </ac:spMkLst>
        </pc:spChg>
      </pc:sldChg>
      <pc:sldChg chg="modSp">
        <pc:chgData name="Ruben Fernandez" userId="b2ddae9f6de01a07" providerId="LiveId" clId="{368B9923-25C0-406F-AA0C-1616E9603D25}" dt="2018-06-01T14:32:40.065" v="875" actId="6549"/>
        <pc:sldMkLst>
          <pc:docMk/>
          <pc:sldMk cId="1270137312" sldId="390"/>
        </pc:sldMkLst>
        <pc:spChg chg="mod">
          <ac:chgData name="Ruben Fernandez" userId="b2ddae9f6de01a07" providerId="LiveId" clId="{368B9923-25C0-406F-AA0C-1616E9603D25}" dt="2018-06-01T14:13:28.652" v="4"/>
          <ac:spMkLst>
            <pc:docMk/>
            <pc:sldMk cId="1270137312" sldId="390"/>
            <ac:spMk id="8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4:13:35.820" v="5" actId="790"/>
          <ac:spMkLst>
            <pc:docMk/>
            <pc:sldMk cId="1270137312" sldId="390"/>
            <ac:spMk id="9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4:32:40.065" v="875" actId="6549"/>
          <ac:spMkLst>
            <pc:docMk/>
            <pc:sldMk cId="1270137312" sldId="390"/>
            <ac:spMk id="20" creationId="{00000000-0000-0000-0000-000000000000}"/>
          </ac:spMkLst>
        </pc:spChg>
      </pc:sldChg>
      <pc:sldChg chg="modSp">
        <pc:chgData name="Ruben Fernandez" userId="b2ddae9f6de01a07" providerId="LiveId" clId="{368B9923-25C0-406F-AA0C-1616E9603D25}" dt="2018-06-01T15:35:09.359" v="1277" actId="313"/>
        <pc:sldMkLst>
          <pc:docMk/>
          <pc:sldMk cId="426532919" sldId="391"/>
        </pc:sldMkLst>
        <pc:spChg chg="mod">
          <ac:chgData name="Ruben Fernandez" userId="b2ddae9f6de01a07" providerId="LiveId" clId="{368B9923-25C0-406F-AA0C-1616E9603D25}" dt="2018-06-01T15:35:09.359" v="1277" actId="313"/>
          <ac:spMkLst>
            <pc:docMk/>
            <pc:sldMk cId="426532919" sldId="391"/>
            <ac:spMk id="2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4:35:27.923" v="877"/>
          <ac:spMkLst>
            <pc:docMk/>
            <pc:sldMk cId="426532919" sldId="391"/>
            <ac:spMk id="8" creationId="{00000000-0000-0000-0000-000000000000}"/>
          </ac:spMkLst>
        </pc:spChg>
        <pc:spChg chg="mod">
          <ac:chgData name="Ruben Fernandez" userId="b2ddae9f6de01a07" providerId="LiveId" clId="{368B9923-25C0-406F-AA0C-1616E9603D25}" dt="2018-06-01T14:35:42.015" v="881" actId="790"/>
          <ac:spMkLst>
            <pc:docMk/>
            <pc:sldMk cId="426532919" sldId="391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A4A78E-3EE6-460E-BAE4-6F39EE78D3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9848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68B560A-BEAC-4283-BA72-462A12258657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330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351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355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E224EAFB-18D1-492B-8C14-0DDA690EFFB9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5681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7882FF21-5D51-4DEB-B08E-3140533DA47B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243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ADA8858-1CF9-44EF-95D1-D041CE9A40AA}" type="slidenum">
              <a:rPr lang="en-GB" altLang="en-US" smtClean="0"/>
              <a:pPr>
                <a:spcBef>
                  <a:spcPct val="0"/>
                </a:spcBef>
              </a:pPr>
              <a:t>14</a:t>
            </a:fld>
            <a:endParaRPr lang="en-GB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307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C6096F89-B3D5-4AEB-9D4F-65144FA3728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047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DFBDD5D-4713-4AB2-9D9D-25D516870D1F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415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7BB7CAF-229E-4BCF-B3A8-427AB7847401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501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7BB7CAF-229E-4BCF-B3A8-427AB7847401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200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7BB7CAF-229E-4BCF-B3A8-427AB7847401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260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98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157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A2A963F-7CFB-48F4-865A-7144975F41EA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68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8BDF1-9D91-4E9D-A985-AB887679A1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535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D0954-41DC-4048-AD49-8681FC5FEB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68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981B3-F320-46FA-959C-EC02D7CB87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633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CADB-A8A0-447A-A8CA-2A8936B284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8208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F774A-B9B1-4BA2-A922-28BA0E80AA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8464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40D9-DAD9-492D-9605-94E1896329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7702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4F0F0-431C-4B83-9D5B-1162F885CB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9208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6063-61EA-44BC-A57D-52B47166AD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8577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B6D39-CA73-447B-BEF9-564314A92C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4234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5E1C2-7C65-4F6E-929A-D6B2373028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480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7545-909C-4563-B31A-72B464258A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225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A0C07-FBAB-45EA-9EA0-0F846D884E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518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1FDD7-C7F8-42C2-A9F5-92B491B55E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1953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1CF5-4D7D-4029-A2C5-74975157CF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7143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1A726-03D4-4D67-AE66-C9A616168D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913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2D02-3FAE-4A94-B744-96C0B90960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530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672DF-3394-4394-872F-F7B9D8F0B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843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C1DFD-8525-4B64-A219-C894CA0970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873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12F23-2806-4EF2-802D-8768E9DA9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01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58C17-ACF6-4ED4-9A33-6E121EB48A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15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67FF1-7836-416C-83DA-F5E58369D5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736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0225B-4AA4-4B8F-984C-A32A5D582A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941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6A2C6E-5D53-48DC-9A64-03C2834424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43933FF-08AE-4302-8716-1086D0EB92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079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11187" y="1288363"/>
            <a:ext cx="7921625" cy="584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sz="3200" b="1" dirty="0">
                <a:latin typeface="+mj-lt"/>
              </a:rPr>
              <a:t>UOG Journal Club: </a:t>
            </a:r>
            <a:r>
              <a:rPr lang="en-GB" sz="3200" b="1" dirty="0" err="1">
                <a:latin typeface="+mj-lt"/>
              </a:rPr>
              <a:t>Diciembre</a:t>
            </a:r>
            <a:r>
              <a:rPr lang="en-GB" sz="3200" b="1" dirty="0">
                <a:latin typeface="+mj-lt"/>
              </a:rPr>
              <a:t> 2017</a:t>
            </a:r>
          </a:p>
        </p:txBody>
      </p:sp>
      <p:pic>
        <p:nvPicPr>
          <p:cNvPr id="3076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647583"/>
            <a:ext cx="2304380" cy="190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308997" y="2113937"/>
            <a:ext cx="8511475" cy="10156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HN" sz="2000" b="1" dirty="0">
                <a:latin typeface="+mj-lt"/>
              </a:rPr>
              <a:t>Coagulación laser fetoscópica en 1020 embarazos con síndrome</a:t>
            </a:r>
            <a:r>
              <a:rPr lang="es-HN" sz="2000" b="1" dirty="0"/>
              <a:t> de transfusión feto-feto </a:t>
            </a:r>
            <a:r>
              <a:rPr lang="es-HN" sz="2000" b="1" dirty="0">
                <a:latin typeface="+mj-lt"/>
              </a:rPr>
              <a:t>demuestra mejoría en la tasa de sobrevida de ambos gemelos</a:t>
            </a:r>
            <a:endParaRPr lang="es-HN" b="1" dirty="0">
              <a:latin typeface="+mj-lt"/>
            </a:endParaRPr>
          </a:p>
        </p:txBody>
      </p:sp>
      <p:sp>
        <p:nvSpPr>
          <p:cNvPr id="3078" name="TextBox 2"/>
          <p:cNvSpPr txBox="1">
            <a:spLocks noChangeArrowheads="1"/>
          </p:cNvSpPr>
          <p:nvPr/>
        </p:nvSpPr>
        <p:spPr bwMode="auto">
          <a:xfrm>
            <a:off x="2483769" y="4869160"/>
            <a:ext cx="6336704" cy="12003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>
                <a:latin typeface="+mj-lt"/>
              </a:rPr>
              <a:t>Journal Club slides </a:t>
            </a:r>
            <a:r>
              <a:rPr lang="en-GB" dirty="0" err="1">
                <a:latin typeface="+mj-lt"/>
              </a:rPr>
              <a:t>preparadas</a:t>
            </a:r>
            <a:r>
              <a:rPr lang="en-GB" dirty="0">
                <a:latin typeface="+mj-lt"/>
              </a:rPr>
              <a:t> por Dr Maddalena Morlando</a:t>
            </a:r>
          </a:p>
          <a:p>
            <a:pPr eaLnBrk="1" hangingPunct="1">
              <a:defRPr/>
            </a:pPr>
            <a:r>
              <a:rPr lang="en-GB" dirty="0">
                <a:latin typeface="+mj-lt"/>
              </a:rPr>
              <a:t>(Editor de UOG para </a:t>
            </a:r>
            <a:r>
              <a:rPr lang="en-GB" dirty="0" err="1" smtClean="0">
                <a:latin typeface="+mj-lt"/>
              </a:rPr>
              <a:t>practicantes</a:t>
            </a:r>
            <a:r>
              <a:rPr lang="en-GB" dirty="0" smtClean="0">
                <a:latin typeface="+mj-lt"/>
              </a:rPr>
              <a:t>)</a:t>
            </a:r>
          </a:p>
          <a:p>
            <a:pPr eaLnBrk="1" hangingPunct="1">
              <a:defRPr/>
            </a:pPr>
            <a:endParaRPr lang="en-GB" dirty="0" smtClean="0">
              <a:latin typeface="+mj-lt"/>
            </a:endParaRPr>
          </a:p>
          <a:p>
            <a:pPr eaLnBrk="1" hangingPunct="1">
              <a:defRPr/>
            </a:pPr>
            <a:r>
              <a:rPr lang="en-GB" dirty="0" err="1" smtClean="0">
                <a:latin typeface="+mj-lt"/>
              </a:rPr>
              <a:t>Traducido</a:t>
            </a:r>
            <a:r>
              <a:rPr lang="en-GB" dirty="0" smtClean="0">
                <a:latin typeface="+mj-lt"/>
              </a:rPr>
              <a:t> </a:t>
            </a:r>
            <a:r>
              <a:rPr lang="en-GB" dirty="0">
                <a:latin typeface="+mj-lt"/>
              </a:rPr>
              <a:t>por Dr Ruben </a:t>
            </a:r>
            <a:r>
              <a:rPr lang="en-GB" dirty="0" smtClean="0">
                <a:latin typeface="+mj-lt"/>
              </a:rPr>
              <a:t>D. </a:t>
            </a:r>
            <a:r>
              <a:rPr lang="en-GB" dirty="0">
                <a:latin typeface="+mj-lt"/>
              </a:rPr>
              <a:t>Fernandez Jr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08997" y="3390546"/>
            <a:ext cx="8655739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2000" dirty="0">
                <a:latin typeface="+mj-lt"/>
              </a:rPr>
              <a:t>W. Diehl, A. </a:t>
            </a:r>
            <a:r>
              <a:rPr lang="en-US" sz="2000" dirty="0" err="1">
                <a:latin typeface="+mj-lt"/>
              </a:rPr>
              <a:t>Diemert</a:t>
            </a:r>
            <a:r>
              <a:rPr lang="en-US" sz="2000" dirty="0">
                <a:latin typeface="+mj-lt"/>
              </a:rPr>
              <a:t>, D. Grasso, S. </a:t>
            </a:r>
            <a:r>
              <a:rPr lang="en-US" sz="2000" dirty="0" err="1">
                <a:latin typeface="+mj-lt"/>
              </a:rPr>
              <a:t>Sehner</a:t>
            </a:r>
            <a:r>
              <a:rPr lang="en-US" sz="2000" dirty="0">
                <a:latin typeface="+mj-lt"/>
              </a:rPr>
              <a:t>, K. </a:t>
            </a:r>
            <a:r>
              <a:rPr lang="en-US" sz="2000" dirty="0" err="1">
                <a:latin typeface="+mj-lt"/>
              </a:rPr>
              <a:t>Wegscheider</a:t>
            </a:r>
            <a:r>
              <a:rPr lang="en-US" sz="2000" dirty="0">
                <a:latin typeface="+mj-lt"/>
              </a:rPr>
              <a:t> and K. </a:t>
            </a:r>
            <a:r>
              <a:rPr lang="en-US" sz="2000" dirty="0" err="1">
                <a:latin typeface="+mj-lt"/>
              </a:rPr>
              <a:t>Hecher</a:t>
            </a:r>
            <a:r>
              <a:rPr lang="en-US" sz="2000" dirty="0">
                <a:latin typeface="+mj-lt"/>
              </a:rPr>
              <a:t> </a:t>
            </a:r>
          </a:p>
          <a:p>
            <a:pPr algn="ctr" eaLnBrk="1" hangingPunct="1">
              <a:defRPr/>
            </a:pPr>
            <a:endParaRPr lang="en-US" dirty="0">
              <a:latin typeface="+mj-lt"/>
            </a:endParaRPr>
          </a:p>
          <a:p>
            <a:pPr algn="ctr" eaLnBrk="1" hangingPunct="1">
              <a:defRPr/>
            </a:pPr>
            <a:r>
              <a:rPr lang="en-US" i="1" dirty="0" err="1">
                <a:latin typeface="+mj-lt"/>
              </a:rPr>
              <a:t>Volumen</a:t>
            </a:r>
            <a:r>
              <a:rPr lang="en-US" i="1" dirty="0">
                <a:latin typeface="+mj-lt"/>
              </a:rPr>
              <a:t> 50, </a:t>
            </a:r>
            <a:r>
              <a:rPr lang="en-US" i="1" dirty="0" err="1">
                <a:latin typeface="+mj-lt"/>
              </a:rPr>
              <a:t>Numero</a:t>
            </a:r>
            <a:r>
              <a:rPr lang="en-US" i="1" dirty="0">
                <a:latin typeface="+mj-lt"/>
              </a:rPr>
              <a:t> 6, </a:t>
            </a:r>
            <a:r>
              <a:rPr lang="en-US" i="1" dirty="0" err="1">
                <a:latin typeface="+mj-lt"/>
              </a:rPr>
              <a:t>paginas</a:t>
            </a:r>
            <a:r>
              <a:rPr lang="en-US" i="1" dirty="0">
                <a:latin typeface="+mj-lt"/>
              </a:rPr>
              <a:t> 728</a:t>
            </a:r>
            <a:r>
              <a:rPr lang="en-GB" dirty="0"/>
              <a:t>–</a:t>
            </a:r>
            <a:r>
              <a:rPr lang="en-US" i="1" dirty="0">
                <a:latin typeface="+mj-lt"/>
              </a:rPr>
              <a:t>735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77542" y="1844824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07504" y="2537460"/>
            <a:ext cx="8748942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s-HN" dirty="0"/>
              <a:t>Para todos los embarazos tratados exitosamente, la edad gestacional media al parto fue de</a:t>
            </a:r>
            <a:r>
              <a:rPr lang="en-GB" dirty="0"/>
              <a:t> 33.7 ± 3.2</a:t>
            </a:r>
            <a:r>
              <a:rPr lang="es-HN" dirty="0"/>
              <a:t> semanas, con un tiempo de intervalo entre el tratamiento laser y el parto</a:t>
            </a:r>
            <a:r>
              <a:rPr lang="en-GB" dirty="0"/>
              <a:t> de </a:t>
            </a:r>
            <a:r>
              <a:rPr lang="en-US" dirty="0"/>
              <a:t>12.9</a:t>
            </a:r>
            <a:r>
              <a:rPr lang="en-GB" dirty="0"/>
              <a:t> </a:t>
            </a:r>
            <a:r>
              <a:rPr lang="en-US" dirty="0"/>
              <a:t>±</a:t>
            </a:r>
            <a:r>
              <a:rPr lang="en-GB" dirty="0"/>
              <a:t> </a:t>
            </a:r>
            <a:r>
              <a:rPr lang="es-HN" dirty="0"/>
              <a:t>4.0 semanas</a:t>
            </a:r>
            <a:r>
              <a:rPr lang="en-US" dirty="0"/>
              <a:t>, y una </a:t>
            </a:r>
            <a:r>
              <a:rPr lang="es-HN" dirty="0"/>
              <a:t>incidencia de prematuridad severa a o antes de las 32 semanas de</a:t>
            </a:r>
            <a:r>
              <a:rPr lang="en-US" dirty="0"/>
              <a:t> </a:t>
            </a:r>
            <a:r>
              <a:rPr lang="en-GB" dirty="0"/>
              <a:t>29% (262/905). 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s-HN" dirty="0"/>
              <a:t>El peso medio de los receptores fue de 2060 ± 600g y para los donantes de 1770 ± 580g, sin ninguna diferencia significativa entre los grupos.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dirty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s-HN" dirty="0"/>
              <a:t>No hubo diferencia significativa en las tasas de morbilidad severa neonatal entre los Grupos 3, 4 y 5. En general, morbilidad severa neonatal ocurrió en 7% de ambos sobrevivientes receptores y donadores en los cuales los reportes de seguimiento neonatal fueron disponibles.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s-HN" dirty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s-HN" dirty="0"/>
              <a:t>STFF recurrente o TAPS se reporto en 2.7% (17/619) de casos en estos grupos.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73866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4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</p:spTree>
    <p:extLst>
      <p:ext uri="{BB962C8B-B14F-4D97-AF65-F5344CB8AC3E}">
        <p14:creationId xmlns:p14="http://schemas.microsoft.com/office/powerpoint/2010/main" val="1270137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77542" y="1844824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73866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4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  <p:sp>
        <p:nvSpPr>
          <p:cNvPr id="2" name="Rettangolo 1"/>
          <p:cNvSpPr/>
          <p:nvPr/>
        </p:nvSpPr>
        <p:spPr>
          <a:xfrm>
            <a:off x="179388" y="2564904"/>
            <a:ext cx="374454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es-HN" dirty="0"/>
              <a:t>La tasa de éxito de la sobrevida de ambos fetos para el cirujano principal alcanzo una meseta de 69% después de 600 procedimientos.</a:t>
            </a:r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endParaRPr lang="it-IT" dirty="0"/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es-HN" dirty="0"/>
              <a:t>No hubo diferencia entre la tasa de éxito del cirujano experto y el aprendiz, que fue entrenado de manera practica y realizo 174 procedimientos en los últimos dos grupos. Este también fue el caso del operador que realizo solo 33 procedimientos.</a:t>
            </a:r>
          </a:p>
        </p:txBody>
      </p:sp>
      <p:grpSp>
        <p:nvGrpSpPr>
          <p:cNvPr id="20" name="Gruppo 19"/>
          <p:cNvGrpSpPr/>
          <p:nvPr/>
        </p:nvGrpSpPr>
        <p:grpSpPr>
          <a:xfrm>
            <a:off x="4139952" y="2708920"/>
            <a:ext cx="4913084" cy="4104455"/>
            <a:chOff x="4139952" y="2708920"/>
            <a:chExt cx="4913084" cy="4104455"/>
          </a:xfrm>
        </p:grpSpPr>
        <p:grpSp>
          <p:nvGrpSpPr>
            <p:cNvPr id="7" name="Gruppo 6"/>
            <p:cNvGrpSpPr/>
            <p:nvPr/>
          </p:nvGrpSpPr>
          <p:grpSpPr>
            <a:xfrm>
              <a:off x="4139952" y="2708920"/>
              <a:ext cx="4913084" cy="3107660"/>
              <a:chOff x="4644008" y="2681271"/>
              <a:chExt cx="4126196" cy="2907969"/>
            </a:xfrm>
          </p:grpSpPr>
          <p:pic>
            <p:nvPicPr>
              <p:cNvPr id="6" name="Immagine 5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418"/>
              <a:stretch/>
            </p:blipFill>
            <p:spPr>
              <a:xfrm>
                <a:off x="4644008" y="2681271"/>
                <a:ext cx="4126196" cy="2907969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3" name="Immagine 1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3425" t="93586" r="32143" b="-390"/>
              <a:stretch/>
            </p:blipFill>
            <p:spPr>
              <a:xfrm>
                <a:off x="6372200" y="4930367"/>
                <a:ext cx="1108923" cy="237626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46288" y="6571728"/>
              <a:ext cx="1945560" cy="241647"/>
            </a:xfrm>
            <a:prstGeom prst="rect">
              <a:avLst/>
            </a:prstGeom>
          </p:spPr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6070233"/>
              <a:ext cx="1920776" cy="247842"/>
            </a:xfrm>
            <a:prstGeom prst="rect">
              <a:avLst/>
            </a:prstGeom>
          </p:spPr>
        </p:pic>
        <p:cxnSp>
          <p:nvCxnSpPr>
            <p:cNvPr id="19" name="Connettore 1 18"/>
            <p:cNvCxnSpPr/>
            <p:nvPr/>
          </p:nvCxnSpPr>
          <p:spPr bwMode="auto">
            <a:xfrm flipV="1">
              <a:off x="7236296" y="3717032"/>
              <a:ext cx="0" cy="188627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6532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294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5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3471378" y="1772816"/>
            <a:ext cx="2201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en-US" sz="2400" b="1" dirty="0">
                <a:solidFill>
                  <a:srgbClr val="000000"/>
                </a:solidFill>
              </a:rPr>
              <a:t>Conclusiones</a:t>
            </a:r>
          </a:p>
        </p:txBody>
      </p:sp>
      <p:sp>
        <p:nvSpPr>
          <p:cNvPr id="2" name="Rettangolo 1"/>
          <p:cNvSpPr/>
          <p:nvPr/>
        </p:nvSpPr>
        <p:spPr>
          <a:xfrm>
            <a:off x="179512" y="2289061"/>
            <a:ext cx="8856984" cy="4670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s-HN" sz="2000" dirty="0"/>
              <a:t>La casuística por año se duplico en el periodo de estudio.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s-HN" sz="2000" dirty="0"/>
              <a:t>Existió un aumento continuo de la tasa de sobrevida de ambos fetos posiblemente por experiencia creciente y mejoras en los instrumentos y técnicas fetoscópicas.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s-HN" sz="2000" dirty="0"/>
              <a:t>Después de la introducción del fetoscopio de 30◦ para los casos de placenta anterior, se eliminaron las diferencias en la tasa de sobrevida de acuerdo a la localización placentaria.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s-HN" sz="2000" dirty="0"/>
              <a:t>Con un cirujano experto supervisando el entrenamiento practico, los aprendices alcanzaron la misma tasa de sobrevida de ambos fetos en corto tiempo al empezar a realizar los procedimientos.</a:t>
            </a:r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ts val="2100"/>
              </a:lnSpc>
              <a:buFont typeface="Arial"/>
              <a:buChar char="•"/>
            </a:pPr>
            <a:r>
              <a:rPr lang="es-HN" sz="2000" dirty="0"/>
              <a:t>Estos datos provee argumentos fuertes para la centralización de cirugía intrauterina mínimamente invasiva en centros especializados de alto volumen.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73866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4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3320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1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16" name="Text Box 27"/>
          <p:cNvSpPr txBox="1">
            <a:spLocks noChangeArrowheads="1"/>
          </p:cNvSpPr>
          <p:nvPr/>
        </p:nvSpPr>
        <p:spPr bwMode="auto">
          <a:xfrm>
            <a:off x="2322165" y="2031231"/>
            <a:ext cx="4410075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Fortalezas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51520" y="2537609"/>
            <a:ext cx="87849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s-HN" sz="2000" kern="0" spc="-10" dirty="0">
                <a:solidFill>
                  <a:sysClr val="windowText" lastClr="000000"/>
                </a:solidFill>
                <a:latin typeface="Arial"/>
              </a:rPr>
              <a:t>Este es el estudio mas grande de un solo centro de resultado perinatal después del manejo de terapia laser para STFF severo, con el seguimiento del 100% (1019/1020). Los autores reportan experiencia de casi 20 anos, incluyendo curva de aprendizaje, nuevos desarrollos técnicos y entrenamiento.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682440" y="4119463"/>
            <a:ext cx="3779118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Limitaciones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79511" y="4725144"/>
            <a:ext cx="8784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s-HN" sz="2000" kern="0" spc="-10" dirty="0">
                <a:solidFill>
                  <a:sysClr val="windowText" lastClr="000000"/>
                </a:solidFill>
                <a:latin typeface="Arial"/>
              </a:rPr>
              <a:t>Los datos de seguimiento de los neonatos sobrevivientes no son completos, por ende, la incidencia de morbilidad a largo plazo puede ser subinformada. Además, los autores no pudieron investigar la influencia de diferentes técnicas, como ser  la secuencial selectiva y las técnicas de Solomon.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73866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4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2557796" y="1752997"/>
            <a:ext cx="37401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en-US" sz="2800" b="1" dirty="0">
                <a:solidFill>
                  <a:srgbClr val="000000"/>
                </a:solidFill>
              </a:rPr>
              <a:t>Puntos de Discusión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179386" y="2276872"/>
            <a:ext cx="8785101" cy="417646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ts val="2100"/>
              </a:lnSpc>
              <a:defRPr/>
            </a:pPr>
            <a:r>
              <a:rPr lang="es-HN" altLang="en-US" sz="2000" dirty="0"/>
              <a:t>¿Es posible que la mejoría en la sobrevida en los últimos grupos fue por la inclusión de mas casos de STFF estadio I?</a:t>
            </a:r>
          </a:p>
          <a:p>
            <a:pPr algn="just">
              <a:lnSpc>
                <a:spcPts val="2100"/>
              </a:lnSpc>
              <a:defRPr/>
            </a:pPr>
            <a:endParaRPr lang="en-US" altLang="en-US" sz="800" dirty="0"/>
          </a:p>
          <a:p>
            <a:pPr algn="just">
              <a:lnSpc>
                <a:spcPts val="2100"/>
              </a:lnSpc>
              <a:defRPr/>
            </a:pPr>
            <a:r>
              <a:rPr lang="es-ES" sz="2000" dirty="0"/>
              <a:t>¿La auditoría de los procedimientos de STFF locales coincide con los resultados informados en este estudio</a:t>
            </a:r>
            <a:r>
              <a:rPr lang="en-US" altLang="en-US" sz="2000" dirty="0"/>
              <a:t>?</a:t>
            </a:r>
          </a:p>
          <a:p>
            <a:pPr algn="just">
              <a:lnSpc>
                <a:spcPts val="2100"/>
              </a:lnSpc>
              <a:defRPr/>
            </a:pPr>
            <a:endParaRPr lang="en-US" altLang="en-US" sz="800" dirty="0"/>
          </a:p>
          <a:p>
            <a:pPr algn="just">
              <a:lnSpc>
                <a:spcPts val="2100"/>
              </a:lnSpc>
              <a:defRPr/>
            </a:pPr>
            <a:r>
              <a:rPr lang="es-HN" altLang="en-US" sz="2000" dirty="0"/>
              <a:t>¿Como se puede mejorar la centralización de terapia laser en centros especializados de alto volumen?</a:t>
            </a:r>
          </a:p>
          <a:p>
            <a:pPr marL="0" indent="0" algn="just">
              <a:lnSpc>
                <a:spcPts val="2100"/>
              </a:lnSpc>
              <a:buNone/>
              <a:defRPr/>
            </a:pPr>
            <a:endParaRPr lang="en-US" altLang="en-US" sz="800" dirty="0"/>
          </a:p>
          <a:p>
            <a:pPr algn="just">
              <a:lnSpc>
                <a:spcPts val="2100"/>
              </a:lnSpc>
              <a:defRPr/>
            </a:pPr>
            <a:r>
              <a:rPr lang="es-HN" altLang="en-US" sz="2000" dirty="0"/>
              <a:t>¿Como podemos estandarizar el entrenamiento de los operadores dispuestos a realizar terapia laser de manera de alcanzar los mismos resultados reportados en este estudio?</a:t>
            </a:r>
          </a:p>
          <a:p>
            <a:pPr algn="just">
              <a:lnSpc>
                <a:spcPts val="2100"/>
              </a:lnSpc>
              <a:defRPr/>
            </a:pPr>
            <a:endParaRPr lang="en-US" altLang="en-US" sz="800" dirty="0"/>
          </a:p>
          <a:p>
            <a:pPr algn="just">
              <a:lnSpc>
                <a:spcPts val="2100"/>
              </a:lnSpc>
              <a:defRPr/>
            </a:pPr>
            <a:r>
              <a:rPr lang="es-HN" altLang="en-US" sz="2000" dirty="0"/>
              <a:t>¿Necesitamos desarrollar una herramienta de evaluación para valorar el nivel de competencia de los aprendices que realizan terapia laser?</a:t>
            </a: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73866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4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1" y="-15875"/>
            <a:ext cx="9144000" cy="923925"/>
            <a:chOff x="0" y="3755"/>
            <a:chExt cx="5760" cy="582"/>
          </a:xfrm>
        </p:grpSpPr>
        <p:pic>
          <p:nvPicPr>
            <p:cNvPr id="410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00219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6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  <p:sp>
        <p:nvSpPr>
          <p:cNvPr id="4100" name="Segnaposto contenuto 2"/>
          <p:cNvSpPr txBox="1">
            <a:spLocks/>
          </p:cNvSpPr>
          <p:nvPr/>
        </p:nvSpPr>
        <p:spPr bwMode="auto">
          <a:xfrm>
            <a:off x="467543" y="2060848"/>
            <a:ext cx="8208912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altLang="en-US" sz="2000" kern="1000" dirty="0"/>
              <a:t>Desde la introducción de coagulación laser para STFF a inicios de los 1990s, la mayoría de reportes de efectividad han sido de centros únicos incluyendo pocos menos de 200 casos.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altLang="en-US" sz="2000" kern="1000" dirty="0"/>
              <a:t>La terapia laser de STFF lleva a una mejoría en las tasas de sobrevida y resultados de neurodesarrollo a largo plazo.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altLang="en-US" sz="2000" kern="1000" dirty="0"/>
              <a:t>Sin embargo, la terapia laser puede llevar a complicaciones como ser ruptura prematura de membranas, secuencia anemia-policitemia gemelar (TAPS), STFF reversa/recurrente y muerte fetal.</a:t>
            </a:r>
            <a:endParaRPr lang="en-US" altLang="en-US" sz="2000" kern="10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HN" altLang="en-US" sz="2000" kern="1000" dirty="0"/>
              <a:t>Mientras en general hay una tendencia significativa de mejoría en las tasas de sobrevida perinatal en los pasados 25 años, los resultados reportados muestran una gran variación entre centros individuales.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179512" y="3101917"/>
            <a:ext cx="8886004" cy="150810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en-US" sz="2300" b="1" dirty="0">
                <a:solidFill>
                  <a:srgbClr val="000000"/>
                </a:solidFill>
              </a:rPr>
              <a:t>Investigar la experiencia creciente y curva de aprendizaje de coagulación laser fetoscópica de las anastomosis vasculares placentarias en STFF y su influencia en el resultado perinatal en la localización de un solo centro</a:t>
            </a:r>
            <a:endParaRPr lang="en-GB" altLang="en-US" sz="2300" b="1" dirty="0">
              <a:solidFill>
                <a:srgbClr val="000000"/>
              </a:solidFill>
            </a:endParaRP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3724207" y="2093913"/>
            <a:ext cx="16225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HN" altLang="en-US" sz="2800" b="1">
                <a:solidFill>
                  <a:srgbClr val="000000"/>
                </a:solidFill>
              </a:rPr>
              <a:t>Objetivo</a:t>
            </a: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86177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615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27213" y="1856569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Métodos</a:t>
            </a:r>
          </a:p>
        </p:txBody>
      </p:sp>
      <p:sp>
        <p:nvSpPr>
          <p:cNvPr id="2" name="Rettangolo 1"/>
          <p:cNvSpPr/>
          <p:nvPr/>
        </p:nvSpPr>
        <p:spPr>
          <a:xfrm>
            <a:off x="-1" y="2420888"/>
            <a:ext cx="91440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Se incluyeron al estudio mujeres embarazadas con STFF severo en medio trimestre que fueron referidas para coagulación laser endoscópica de anastomosis vasculares placentarias entre Enero 1995 y Marzo 2013.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Todos los datos fetales y de procedimientos fueron introducidos prospectivamente a una base de datos fetales, así como datos de seguimiento tan pronto eran disponibles desde los centros de referencia, donde la atención subsiguiente se llevaba a cabo.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Para comparación de datos en bloque, la población entera fue dividida en cinco grupos secuenciales, de 200 pacientes para los primeros cuatro y 220 para el ultimo.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El diagnóstico de STFF se realizo de acuerdo al criterio establecido, con polihidramnios en el feto receptor y anhidramnios al feto donador, y el estadio era de acuerdo al sistema de Quintero </a:t>
            </a:r>
            <a:r>
              <a:rPr lang="es-HN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et al.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73866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4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615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27213" y="1856569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Métodos</a:t>
            </a:r>
          </a:p>
        </p:txBody>
      </p:sp>
      <p:sp>
        <p:nvSpPr>
          <p:cNvPr id="2" name="Rettangolo 1"/>
          <p:cNvSpPr/>
          <p:nvPr/>
        </p:nvSpPr>
        <p:spPr>
          <a:xfrm>
            <a:off x="107504" y="2483018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Todos los procedimientos fueron realizados bajo anestesia local. Antes de la introducción del fetoscopio de 30 grados en Junio 2001, el fetoscopio de 0 grados fue usado en 124 embarazos gemelares con placenta anterior.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Todos los procedimientos laser en los primeros dos grupos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i="1" kern="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GB" sz="2000" dirty="0"/>
              <a:t> 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sz="2000" dirty="0"/>
              <a:t> 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00) fueron realizados por dos operadores en el Hospital </a:t>
            </a:r>
            <a:r>
              <a:rPr lang="es-HN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Barmbek</a:t>
            </a: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 de Hamburgo, Alemania, entre 1995 y 2003. La gran mayoría fueron realizadas por el mismo cirujano (K.H.)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Los siguientes tres grupos (n=620) fueron tratados en el Centro Medico Universitario </a:t>
            </a:r>
            <a:r>
              <a:rPr lang="es-HN" sz="2000" kern="0" dirty="0" err="1">
                <a:latin typeface="Arial" panose="020B0604020202020204" pitchFamily="34" charset="0"/>
                <a:cs typeface="Arial" panose="020B0604020202020204" pitchFamily="34" charset="0"/>
              </a:rPr>
              <a:t>Hamburg</a:t>
            </a: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-Eppendorf, Hamburgo, desde 2004. En el tercer grupo, otro operador fue entrenado y desarrollo 33 procedimientos, mientras en Grupos 4 y 5 un cuarto operador (W.D.) fue entrenado y desarrollo 174 procedimientos durante ese período bajo la supervisión de un operador de mayor experiencia.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73866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4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</p:spTree>
    <p:extLst>
      <p:ext uri="{BB962C8B-B14F-4D97-AF65-F5344CB8AC3E}">
        <p14:creationId xmlns:p14="http://schemas.microsoft.com/office/powerpoint/2010/main" val="88170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6151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827213" y="1856569"/>
            <a:ext cx="5465366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Métodos</a:t>
            </a:r>
          </a:p>
        </p:txBody>
      </p:sp>
      <p:sp>
        <p:nvSpPr>
          <p:cNvPr id="2" name="Rettangolo 1"/>
          <p:cNvSpPr/>
          <p:nvPr/>
        </p:nvSpPr>
        <p:spPr>
          <a:xfrm>
            <a:off x="323528" y="2420888"/>
            <a:ext cx="83285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El resultado primario fue la sobrevivencia de los dos fetos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s-HN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Las variables de resultado secundarias fueron sobrevida de por lo menos un feto, gestación al momento del parto, intervalo entre el tratamiento laser y el parto, peso al nacer y morbilidad neonatal.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Sobrevida fue definido como la sobrevivencia del periodo neonatal al alta del hospital.</a:t>
            </a: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es-HN" sz="2000" kern="0" dirty="0">
                <a:latin typeface="Arial" panose="020B0604020202020204" pitchFamily="34" charset="0"/>
                <a:cs typeface="Arial" panose="020B0604020202020204" pitchFamily="34" charset="0"/>
              </a:rPr>
              <a:t>Prematurez severa fue definida como parto &lt;32 semanas de gestación completadas, y morbilidad neonatal como hemorragia intracerebral (Grados 3 y 4), leucomalacia periventricular, sepsis, displasia broncopulmonar, enterocolitis necrotizante o cualquier otra enfermedad debilitante severa.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73866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4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-3344449" y="-10146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7214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77542" y="1844824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79388" y="2420888"/>
            <a:ext cx="86410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Se incluyeron 1020 mujeres embarazadas consecutivas con STFF severa de mitad de trimestre.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La casuística anual se duplico mas durante el periodo de estudio, desde  43 casos  en el primer grupo hasta 91 en el ultimo año.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No se mostro una diferencia significativa entre los subgrupos en la edad gestacional al realizar la terapia de laser (edad gestacional media 20.8 ± 2.2 semanas)</a:t>
            </a:r>
            <a:r>
              <a:rPr lang="en-GB" sz="2000" dirty="0"/>
              <a:t>.</a:t>
            </a:r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endParaRPr lang="en-GB" sz="2000" dirty="0"/>
          </a:p>
          <a:p>
            <a:pPr marL="342900" indent="-342900" algn="just">
              <a:lnSpc>
                <a:spcPct val="90000"/>
              </a:lnSpc>
              <a:buFont typeface="Arial"/>
              <a:buChar char="•"/>
            </a:pPr>
            <a:r>
              <a:rPr lang="es-HN" sz="2000" dirty="0"/>
              <a:t>Se observaron diferencias significativas entre los grupos de tratamiento para los estadios de Quintero. Mas casos con estadio I de Quintero fueron tratados en los grupos tardíos que en los tempranos y hubo una reducción significativa en el tiempo necesario para fetoscopía.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73866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4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</p:spTree>
    <p:extLst>
      <p:ext uri="{BB962C8B-B14F-4D97-AF65-F5344CB8AC3E}">
        <p14:creationId xmlns:p14="http://schemas.microsoft.com/office/powerpoint/2010/main" val="345770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77542" y="1844824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73866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4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  <p:sp>
        <p:nvSpPr>
          <p:cNvPr id="2" name="Rettangolo 1"/>
          <p:cNvSpPr/>
          <p:nvPr/>
        </p:nvSpPr>
        <p:spPr>
          <a:xfrm>
            <a:off x="18956" y="2378497"/>
            <a:ext cx="4598928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es-HN" dirty="0"/>
              <a:t>Sobrevida de ambos gemelos fue del 50.0% (100/200) en el primer grupo y aumento a 69.5% (153/220) en el ultimo grupo, logrando una meseta después del tercer grupo.</a:t>
            </a:r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endParaRPr lang="it-IT" dirty="0"/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it-IT" dirty="0"/>
              <a:t>Despues de ajustar After adjusting for confounders, la tendencia lineal fue significativa (lineal </a:t>
            </a:r>
            <a:r>
              <a:rPr lang="it-IT" i="1" dirty="0"/>
              <a:t>P</a:t>
            </a:r>
            <a:r>
              <a:rPr lang="en-GB" dirty="0"/>
              <a:t> </a:t>
            </a:r>
            <a:r>
              <a:rPr lang="it-IT" dirty="0"/>
              <a:t>=</a:t>
            </a:r>
            <a:r>
              <a:rPr lang="en-GB" dirty="0"/>
              <a:t> </a:t>
            </a:r>
            <a:r>
              <a:rPr lang="it-IT" dirty="0"/>
              <a:t>0.018).</a:t>
            </a:r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endParaRPr lang="it-IT" dirty="0"/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es-HN" dirty="0"/>
              <a:t>Hubo un aumento significativo de sobrevivencia de los recipientes, desde 71.5% hasta 85.5%</a:t>
            </a:r>
            <a:r>
              <a:rPr lang="it-IT" dirty="0"/>
              <a:t> (</a:t>
            </a:r>
            <a:r>
              <a:rPr lang="it-IT" i="1" dirty="0"/>
              <a:t>P</a:t>
            </a:r>
            <a:r>
              <a:rPr lang="en-GB" dirty="0"/>
              <a:t> </a:t>
            </a:r>
            <a:r>
              <a:rPr lang="it-IT" dirty="0"/>
              <a:t>=</a:t>
            </a:r>
            <a:r>
              <a:rPr lang="en-GB" dirty="0"/>
              <a:t> </a:t>
            </a:r>
            <a:r>
              <a:rPr lang="it-IT" dirty="0"/>
              <a:t>0.022). </a:t>
            </a:r>
            <a:r>
              <a:rPr lang="es-HN" dirty="0"/>
              <a:t>Sobrevida de los donantes aumento no muy significativamente, desde 59.0% hasta 75.9%</a:t>
            </a:r>
            <a:r>
              <a:rPr lang="it-IT" dirty="0"/>
              <a:t> (</a:t>
            </a:r>
            <a:r>
              <a:rPr lang="it-IT" i="1" dirty="0"/>
              <a:t>P</a:t>
            </a:r>
            <a:r>
              <a:rPr lang="en-GB" dirty="0"/>
              <a:t> </a:t>
            </a:r>
            <a:r>
              <a:rPr lang="it-IT" dirty="0"/>
              <a:t>=</a:t>
            </a:r>
            <a:r>
              <a:rPr lang="en-GB" dirty="0"/>
              <a:t> </a:t>
            </a:r>
            <a:r>
              <a:rPr lang="it-IT" dirty="0"/>
              <a:t>0.083).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97"/>
          <a:stretch/>
        </p:blipFill>
        <p:spPr>
          <a:xfrm>
            <a:off x="4783133" y="2492896"/>
            <a:ext cx="4149858" cy="4213075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 bwMode="auto">
          <a:xfrm>
            <a:off x="6012160" y="3140968"/>
            <a:ext cx="2088232" cy="360040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906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922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177542" y="1844824"/>
            <a:ext cx="4680520" cy="461665"/>
          </a:xfrm>
          <a:prstGeom prst="rect">
            <a:avLst/>
          </a:prstGeom>
          <a:solidFill>
            <a:srgbClr val="EADEE7"/>
          </a:solidFill>
          <a:ln w="28575" algn="ctr">
            <a:solidFill>
              <a:srgbClr val="445895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HN" altLang="en-US" sz="2400" b="1" dirty="0"/>
              <a:t>Resultados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-1" y="941819"/>
            <a:ext cx="9144001" cy="738664"/>
          </a:xfrm>
          <a:prstGeom prst="rect">
            <a:avLst/>
          </a:prstGeom>
          <a:solidFill>
            <a:srgbClr val="ED1B20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HN" sz="1400" b="1" dirty="0">
                <a:solidFill>
                  <a:schemeClr val="bg1"/>
                </a:solidFill>
              </a:rPr>
              <a:t>Coagulación laser fetoscópica en 1020 embarazos con síndrome de transfusión feto-feto demuestra mejoría en la tasa de sobrevida de ambos gemelos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kern="0" dirty="0">
                <a:solidFill>
                  <a:srgbClr val="FFFFFF"/>
                </a:solidFill>
                <a:latin typeface="Arial"/>
              </a:rPr>
              <a:t>Diehl </a:t>
            </a:r>
            <a:r>
              <a:rPr lang="en-GB" sz="1400" i="1" kern="0" dirty="0">
                <a:solidFill>
                  <a:srgbClr val="FFFFFF"/>
                </a:solidFill>
                <a:latin typeface="Arial"/>
              </a:rPr>
              <a:t>et al., UOG 2017</a:t>
            </a:r>
          </a:p>
        </p:txBody>
      </p:sp>
      <p:sp>
        <p:nvSpPr>
          <p:cNvPr id="2" name="Rettangolo 1"/>
          <p:cNvSpPr/>
          <p:nvPr/>
        </p:nvSpPr>
        <p:spPr>
          <a:xfrm>
            <a:off x="18956" y="2378497"/>
            <a:ext cx="4048988" cy="4432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es-HN" sz="1500" dirty="0"/>
              <a:t>En los primeros dos grupos, 124 pares de gemelos tenían placenta anterior y fueron tratados usando fetoscopios 0◦. Estos casos mostraron una tasa de sobrevida de ambos gemelos de 44.4%.</a:t>
            </a:r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endParaRPr lang="it-IT" sz="1500" dirty="0"/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es-HN" sz="1500" dirty="0"/>
              <a:t>Después de que los fetoscopios de 30◦ fueron disponibles, se usaron para placentas anteriores. Esto llevo a un aumento significativo de la sobrevida de ambos gemelos,  de 65.1% (207/318) (sobre todos los grupos P = 0.001)</a:t>
            </a:r>
            <a:r>
              <a:rPr lang="it-IT" sz="1500" dirty="0"/>
              <a:t>.</a:t>
            </a:r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endParaRPr lang="it-IT" sz="1500" dirty="0"/>
          </a:p>
          <a:p>
            <a:pPr marL="342900" indent="-342900" algn="just">
              <a:lnSpc>
                <a:spcPts val="1960"/>
              </a:lnSpc>
              <a:buFont typeface="Arial" charset="0"/>
              <a:buChar char="•"/>
            </a:pPr>
            <a:r>
              <a:rPr lang="es-HN" sz="1500" dirty="0"/>
              <a:t>No hubo posteriormente diferencia significativa en la tasa de sobrevida entre la posición placentaria anterior y posterior.</a:t>
            </a:r>
          </a:p>
        </p:txBody>
      </p:sp>
      <p:grpSp>
        <p:nvGrpSpPr>
          <p:cNvPr id="15" name="Gruppo 14"/>
          <p:cNvGrpSpPr/>
          <p:nvPr/>
        </p:nvGrpSpPr>
        <p:grpSpPr>
          <a:xfrm>
            <a:off x="5364088" y="6165304"/>
            <a:ext cx="3096344" cy="625030"/>
            <a:chOff x="4580914" y="6215284"/>
            <a:chExt cx="3096344" cy="625030"/>
          </a:xfrm>
        </p:grpSpPr>
        <p:pic>
          <p:nvPicPr>
            <p:cNvPr id="16" name="Immagine 15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253" t="52675" r="16180" b="34876"/>
            <a:stretch/>
          </p:blipFill>
          <p:spPr>
            <a:xfrm>
              <a:off x="4598742" y="6215284"/>
              <a:ext cx="2790484" cy="175739"/>
            </a:xfrm>
            <a:prstGeom prst="rect">
              <a:avLst/>
            </a:prstGeom>
          </p:spPr>
        </p:pic>
        <p:grpSp>
          <p:nvGrpSpPr>
            <p:cNvPr id="13" name="Gruppo 12"/>
            <p:cNvGrpSpPr>
              <a:grpSpLocks noChangeAspect="1"/>
            </p:cNvGrpSpPr>
            <p:nvPr/>
          </p:nvGrpSpPr>
          <p:grpSpPr>
            <a:xfrm>
              <a:off x="4601503" y="6426794"/>
              <a:ext cx="2659091" cy="209328"/>
              <a:chOff x="-2988840" y="2320088"/>
              <a:chExt cx="6768752" cy="532848"/>
            </a:xfrm>
          </p:grpSpPr>
          <p:pic>
            <p:nvPicPr>
              <p:cNvPr id="11" name="Immagine 10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7347" r="62551" b="18920"/>
              <a:stretch/>
            </p:blipFill>
            <p:spPr>
              <a:xfrm>
                <a:off x="-1220792" y="2341416"/>
                <a:ext cx="5000704" cy="487695"/>
              </a:xfrm>
              <a:prstGeom prst="rect">
                <a:avLst/>
              </a:prstGeom>
            </p:spPr>
          </p:pic>
          <p:pic>
            <p:nvPicPr>
              <p:cNvPr id="20" name="Immagine 19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5470" t="51494" r="510" b="33501"/>
              <a:stretch/>
            </p:blipFill>
            <p:spPr>
              <a:xfrm>
                <a:off x="-2988840" y="2320088"/>
                <a:ext cx="1872208" cy="532848"/>
              </a:xfrm>
              <a:prstGeom prst="rect">
                <a:avLst/>
              </a:prstGeom>
            </p:spPr>
          </p:pic>
        </p:grpSp>
        <p:grpSp>
          <p:nvGrpSpPr>
            <p:cNvPr id="22" name="Gruppo 21"/>
            <p:cNvGrpSpPr>
              <a:grpSpLocks noChangeAspect="1"/>
            </p:cNvGrpSpPr>
            <p:nvPr/>
          </p:nvGrpSpPr>
          <p:grpSpPr>
            <a:xfrm>
              <a:off x="4580914" y="6662162"/>
              <a:ext cx="3096344" cy="178152"/>
              <a:chOff x="-2916832" y="1733742"/>
              <a:chExt cx="8840833" cy="508665"/>
            </a:xfrm>
          </p:grpSpPr>
          <p:pic>
            <p:nvPicPr>
              <p:cNvPr id="23" name="Immagine 22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00" t="83176" r="86517" b="3121"/>
              <a:stretch/>
            </p:blipFill>
            <p:spPr>
              <a:xfrm>
                <a:off x="4073594" y="1734804"/>
                <a:ext cx="1850407" cy="507603"/>
              </a:xfrm>
              <a:prstGeom prst="rect">
                <a:avLst/>
              </a:prstGeom>
            </p:spPr>
          </p:pic>
          <p:pic>
            <p:nvPicPr>
              <p:cNvPr id="24" name="Immagine 23"/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825" t="67377" r="11026" b="18891"/>
              <a:stretch/>
            </p:blipFill>
            <p:spPr>
              <a:xfrm>
                <a:off x="-2916832" y="1733742"/>
                <a:ext cx="6985417" cy="508665"/>
              </a:xfrm>
              <a:prstGeom prst="rect">
                <a:avLst/>
              </a:prstGeom>
            </p:spPr>
          </p:pic>
        </p:grpSp>
      </p:grpSp>
      <p:grpSp>
        <p:nvGrpSpPr>
          <p:cNvPr id="19" name="Gruppo 18"/>
          <p:cNvGrpSpPr/>
          <p:nvPr/>
        </p:nvGrpSpPr>
        <p:grpSpPr>
          <a:xfrm>
            <a:off x="4235146" y="2420888"/>
            <a:ext cx="4729342" cy="3567260"/>
            <a:chOff x="4151545" y="2407554"/>
            <a:chExt cx="4729342" cy="3567260"/>
          </a:xfrm>
        </p:grpSpPr>
        <p:pic>
          <p:nvPicPr>
            <p:cNvPr id="3" name="Immagine 2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01" r="2674" b="7632"/>
            <a:stretch/>
          </p:blipFill>
          <p:spPr>
            <a:xfrm>
              <a:off x="4151545" y="2407554"/>
              <a:ext cx="4729342" cy="3567260"/>
            </a:xfrm>
            <a:prstGeom prst="rect">
              <a:avLst/>
            </a:prstGeom>
          </p:spPr>
        </p:pic>
        <p:cxnSp>
          <p:nvCxnSpPr>
            <p:cNvPr id="7" name="Connettore 1 6"/>
            <p:cNvCxnSpPr/>
            <p:nvPr/>
          </p:nvCxnSpPr>
          <p:spPr bwMode="auto">
            <a:xfrm>
              <a:off x="5850608" y="4328524"/>
              <a:ext cx="564471" cy="552445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4" name="Connettore 1 13"/>
            <p:cNvCxnSpPr/>
            <p:nvPr/>
          </p:nvCxnSpPr>
          <p:spPr bwMode="auto">
            <a:xfrm>
              <a:off x="5969459" y="3758379"/>
              <a:ext cx="564471" cy="552445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pic>
          <p:nvPicPr>
            <p:cNvPr id="25" name="Immagine 24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538" t="92642" r="38443" b="-1168"/>
            <a:stretch/>
          </p:blipFill>
          <p:spPr>
            <a:xfrm>
              <a:off x="6347901" y="5331973"/>
              <a:ext cx="744379" cy="329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4932548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13123</TotalTime>
  <Words>1575</Words>
  <Application>Microsoft Office PowerPoint</Application>
  <PresentationFormat>On-screen Show (4:3)</PresentationFormat>
  <Paragraphs>133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Khalil</dc:creator>
  <cp:lastModifiedBy>Renata Kotsia</cp:lastModifiedBy>
  <cp:revision>893</cp:revision>
  <dcterms:created xsi:type="dcterms:W3CDTF">2011-05-07T13:59:23Z</dcterms:created>
  <dcterms:modified xsi:type="dcterms:W3CDTF">2018-06-04T08:35:45Z</dcterms:modified>
</cp:coreProperties>
</file>