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Roboto 1" panose="020B0604020202020204" charset="0"/>
      <p:regular r:id="rId3"/>
    </p:embeddedFont>
    <p:embeddedFont>
      <p:font typeface="Roboto 1 Bold" panose="020B0604020202020204" charset="0"/>
      <p:regular r:id="rId4"/>
    </p:embeddedFont>
    <p:embeddedFont>
      <p:font typeface="Roboto 2" panose="020B0604020202020204" charset="0"/>
      <p:regular r:id="rId5"/>
    </p:embeddedFont>
    <p:embeddedFont>
      <p:font typeface="Telegraf" panose="020B0604020202020204" charset="0"/>
      <p:regular r:id="rId6"/>
    </p:embeddedFont>
    <p:embeddedFont>
      <p:font typeface="Telegraf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509" y="-266700"/>
            <a:ext cx="10002001" cy="3352800"/>
            <a:chOff x="0" y="0"/>
            <a:chExt cx="257856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8566" cy="812800"/>
            </a:xfrm>
            <a:custGeom>
              <a:avLst/>
              <a:gdLst/>
              <a:ahLst/>
              <a:cxnLst/>
              <a:rect l="l" t="t" r="r" b="b"/>
              <a:pathLst>
                <a:path w="2578566" h="812800">
                  <a:moveTo>
                    <a:pt x="0" y="0"/>
                  </a:moveTo>
                  <a:lnTo>
                    <a:pt x="2578566" y="0"/>
                  </a:lnTo>
                  <a:lnTo>
                    <a:pt x="2578566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303383">
                    <a:alpha val="100000"/>
                  </a:srgbClr>
                </a:gs>
                <a:gs pos="100000">
                  <a:srgbClr val="E30513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57856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971273" y="7593614"/>
            <a:ext cx="6159688" cy="1217793"/>
            <a:chOff x="0" y="0"/>
            <a:chExt cx="4308368" cy="8517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8368" cy="851780"/>
            </a:xfrm>
            <a:custGeom>
              <a:avLst/>
              <a:gdLst/>
              <a:ahLst/>
              <a:cxnLst/>
              <a:rect l="l" t="t" r="r" b="b"/>
              <a:pathLst>
                <a:path w="4308368" h="851780">
                  <a:moveTo>
                    <a:pt x="30440" y="0"/>
                  </a:moveTo>
                  <a:lnTo>
                    <a:pt x="4277928" y="0"/>
                  </a:lnTo>
                  <a:cubicBezTo>
                    <a:pt x="4286002" y="0"/>
                    <a:pt x="4293744" y="3207"/>
                    <a:pt x="4299452" y="8916"/>
                  </a:cubicBezTo>
                  <a:cubicBezTo>
                    <a:pt x="4305161" y="14624"/>
                    <a:pt x="4308368" y="22367"/>
                    <a:pt x="4308368" y="30440"/>
                  </a:cubicBezTo>
                  <a:lnTo>
                    <a:pt x="4308368" y="821341"/>
                  </a:lnTo>
                  <a:cubicBezTo>
                    <a:pt x="4308368" y="829414"/>
                    <a:pt x="4305161" y="837156"/>
                    <a:pt x="4299452" y="842865"/>
                  </a:cubicBezTo>
                  <a:cubicBezTo>
                    <a:pt x="4293744" y="848573"/>
                    <a:pt x="4286002" y="851780"/>
                    <a:pt x="4277928" y="851780"/>
                  </a:cubicBezTo>
                  <a:lnTo>
                    <a:pt x="30440" y="851780"/>
                  </a:lnTo>
                  <a:cubicBezTo>
                    <a:pt x="13628" y="851780"/>
                    <a:pt x="0" y="838152"/>
                    <a:pt x="0" y="821341"/>
                  </a:cubicBezTo>
                  <a:lnTo>
                    <a:pt x="0" y="30440"/>
                  </a:lnTo>
                  <a:cubicBezTo>
                    <a:pt x="0" y="22367"/>
                    <a:pt x="3207" y="14624"/>
                    <a:pt x="8916" y="8916"/>
                  </a:cubicBezTo>
                  <a:cubicBezTo>
                    <a:pt x="14624" y="3207"/>
                    <a:pt x="22367" y="0"/>
                    <a:pt x="30440" y="0"/>
                  </a:cubicBez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308368" cy="861305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52400" y="3086100"/>
            <a:ext cx="9942893" cy="7219950"/>
          </a:xfrm>
          <a:custGeom>
            <a:avLst/>
            <a:gdLst/>
            <a:ahLst/>
            <a:cxnLst/>
            <a:rect l="l" t="t" r="r" b="b"/>
            <a:pathLst>
              <a:path w="11039819" h="7359879">
                <a:moveTo>
                  <a:pt x="0" y="0"/>
                </a:moveTo>
                <a:lnTo>
                  <a:pt x="11039820" y="0"/>
                </a:lnTo>
                <a:lnTo>
                  <a:pt x="1103982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5" r="-1225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8458628" y="9258300"/>
            <a:ext cx="4291454" cy="928840"/>
            <a:chOff x="0" y="0"/>
            <a:chExt cx="3001640" cy="6496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01640" cy="649673"/>
            </a:xfrm>
            <a:custGeom>
              <a:avLst/>
              <a:gdLst/>
              <a:ahLst/>
              <a:cxnLst/>
              <a:rect l="l" t="t" r="r" b="b"/>
              <a:pathLst>
                <a:path w="3001640" h="649673">
                  <a:moveTo>
                    <a:pt x="43691" y="0"/>
                  </a:moveTo>
                  <a:lnTo>
                    <a:pt x="2957948" y="0"/>
                  </a:lnTo>
                  <a:cubicBezTo>
                    <a:pt x="2969536" y="0"/>
                    <a:pt x="2980649" y="4603"/>
                    <a:pt x="2988843" y="12797"/>
                  </a:cubicBezTo>
                  <a:cubicBezTo>
                    <a:pt x="2997036" y="20991"/>
                    <a:pt x="3001640" y="32104"/>
                    <a:pt x="3001640" y="43691"/>
                  </a:cubicBezTo>
                  <a:lnTo>
                    <a:pt x="3001640" y="605982"/>
                  </a:lnTo>
                  <a:cubicBezTo>
                    <a:pt x="3001640" y="617570"/>
                    <a:pt x="2997036" y="628683"/>
                    <a:pt x="2988843" y="636877"/>
                  </a:cubicBezTo>
                  <a:cubicBezTo>
                    <a:pt x="2980649" y="645070"/>
                    <a:pt x="2969536" y="649673"/>
                    <a:pt x="2957948" y="649673"/>
                  </a:cubicBezTo>
                  <a:lnTo>
                    <a:pt x="43691" y="649673"/>
                  </a:lnTo>
                  <a:cubicBezTo>
                    <a:pt x="32104" y="649673"/>
                    <a:pt x="20991" y="645070"/>
                    <a:pt x="12797" y="636877"/>
                  </a:cubicBezTo>
                  <a:cubicBezTo>
                    <a:pt x="4603" y="628683"/>
                    <a:pt x="0" y="617570"/>
                    <a:pt x="0" y="605982"/>
                  </a:cubicBezTo>
                  <a:lnTo>
                    <a:pt x="0" y="43691"/>
                  </a:lnTo>
                  <a:cubicBezTo>
                    <a:pt x="0" y="32104"/>
                    <a:pt x="4603" y="20991"/>
                    <a:pt x="12797" y="12797"/>
                  </a:cubicBezTo>
                  <a:cubicBezTo>
                    <a:pt x="20991" y="4603"/>
                    <a:pt x="32104" y="0"/>
                    <a:pt x="43691" y="0"/>
                  </a:cubicBez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3001640" cy="659198"/>
            </a:xfrm>
            <a:prstGeom prst="rect">
              <a:avLst/>
            </a:prstGeom>
          </p:spPr>
          <p:txBody>
            <a:bodyPr lIns="14883" tIns="14883" rIns="14883" bIns="14883" rtlCol="0" anchor="ctr"/>
            <a:lstStyle/>
            <a:p>
              <a:pPr algn="ctr">
                <a:lnSpc>
                  <a:spcPts val="20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046254" y="7640938"/>
            <a:ext cx="4260546" cy="103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1"/>
              </a:lnSpc>
            </a:pPr>
            <a:r>
              <a:rPr lang="en-US" sz="2858" dirty="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EARLY-BIRD DEADLINE</a:t>
            </a:r>
          </a:p>
          <a:p>
            <a:pPr algn="ctr">
              <a:lnSpc>
                <a:spcPts val="4001"/>
              </a:lnSpc>
              <a:spcBef>
                <a:spcPct val="0"/>
              </a:spcBef>
            </a:pPr>
            <a:r>
              <a:rPr lang="en-US" sz="2858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6 JULY 2026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73798" y="484119"/>
            <a:ext cx="7805458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dirty="0">
                <a:solidFill>
                  <a:srgbClr val="E30513"/>
                </a:solidFill>
                <a:latin typeface="Roboto 2"/>
                <a:ea typeface="Roboto 2"/>
                <a:cs typeface="Roboto 2"/>
                <a:sym typeface="Roboto 2"/>
              </a:rPr>
              <a:t>Attend the 36th ISUOG World Congress to: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06780" y="1304008"/>
            <a:ext cx="7346163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Immerse yourself</a:t>
            </a:r>
            <a:r>
              <a:rPr lang="en-US" sz="24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in our 4-day scientific program. ​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Hear the latest updates</a:t>
            </a:r>
            <a:r>
              <a:rPr lang="en-US" sz="24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from world-renowned experts. ​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Share knowledge, ideas and expertise</a:t>
            </a:r>
            <a:r>
              <a:rPr lang="en-US" sz="24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that relates to your practice. ​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>
                <a:gradFill>
                  <a:gsLst>
                    <a:gs pos="0">
                      <a:srgbClr val="303383">
                        <a:alpha val="100000"/>
                      </a:srgbClr>
                    </a:gs>
                    <a:gs pos="100000">
                      <a:srgbClr val="E30513">
                        <a:alpha val="100000"/>
                      </a:srgbClr>
                    </a:gs>
                  </a:gsLst>
                  <a:lin ang="0"/>
                </a:gradFill>
                <a:latin typeface="Roboto 1 Bold"/>
                <a:ea typeface="Roboto 1 Bold"/>
                <a:cs typeface="Roboto 1 Bold"/>
                <a:sym typeface="Roboto 1 Bold"/>
              </a:rPr>
              <a:t>Network</a:t>
            </a:r>
            <a:r>
              <a:rPr lang="en-US" sz="24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with your professional peers from around the world.​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Roboto 1"/>
              <a:ea typeface="Roboto 1"/>
              <a:cs typeface="Roboto 1"/>
              <a:sym typeface="Roboto 1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962434" y="9542638"/>
            <a:ext cx="2599739" cy="360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REGISTER NOW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72" y="7896393"/>
            <a:ext cx="2561687" cy="247487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7659715" y="8084549"/>
            <a:ext cx="2189887" cy="2128733"/>
            <a:chOff x="0" y="0"/>
            <a:chExt cx="576760" cy="56065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76760" cy="560654"/>
            </a:xfrm>
            <a:custGeom>
              <a:avLst/>
              <a:gdLst/>
              <a:ahLst/>
              <a:cxnLst/>
              <a:rect l="l" t="t" r="r" b="b"/>
              <a:pathLst>
                <a:path w="576760" h="560654">
                  <a:moveTo>
                    <a:pt x="0" y="0"/>
                  </a:moveTo>
                  <a:lnTo>
                    <a:pt x="576760" y="0"/>
                  </a:lnTo>
                  <a:lnTo>
                    <a:pt x="576760" y="560654"/>
                  </a:lnTo>
                  <a:lnTo>
                    <a:pt x="0" y="560654"/>
                  </a:lnTo>
                  <a:close/>
                </a:path>
              </a:pathLst>
            </a:custGeom>
            <a:ln w="76200" cap="sq">
              <a:gradFill>
                <a:gsLst>
                  <a:gs pos="0">
                    <a:srgbClr val="303383">
                      <a:alpha val="100000"/>
                    </a:srgbClr>
                  </a:gs>
                  <a:gs pos="100000">
                    <a:srgbClr val="E30513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576760" cy="570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352268" y="5350270"/>
            <a:ext cx="7213460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b="1" dirty="0">
                <a:solidFill>
                  <a:srgbClr val="000000"/>
                </a:solidFill>
                <a:latin typeface="Roboto 1 Bold"/>
                <a:ea typeface="Roboto 1 Bold"/>
                <a:cs typeface="Roboto 1 Bold"/>
                <a:sym typeface="Roboto 1 Bold"/>
              </a:rPr>
              <a:t>98% of 2025 attendees would recommend the Congress to a colleague.</a:t>
            </a:r>
          </a:p>
          <a:p>
            <a:pPr algn="ctr">
              <a:lnSpc>
                <a:spcPts val="2520"/>
              </a:lnSpc>
            </a:pPr>
            <a:endParaRPr lang="en-US" sz="2100" b="1" dirty="0">
              <a:solidFill>
                <a:srgbClr val="000000"/>
              </a:solidFill>
              <a:latin typeface="Roboto 1 Bold"/>
              <a:ea typeface="Roboto 1 Bold"/>
              <a:cs typeface="Roboto 1 Bold"/>
              <a:sym typeface="Roboto 1 Bold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Discounted rates are available for ISUOG members, trainees, sonographers, abstract submitters and those residing in non-high-income countries.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39800" y="8847304"/>
            <a:ext cx="349116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Deadline will not be extended*</a:t>
            </a:r>
          </a:p>
        </p:txBody>
      </p:sp>
      <p:sp>
        <p:nvSpPr>
          <p:cNvPr id="23" name="Freeform 23"/>
          <p:cNvSpPr/>
          <p:nvPr/>
        </p:nvSpPr>
        <p:spPr>
          <a:xfrm>
            <a:off x="304779" y="556457"/>
            <a:ext cx="1789216" cy="1849913"/>
          </a:xfrm>
          <a:custGeom>
            <a:avLst/>
            <a:gdLst/>
            <a:ahLst/>
            <a:cxnLst/>
            <a:rect l="l" t="t" r="r" b="b"/>
            <a:pathLst>
              <a:path w="2614877" h="2748701">
                <a:moveTo>
                  <a:pt x="0" y="0"/>
                </a:moveTo>
                <a:lnTo>
                  <a:pt x="2614877" y="0"/>
                </a:lnTo>
                <a:lnTo>
                  <a:pt x="2614877" y="2748701"/>
                </a:lnTo>
                <a:lnTo>
                  <a:pt x="0" y="2748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75676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4" name="Group 24"/>
          <p:cNvGrpSpPr/>
          <p:nvPr/>
        </p:nvGrpSpPr>
        <p:grpSpPr>
          <a:xfrm rot="16200000">
            <a:off x="4544223" y="-740864"/>
            <a:ext cx="480638" cy="5406460"/>
            <a:chOff x="0" y="0"/>
            <a:chExt cx="193838" cy="21803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3838" cy="2180390"/>
            </a:xfrm>
            <a:custGeom>
              <a:avLst/>
              <a:gdLst/>
              <a:ahLst/>
              <a:cxnLst/>
              <a:rect l="l" t="t" r="r" b="b"/>
              <a:pathLst>
                <a:path w="193838" h="2180390">
                  <a:moveTo>
                    <a:pt x="0" y="50800"/>
                  </a:moveTo>
                  <a:lnTo>
                    <a:pt x="96919" y="0"/>
                  </a:lnTo>
                  <a:lnTo>
                    <a:pt x="193838" y="50800"/>
                  </a:lnTo>
                  <a:lnTo>
                    <a:pt x="193838" y="2129590"/>
                  </a:lnTo>
                  <a:lnTo>
                    <a:pt x="96919" y="2180390"/>
                  </a:lnTo>
                  <a:lnTo>
                    <a:pt x="0" y="212959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03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6350"/>
              <a:ext cx="193838" cy="214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093995" y="899976"/>
            <a:ext cx="7805458" cy="757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6"/>
              </a:lnSpc>
            </a:pPr>
            <a:r>
              <a:rPr lang="en-US" sz="2697" dirty="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36TH ISUOG WORLD CONGRESS</a:t>
            </a:r>
          </a:p>
          <a:p>
            <a:pPr algn="l">
              <a:lnSpc>
                <a:spcPts val="2815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ON ULTRASOUND IN OBSTETRICS &amp; GYNECOLOGY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398774" y="1807162"/>
            <a:ext cx="4574303" cy="310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8"/>
              </a:lnSpc>
              <a:spcBef>
                <a:spcPct val="0"/>
              </a:spcBef>
            </a:pPr>
            <a:r>
              <a:rPr lang="en-US" sz="2065" dirty="0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LONDON, UK 4-7 SEPTEMBER 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113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Telegraf Bold</vt:lpstr>
      <vt:lpstr>Calibri</vt:lpstr>
      <vt:lpstr>Telegraf</vt:lpstr>
      <vt:lpstr>Arial</vt:lpstr>
      <vt:lpstr>Roboto 1 Bold</vt:lpstr>
      <vt:lpstr>Roboto 1</vt:lpstr>
      <vt:lpstr>Roboto 2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2026 presentation slides</dc:title>
  <cp:lastModifiedBy>Melanie Atobrah-Kyeremeh</cp:lastModifiedBy>
  <cp:revision>3</cp:revision>
  <dcterms:created xsi:type="dcterms:W3CDTF">2006-08-16T00:00:00Z</dcterms:created>
  <dcterms:modified xsi:type="dcterms:W3CDTF">2026-04-14T09:54:32Z</dcterms:modified>
  <dc:identifier>DAG4fY2yDEU</dc:identifier>
</cp:coreProperties>
</file>