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812" r:id="rId2"/>
  </p:sldMasterIdLst>
  <p:notesMasterIdLst>
    <p:notesMasterId r:id="rId18"/>
  </p:notesMasterIdLst>
  <p:sldIdLst>
    <p:sldId id="329" r:id="rId3"/>
    <p:sldId id="350" r:id="rId4"/>
    <p:sldId id="349" r:id="rId5"/>
    <p:sldId id="384" r:id="rId6"/>
    <p:sldId id="396" r:id="rId7"/>
    <p:sldId id="379" r:id="rId8"/>
    <p:sldId id="405" r:id="rId9"/>
    <p:sldId id="406" r:id="rId10"/>
    <p:sldId id="407" r:id="rId11"/>
    <p:sldId id="408" r:id="rId12"/>
    <p:sldId id="409" r:id="rId13"/>
    <p:sldId id="353" r:id="rId14"/>
    <p:sldId id="381" r:id="rId15"/>
    <p:sldId id="403" r:id="rId16"/>
    <p:sldId id="371" r:id="rId17"/>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3" orient="horz" pos="4319">
          <p15:clr>
            <a:srgbClr val="A4A3A4"/>
          </p15:clr>
        </p15:guide>
        <p15:guide id="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04" autoAdjust="0"/>
    <p:restoredTop sz="95988" autoAdjust="0"/>
  </p:normalViewPr>
  <p:slideViewPr>
    <p:cSldViewPr>
      <p:cViewPr varScale="1">
        <p:scale>
          <a:sx n="93" d="100"/>
          <a:sy n="93" d="100"/>
        </p:scale>
        <p:origin x="90" y="570"/>
      </p:cViewPr>
      <p:guideLst>
        <p:guide orient="horz" pos="4319"/>
        <p:guide/>
      </p:guideLst>
    </p:cSldViewPr>
  </p:slideViewPr>
  <p:notesTextViewPr>
    <p:cViewPr>
      <p:scale>
        <a:sx n="100" d="100"/>
        <a:sy n="100" d="100"/>
      </p:scale>
      <p:origin x="0" y="0"/>
    </p:cViewPr>
  </p:notesTextViewPr>
  <p:sorterViewPr>
    <p:cViewPr>
      <p:scale>
        <a:sx n="100" d="100"/>
        <a:sy n="100" d="100"/>
      </p:scale>
      <p:origin x="0" y="17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charset="0"/>
              </a:defRPr>
            </a:lvl1pPr>
          </a:lstStyle>
          <a:p>
            <a:pPr>
              <a:defRPr/>
            </a:pPr>
            <a:fld id="{E85DC6F2-61F7-47F7-BDDB-8773C9C1B552}" type="datetimeFigureOut">
              <a:rPr lang="it-IT"/>
              <a:pPr>
                <a:defRPr/>
              </a:pPr>
              <a:t>17/07/2019</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extLst>
      <p:ext uri="{BB962C8B-B14F-4D97-AF65-F5344CB8AC3E}">
        <p14:creationId xmlns:p14="http://schemas.microsoft.com/office/powerpoint/2010/main" val="236296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dirty="0"/>
          </a:p>
        </p:txBody>
      </p:sp>
    </p:spTree>
    <p:extLst>
      <p:ext uri="{BB962C8B-B14F-4D97-AF65-F5344CB8AC3E}">
        <p14:creationId xmlns:p14="http://schemas.microsoft.com/office/powerpoint/2010/main" val="254650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11</a:t>
            </a:fld>
            <a:endParaRPr lang="it-IT" dirty="0">
              <a:cs typeface="+mn-cs"/>
            </a:endParaRPr>
          </a:p>
        </p:txBody>
      </p:sp>
    </p:spTree>
    <p:extLst>
      <p:ext uri="{BB962C8B-B14F-4D97-AF65-F5344CB8AC3E}">
        <p14:creationId xmlns:p14="http://schemas.microsoft.com/office/powerpoint/2010/main" val="6976881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88687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59396"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15</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301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2532"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471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555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8676" name="Segnaposto numero diapositiva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5</a:t>
            </a:fld>
            <a:endParaRPr lang="it-IT" altLang="it-IT" i="0" dirty="0">
              <a:solidFill>
                <a:srgbClr val="000000"/>
              </a:solidFill>
            </a:endParaRPr>
          </a:p>
        </p:txBody>
      </p:sp>
    </p:spTree>
    <p:extLst>
      <p:ext uri="{BB962C8B-B14F-4D97-AF65-F5344CB8AC3E}">
        <p14:creationId xmlns:p14="http://schemas.microsoft.com/office/powerpoint/2010/main" val="2975822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6</a:t>
            </a:fld>
            <a:endParaRPr lang="it-IT" dirty="0">
              <a:cs typeface="+mn-cs"/>
            </a:endParaRPr>
          </a:p>
        </p:txBody>
      </p:sp>
    </p:spTree>
    <p:extLst>
      <p:ext uri="{BB962C8B-B14F-4D97-AF65-F5344CB8AC3E}">
        <p14:creationId xmlns:p14="http://schemas.microsoft.com/office/powerpoint/2010/main" val="2752485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7</a:t>
            </a:fld>
            <a:endParaRPr lang="it-IT" dirty="0">
              <a:cs typeface="+mn-cs"/>
            </a:endParaRPr>
          </a:p>
        </p:txBody>
      </p:sp>
    </p:spTree>
    <p:extLst>
      <p:ext uri="{BB962C8B-B14F-4D97-AF65-F5344CB8AC3E}">
        <p14:creationId xmlns:p14="http://schemas.microsoft.com/office/powerpoint/2010/main" val="751125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8</a:t>
            </a:fld>
            <a:endParaRPr lang="it-IT" dirty="0">
              <a:cs typeface="+mn-cs"/>
            </a:endParaRPr>
          </a:p>
        </p:txBody>
      </p:sp>
    </p:spTree>
    <p:extLst>
      <p:ext uri="{BB962C8B-B14F-4D97-AF65-F5344CB8AC3E}">
        <p14:creationId xmlns:p14="http://schemas.microsoft.com/office/powerpoint/2010/main" val="2305662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9</a:t>
            </a:fld>
            <a:endParaRPr lang="it-IT" dirty="0">
              <a:cs typeface="+mn-cs"/>
            </a:endParaRPr>
          </a:p>
        </p:txBody>
      </p:sp>
    </p:spTree>
    <p:extLst>
      <p:ext uri="{BB962C8B-B14F-4D97-AF65-F5344CB8AC3E}">
        <p14:creationId xmlns:p14="http://schemas.microsoft.com/office/powerpoint/2010/main" val="2137787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The baseline characteristics table is now in the </a:t>
            </a:r>
            <a:r>
              <a:rPr lang="en-US" sz="1200" dirty="0" err="1"/>
              <a:t>supp</a:t>
            </a:r>
            <a:r>
              <a:rPr lang="en-US" sz="1200" dirty="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10</a:t>
            </a:fld>
            <a:endParaRPr lang="it-IT" dirty="0">
              <a:cs typeface="+mn-cs"/>
            </a:endParaRPr>
          </a:p>
        </p:txBody>
      </p:sp>
    </p:spTree>
    <p:extLst>
      <p:ext uri="{BB962C8B-B14F-4D97-AF65-F5344CB8AC3E}">
        <p14:creationId xmlns:p14="http://schemas.microsoft.com/office/powerpoint/2010/main" val="1429397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DE3EC82-1B01-4E61-8144-D6203CB61C62}" type="slidenum">
              <a:rPr lang="en-US"/>
              <a:pPr>
                <a:defRPr/>
              </a:pPr>
              <a:t>‹#›</a:t>
            </a:fld>
            <a:endParaRPr lang="en-GB" dirty="0"/>
          </a:p>
        </p:txBody>
      </p:sp>
    </p:spTree>
    <p:extLst>
      <p:ext uri="{BB962C8B-B14F-4D97-AF65-F5344CB8AC3E}">
        <p14:creationId xmlns:p14="http://schemas.microsoft.com/office/powerpoint/2010/main" val="424017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40D8DF2-7700-485C-A24B-6C4C21AB59CF}" type="slidenum">
              <a:rPr lang="en-US"/>
              <a:pPr>
                <a:defRPr/>
              </a:pPr>
              <a:t>‹#›</a:t>
            </a:fld>
            <a:endParaRPr lang="en-GB" dirty="0"/>
          </a:p>
        </p:txBody>
      </p:sp>
    </p:spTree>
    <p:extLst>
      <p:ext uri="{BB962C8B-B14F-4D97-AF65-F5344CB8AC3E}">
        <p14:creationId xmlns:p14="http://schemas.microsoft.com/office/powerpoint/2010/main" val="3878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07C36B0-32BF-4C1D-8B14-A851CC5C51F3}" type="slidenum">
              <a:rPr lang="en-US"/>
              <a:pPr>
                <a:defRPr/>
              </a:pPr>
              <a:t>‹#›</a:t>
            </a:fld>
            <a:endParaRPr lang="en-GB" dirty="0"/>
          </a:p>
        </p:txBody>
      </p:sp>
    </p:spTree>
    <p:extLst>
      <p:ext uri="{BB962C8B-B14F-4D97-AF65-F5344CB8AC3E}">
        <p14:creationId xmlns:p14="http://schemas.microsoft.com/office/powerpoint/2010/main" val="1603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extLst>
      <p:ext uri="{BB962C8B-B14F-4D97-AF65-F5344CB8AC3E}">
        <p14:creationId xmlns:p14="http://schemas.microsoft.com/office/powerpoint/2010/main" val="64443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extLst>
      <p:ext uri="{BB962C8B-B14F-4D97-AF65-F5344CB8AC3E}">
        <p14:creationId xmlns:p14="http://schemas.microsoft.com/office/powerpoint/2010/main" val="2717675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extLst>
      <p:ext uri="{BB962C8B-B14F-4D97-AF65-F5344CB8AC3E}">
        <p14:creationId xmlns:p14="http://schemas.microsoft.com/office/powerpoint/2010/main" val="2110194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extLst>
      <p:ext uri="{BB962C8B-B14F-4D97-AF65-F5344CB8AC3E}">
        <p14:creationId xmlns:p14="http://schemas.microsoft.com/office/powerpoint/2010/main" val="1042767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extLst>
      <p:ext uri="{BB962C8B-B14F-4D97-AF65-F5344CB8AC3E}">
        <p14:creationId xmlns:p14="http://schemas.microsoft.com/office/powerpoint/2010/main" val="73476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extLst>
      <p:ext uri="{BB962C8B-B14F-4D97-AF65-F5344CB8AC3E}">
        <p14:creationId xmlns:p14="http://schemas.microsoft.com/office/powerpoint/2010/main" val="50382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extLst>
      <p:ext uri="{BB962C8B-B14F-4D97-AF65-F5344CB8AC3E}">
        <p14:creationId xmlns:p14="http://schemas.microsoft.com/office/powerpoint/2010/main" val="2175782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extLst>
      <p:ext uri="{BB962C8B-B14F-4D97-AF65-F5344CB8AC3E}">
        <p14:creationId xmlns:p14="http://schemas.microsoft.com/office/powerpoint/2010/main" val="10278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C909CB6-6D70-440F-BE29-455026851B21}" type="slidenum">
              <a:rPr lang="en-US"/>
              <a:pPr>
                <a:defRPr/>
              </a:pPr>
              <a:t>‹#›</a:t>
            </a:fld>
            <a:endParaRPr lang="en-GB" dirty="0"/>
          </a:p>
        </p:txBody>
      </p:sp>
    </p:spTree>
    <p:extLst>
      <p:ext uri="{BB962C8B-B14F-4D97-AF65-F5344CB8AC3E}">
        <p14:creationId xmlns:p14="http://schemas.microsoft.com/office/powerpoint/2010/main" val="1092686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extLst>
      <p:ext uri="{BB962C8B-B14F-4D97-AF65-F5344CB8AC3E}">
        <p14:creationId xmlns:p14="http://schemas.microsoft.com/office/powerpoint/2010/main" val="40961720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extLst>
      <p:ext uri="{BB962C8B-B14F-4D97-AF65-F5344CB8AC3E}">
        <p14:creationId xmlns:p14="http://schemas.microsoft.com/office/powerpoint/2010/main" val="1388947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extLst>
      <p:ext uri="{BB962C8B-B14F-4D97-AF65-F5344CB8AC3E}">
        <p14:creationId xmlns:p14="http://schemas.microsoft.com/office/powerpoint/2010/main" val="275162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7007470-8E3A-4B11-89EA-065FF43B9312}" type="slidenum">
              <a:rPr lang="en-US"/>
              <a:pPr>
                <a:defRPr/>
              </a:pPr>
              <a:t>‹#›</a:t>
            </a:fld>
            <a:endParaRPr lang="en-GB" dirty="0"/>
          </a:p>
        </p:txBody>
      </p:sp>
    </p:spTree>
    <p:extLst>
      <p:ext uri="{BB962C8B-B14F-4D97-AF65-F5344CB8AC3E}">
        <p14:creationId xmlns:p14="http://schemas.microsoft.com/office/powerpoint/2010/main" val="279763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7803EB94-954C-42B7-BC7B-F6998BFAAE35}" type="slidenum">
              <a:rPr lang="en-US"/>
              <a:pPr>
                <a:defRPr/>
              </a:pPr>
              <a:t>‹#›</a:t>
            </a:fld>
            <a:endParaRPr lang="en-GB" dirty="0"/>
          </a:p>
        </p:txBody>
      </p:sp>
    </p:spTree>
    <p:extLst>
      <p:ext uri="{BB962C8B-B14F-4D97-AF65-F5344CB8AC3E}">
        <p14:creationId xmlns:p14="http://schemas.microsoft.com/office/powerpoint/2010/main" val="134588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43178C1A-D1D9-4F7B-859A-60F116829842}" type="slidenum">
              <a:rPr lang="en-US"/>
              <a:pPr>
                <a:defRPr/>
              </a:pPr>
              <a:t>‹#›</a:t>
            </a:fld>
            <a:endParaRPr lang="en-GB" dirty="0"/>
          </a:p>
        </p:txBody>
      </p:sp>
    </p:spTree>
    <p:extLst>
      <p:ext uri="{BB962C8B-B14F-4D97-AF65-F5344CB8AC3E}">
        <p14:creationId xmlns:p14="http://schemas.microsoft.com/office/powerpoint/2010/main" val="366048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E389177E-B0CC-4BAA-86B1-C7EC57F86527}" type="slidenum">
              <a:rPr lang="en-US"/>
              <a:pPr>
                <a:defRPr/>
              </a:pPr>
              <a:t>‹#›</a:t>
            </a:fld>
            <a:endParaRPr lang="en-GB" dirty="0"/>
          </a:p>
        </p:txBody>
      </p:sp>
    </p:spTree>
    <p:extLst>
      <p:ext uri="{BB962C8B-B14F-4D97-AF65-F5344CB8AC3E}">
        <p14:creationId xmlns:p14="http://schemas.microsoft.com/office/powerpoint/2010/main" val="98976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7C3A35F0-57CA-4226-B22C-AEDC13518215}" type="slidenum">
              <a:rPr lang="en-US"/>
              <a:pPr>
                <a:defRPr/>
              </a:pPr>
              <a:t>‹#›</a:t>
            </a:fld>
            <a:endParaRPr lang="en-GB" dirty="0"/>
          </a:p>
        </p:txBody>
      </p:sp>
    </p:spTree>
    <p:extLst>
      <p:ext uri="{BB962C8B-B14F-4D97-AF65-F5344CB8AC3E}">
        <p14:creationId xmlns:p14="http://schemas.microsoft.com/office/powerpoint/2010/main" val="40684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D0913055-48F1-4760-A228-BF2BB82244EF}" type="slidenum">
              <a:rPr lang="en-US"/>
              <a:pPr>
                <a:defRPr/>
              </a:pPr>
              <a:t>‹#›</a:t>
            </a:fld>
            <a:endParaRPr lang="en-GB" dirty="0"/>
          </a:p>
        </p:txBody>
      </p:sp>
    </p:spTree>
    <p:extLst>
      <p:ext uri="{BB962C8B-B14F-4D97-AF65-F5344CB8AC3E}">
        <p14:creationId xmlns:p14="http://schemas.microsoft.com/office/powerpoint/2010/main" val="74100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6695BB04-7A9D-4F2A-9B1F-9B9D5AF2E16F}" type="slidenum">
              <a:rPr lang="en-US"/>
              <a:pPr>
                <a:defRPr/>
              </a:pPr>
              <a:t>‹#›</a:t>
            </a:fld>
            <a:endParaRPr lang="en-GB" dirty="0"/>
          </a:p>
        </p:txBody>
      </p:sp>
    </p:spTree>
    <p:extLst>
      <p:ext uri="{BB962C8B-B14F-4D97-AF65-F5344CB8AC3E}">
        <p14:creationId xmlns:p14="http://schemas.microsoft.com/office/powerpoint/2010/main" val="21298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7585" r:id="rId1"/>
    <p:sldLayoutId id="2147487586" r:id="rId2"/>
    <p:sldLayoutId id="2147487587" r:id="rId3"/>
    <p:sldLayoutId id="2147487588" r:id="rId4"/>
    <p:sldLayoutId id="2147487589" r:id="rId5"/>
    <p:sldLayoutId id="2147487590" r:id="rId6"/>
    <p:sldLayoutId id="2147487591" r:id="rId7"/>
    <p:sldLayoutId id="2147487592" r:id="rId8"/>
    <p:sldLayoutId id="2147487593" r:id="rId9"/>
    <p:sldLayoutId id="2147487594" r:id="rId10"/>
    <p:sldLayoutId id="21474875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i="0">
                <a:solidFill>
                  <a:srgbClr val="000000"/>
                </a:solidFill>
                <a:latin typeface="Arial" charset="0"/>
                <a:cs typeface="Arial"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cs typeface="Arial"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7618" r:id="rId1"/>
    <p:sldLayoutId id="2147487619" r:id="rId2"/>
    <p:sldLayoutId id="2147487620" r:id="rId3"/>
    <p:sldLayoutId id="2147487621" r:id="rId4"/>
    <p:sldLayoutId id="2147487622" r:id="rId5"/>
    <p:sldLayoutId id="2147487623" r:id="rId6"/>
    <p:sldLayoutId id="2147487624" r:id="rId7"/>
    <p:sldLayoutId id="2147487625" r:id="rId8"/>
    <p:sldLayoutId id="2147487626" r:id="rId9"/>
    <p:sldLayoutId id="2147487627" r:id="rId10"/>
    <p:sldLayoutId id="214748762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9.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8.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7411" name="Text Box 5"/>
          <p:cNvSpPr txBox="1">
            <a:spLocks noChangeArrowheads="1"/>
          </p:cNvSpPr>
          <p:nvPr/>
        </p:nvSpPr>
        <p:spPr bwMode="auto">
          <a:xfrm>
            <a:off x="228600" y="1295400"/>
            <a:ext cx="8748713"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 August 2019</a:t>
            </a:r>
          </a:p>
        </p:txBody>
      </p:sp>
      <p:sp>
        <p:nvSpPr>
          <p:cNvPr id="17412" name="TextBox 1"/>
          <p:cNvSpPr txBox="1">
            <a:spLocks noChangeArrowheads="1"/>
          </p:cNvSpPr>
          <p:nvPr/>
        </p:nvSpPr>
        <p:spPr bwMode="auto">
          <a:xfrm>
            <a:off x="457200" y="2250040"/>
            <a:ext cx="8305800" cy="22590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2000" b="1" i="0" dirty="0"/>
              <a:t>Neurodevelopmental disorder in children believed to have isolated mild ventriculomegaly prenatally</a:t>
            </a:r>
          </a:p>
          <a:p>
            <a:pPr>
              <a:buNone/>
            </a:pPr>
            <a:endParaRPr lang="sv-SE" sz="1800" i="0" dirty="0"/>
          </a:p>
          <a:p>
            <a:pPr algn="ctr">
              <a:buNone/>
            </a:pPr>
            <a:r>
              <a:rPr lang="sv-SE" sz="1800" dirty="0" smtClean="0"/>
              <a:t>E. </a:t>
            </a:r>
            <a:r>
              <a:rPr lang="sv-SE" sz="1800" dirty="0"/>
              <a:t>Thorup, </a:t>
            </a:r>
            <a:r>
              <a:rPr lang="sv-SE" sz="1800" dirty="0" smtClean="0"/>
              <a:t>L.N. </a:t>
            </a:r>
            <a:r>
              <a:rPr lang="sv-SE" sz="1800" dirty="0"/>
              <a:t>Jensen, </a:t>
            </a:r>
            <a:r>
              <a:rPr lang="sv-SE" sz="1800" dirty="0" smtClean="0"/>
              <a:t>G.S. </a:t>
            </a:r>
            <a:r>
              <a:rPr lang="sv-SE" sz="1800" dirty="0"/>
              <a:t>Bak, </a:t>
            </a:r>
            <a:r>
              <a:rPr lang="sv-SE" sz="1800" dirty="0" smtClean="0"/>
              <a:t>C.K. </a:t>
            </a:r>
            <a:r>
              <a:rPr lang="sv-SE" sz="1800" dirty="0"/>
              <a:t>Ekelund, </a:t>
            </a:r>
            <a:r>
              <a:rPr lang="sv-SE" sz="1800" dirty="0" smtClean="0"/>
              <a:t>G. </a:t>
            </a:r>
            <a:r>
              <a:rPr lang="sv-SE" sz="1800" dirty="0"/>
              <a:t>Greisen, </a:t>
            </a:r>
            <a:r>
              <a:rPr lang="sv-SE" sz="1800" dirty="0" smtClean="0"/>
              <a:t>D.S. </a:t>
            </a:r>
            <a:r>
              <a:rPr lang="sv-SE" sz="1800" dirty="0"/>
              <a:t>Jorgensen, </a:t>
            </a:r>
            <a:r>
              <a:rPr lang="sv-SE" sz="1800" dirty="0" smtClean="0"/>
              <a:t>S.G. </a:t>
            </a:r>
            <a:r>
              <a:rPr lang="sv-SE" sz="1800" dirty="0"/>
              <a:t>Hellmuth, </a:t>
            </a:r>
            <a:r>
              <a:rPr lang="sv-SE" sz="1800" dirty="0" smtClean="0"/>
              <a:t>C. </a:t>
            </a:r>
            <a:r>
              <a:rPr lang="sv-SE" sz="1800" dirty="0"/>
              <a:t>Wulff, </a:t>
            </a:r>
            <a:r>
              <a:rPr lang="sv-SE" sz="1800" dirty="0" smtClean="0"/>
              <a:t>O.B. Petersen</a:t>
            </a:r>
            <a:r>
              <a:rPr lang="sv-SE" sz="1800" dirty="0"/>
              <a:t>, </a:t>
            </a:r>
            <a:r>
              <a:rPr lang="sv-SE" sz="1800" dirty="0" smtClean="0"/>
              <a:t>L.H. Pedersen</a:t>
            </a:r>
            <a:r>
              <a:rPr lang="sv-SE" sz="1800" dirty="0"/>
              <a:t>, </a:t>
            </a:r>
            <a:r>
              <a:rPr lang="sv-SE" sz="1800" dirty="0" smtClean="0"/>
              <a:t>A. </a:t>
            </a:r>
            <a:r>
              <a:rPr lang="sv-SE" sz="1800" dirty="0" err="1"/>
              <a:t>Tabor</a:t>
            </a:r>
            <a:endParaRPr lang="sv-SE" sz="1800" i="0" dirty="0"/>
          </a:p>
          <a:p>
            <a:pPr>
              <a:buNone/>
            </a:pPr>
            <a:endParaRPr lang="sv-SE" sz="1800" i="0" dirty="0"/>
          </a:p>
          <a:p>
            <a:pPr algn="ctr" eaLnBrk="1" hangingPunct="1">
              <a:spcBef>
                <a:spcPct val="0"/>
              </a:spcBef>
              <a:spcAft>
                <a:spcPts val="600"/>
              </a:spcAft>
              <a:buNone/>
              <a:defRPr/>
            </a:pPr>
            <a:r>
              <a:rPr lang="it-IT" sz="1800" i="0" dirty="0"/>
              <a:t>Volume </a:t>
            </a:r>
            <a:r>
              <a:rPr lang="it-IT" sz="1800" i="0" dirty="0" smtClean="0"/>
              <a:t>54, </a:t>
            </a:r>
            <a:r>
              <a:rPr lang="it-IT" sz="1800" i="0" dirty="0"/>
              <a:t>Issue </a:t>
            </a:r>
            <a:r>
              <a:rPr lang="it-IT" sz="1800" i="0" dirty="0" smtClean="0"/>
              <a:t>2, </a:t>
            </a:r>
            <a:r>
              <a:rPr lang="it-IT" sz="1800" i="0" dirty="0" smtClean="0"/>
              <a:t>Pages 182–189</a:t>
            </a:r>
            <a:endParaRPr lang="it-IT" sz="1800" i="0" dirty="0"/>
          </a:p>
        </p:txBody>
      </p:sp>
      <p:sp>
        <p:nvSpPr>
          <p:cNvPr id="17413" name="TextBox 2"/>
          <p:cNvSpPr txBox="1">
            <a:spLocks noChangeArrowheads="1"/>
          </p:cNvSpPr>
          <p:nvPr/>
        </p:nvSpPr>
        <p:spPr bwMode="auto">
          <a:xfrm>
            <a:off x="1981200" y="5229200"/>
            <a:ext cx="6263208" cy="6771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1900" i="0" dirty="0">
                <a:solidFill>
                  <a:srgbClr val="000000"/>
                </a:solidFill>
                <a:cs typeface="Arial" panose="020B0604020202020204" pitchFamily="34" charset="0"/>
              </a:rPr>
              <a:t>Journal Club slides prepared by Dr Fiona Brownfoot</a:t>
            </a:r>
          </a:p>
          <a:p>
            <a:pPr algn="ctr" eaLnBrk="1" hangingPunct="1">
              <a:spcBef>
                <a:spcPct val="0"/>
              </a:spcBef>
              <a:buFontTx/>
              <a:buNone/>
            </a:pPr>
            <a:r>
              <a:rPr lang="en-GB" altLang="it-IT" sz="1900" i="0" dirty="0">
                <a:solidFill>
                  <a:srgbClr val="000000"/>
                </a:solidFill>
                <a:cs typeface="Arial" panose="020B0604020202020204" pitchFamily="34" charset="0"/>
              </a:rPr>
              <a:t>(UOG Editor for Trainees)</a:t>
            </a: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5080443"/>
            <a:ext cx="1575693" cy="13039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05173" y="1628800"/>
            <a:ext cx="864235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Results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smtClean="0">
                <a:solidFill>
                  <a:srgbClr val="FFFFFF"/>
                </a:solidFill>
              </a:rPr>
              <a:t>Thorup</a:t>
            </a:r>
            <a:r>
              <a:rPr lang="sv-SE" sz="1400" b="1" dirty="0">
                <a:solidFill>
                  <a:srgbClr val="FFFFFF"/>
                </a:solidFill>
              </a:rPr>
              <a:t>, </a:t>
            </a:r>
            <a:r>
              <a:rPr lang="en-US" sz="1400" b="1" dirty="0">
                <a:solidFill>
                  <a:srgbClr val="FFFFFF"/>
                </a:solidFill>
              </a:rPr>
              <a:t>UOG </a:t>
            </a:r>
            <a:r>
              <a:rPr lang="en-US" sz="1400" b="1" dirty="0" smtClean="0">
                <a:solidFill>
                  <a:schemeClr val="bg1"/>
                </a:solidFill>
              </a:rPr>
              <a:t>2019</a:t>
            </a:r>
            <a:endParaRPr lang="en-US" sz="1400" dirty="0">
              <a:solidFill>
                <a:schemeClr val="bg1"/>
              </a:solidFill>
            </a:endParaRPr>
          </a:p>
        </p:txBody>
      </p:sp>
      <p:sp>
        <p:nvSpPr>
          <p:cNvPr id="6" name="TextBox 5">
            <a:extLst>
              <a:ext uri="{FF2B5EF4-FFF2-40B4-BE49-F238E27FC236}">
                <a16:creationId xmlns:a16="http://schemas.microsoft.com/office/drawing/2014/main" id="{AE9E4E3D-0FBA-844C-9DE5-2721ACB7B35E}"/>
              </a:ext>
            </a:extLst>
          </p:cNvPr>
          <p:cNvSpPr txBox="1"/>
          <p:nvPr/>
        </p:nvSpPr>
        <p:spPr>
          <a:xfrm>
            <a:off x="323528" y="2276872"/>
            <a:ext cx="8451987" cy="1246495"/>
          </a:xfrm>
          <a:prstGeom prst="rect">
            <a:avLst/>
          </a:prstGeom>
          <a:noFill/>
        </p:spPr>
        <p:txBody>
          <a:bodyPr wrap="square" rtlCol="0">
            <a:spAutoFit/>
          </a:bodyPr>
          <a:lstStyle/>
          <a:p>
            <a:pPr marL="285750" indent="-285750">
              <a:buFont typeface="Arial" panose="020B0604020202020204" pitchFamily="34" charset="0"/>
              <a:buChar char="•"/>
            </a:pPr>
            <a:r>
              <a:rPr lang="en-AU" sz="1500" i="0" dirty="0" smtClean="0"/>
              <a:t>The </a:t>
            </a:r>
            <a:r>
              <a:rPr lang="en-AU" sz="1500" i="0" dirty="0"/>
              <a:t>diagnoses </a:t>
            </a:r>
            <a:r>
              <a:rPr lang="en-AU" sz="1500" i="0" dirty="0" smtClean="0"/>
              <a:t>of the six pregnancies with </a:t>
            </a:r>
            <a:r>
              <a:rPr lang="en-AU" sz="1500" i="0" dirty="0" err="1" smtClean="0"/>
              <a:t>postnatally</a:t>
            </a:r>
            <a:r>
              <a:rPr lang="en-AU" sz="1500" i="0" dirty="0" smtClean="0"/>
              <a:t> confirmed IMV and neurodevelopmental disorder were impaired </a:t>
            </a:r>
            <a:r>
              <a:rPr lang="en-AU" sz="1500" i="0" dirty="0"/>
              <a:t>psychomotor development (</a:t>
            </a:r>
            <a:r>
              <a:rPr lang="en-AU" sz="1500" i="0" dirty="0" smtClean="0"/>
              <a:t>n</a:t>
            </a:r>
            <a:r>
              <a:rPr lang="en-AU" sz="1500" i="0" dirty="0"/>
              <a:t> = 3</a:t>
            </a:r>
            <a:r>
              <a:rPr lang="en-AU" sz="1500" i="0" dirty="0"/>
              <a:t>), epilepsy (</a:t>
            </a:r>
            <a:r>
              <a:rPr lang="en-AU" sz="1500" i="0" dirty="0"/>
              <a:t>n </a:t>
            </a:r>
            <a:r>
              <a:rPr lang="en-AU" sz="1500" i="0" dirty="0" smtClean="0"/>
              <a:t>=</a:t>
            </a:r>
            <a:r>
              <a:rPr lang="en-AU" sz="1500" i="0" dirty="0"/>
              <a:t> 2</a:t>
            </a:r>
            <a:r>
              <a:rPr lang="en-AU" sz="1500" i="0" dirty="0"/>
              <a:t>) and ASD (</a:t>
            </a:r>
            <a:r>
              <a:rPr lang="en-AU" sz="1500" i="0" dirty="0"/>
              <a:t>n </a:t>
            </a:r>
            <a:r>
              <a:rPr lang="en-AU" sz="1500" i="0" dirty="0" smtClean="0"/>
              <a:t>=</a:t>
            </a:r>
            <a:r>
              <a:rPr lang="en-AU" sz="1500" i="0" dirty="0"/>
              <a:t> 1</a:t>
            </a:r>
            <a:r>
              <a:rPr lang="en-AU" sz="1500" i="0" dirty="0"/>
              <a:t>). </a:t>
            </a:r>
            <a:endParaRPr lang="en-AU" sz="1500" i="0" dirty="0" smtClean="0"/>
          </a:p>
          <a:p>
            <a:pPr marL="285750" indent="-285750">
              <a:buFont typeface="Arial" panose="020B0604020202020204" pitchFamily="34" charset="0"/>
              <a:buChar char="•"/>
            </a:pPr>
            <a:r>
              <a:rPr lang="en-AU" sz="1500" i="0" dirty="0" smtClean="0"/>
              <a:t>The </a:t>
            </a:r>
            <a:r>
              <a:rPr lang="en-AU" sz="1500" i="0" dirty="0"/>
              <a:t>diagnosis of impaired psychomotor development was given at the age of 2 years in all three affected cases, while epilepsy was diagnosed at 3 and 4 years, respectively, and ASD at 5 years. Additional prenatal diagnostics were performed in only one of the affected children. </a:t>
            </a:r>
          </a:p>
        </p:txBody>
      </p:sp>
      <p:pic>
        <p:nvPicPr>
          <p:cNvPr id="8" name="Picture 7">
            <a:extLst>
              <a:ext uri="{FF2B5EF4-FFF2-40B4-BE49-F238E27FC236}">
                <a16:creationId xmlns:a16="http://schemas.microsoft.com/office/drawing/2014/main" id="{CE455C25-D88F-7F42-A959-18304E2E6A4D}"/>
              </a:ext>
            </a:extLst>
          </p:cNvPr>
          <p:cNvPicPr>
            <a:picLocks noChangeAspect="1"/>
          </p:cNvPicPr>
          <p:nvPr/>
        </p:nvPicPr>
        <p:blipFill rotWithShape="1">
          <a:blip r:embed="rId5">
            <a:grayscl/>
            <a:extLst>
              <a:ext uri="{BEBA8EAE-BF5A-486C-A8C5-ECC9F3942E4B}">
                <a14:imgProps xmlns:a14="http://schemas.microsoft.com/office/drawing/2010/main">
                  <a14:imgLayer r:embed="rId6">
                    <a14:imgEffect>
                      <a14:sharpenSoften amount="25000"/>
                    </a14:imgEffect>
                  </a14:imgLayer>
                </a14:imgProps>
              </a:ext>
            </a:extLst>
          </a:blip>
          <a:srcRect t="7051"/>
          <a:stretch/>
        </p:blipFill>
        <p:spPr>
          <a:xfrm>
            <a:off x="939737" y="3645024"/>
            <a:ext cx="7400925" cy="3024336"/>
          </a:xfrm>
          <a:prstGeom prst="rect">
            <a:avLst/>
          </a:prstGeom>
        </p:spPr>
      </p:pic>
    </p:spTree>
    <p:extLst>
      <p:ext uri="{BB962C8B-B14F-4D97-AF65-F5344CB8AC3E}">
        <p14:creationId xmlns:p14="http://schemas.microsoft.com/office/powerpoint/2010/main" val="1063173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179512" y="1628800"/>
            <a:ext cx="864235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Results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smtClean="0">
                <a:solidFill>
                  <a:srgbClr val="FFFFFF"/>
                </a:solidFill>
              </a:rPr>
              <a:t>Thorup</a:t>
            </a:r>
            <a:r>
              <a:rPr lang="sv-SE" sz="1400" b="1" dirty="0">
                <a:solidFill>
                  <a:srgbClr val="FFFFFF"/>
                </a:solidFill>
              </a:rPr>
              <a:t>, </a:t>
            </a:r>
            <a:r>
              <a:rPr lang="en-US" sz="1400" b="1" dirty="0">
                <a:solidFill>
                  <a:srgbClr val="FFFFFF"/>
                </a:solidFill>
              </a:rPr>
              <a:t>UOG </a:t>
            </a:r>
            <a:r>
              <a:rPr lang="en-US" sz="1400" b="1" dirty="0" smtClean="0">
                <a:solidFill>
                  <a:schemeClr val="bg1"/>
                </a:solidFill>
              </a:rPr>
              <a:t>2019</a:t>
            </a:r>
            <a:endParaRPr lang="en-US" sz="1400" dirty="0">
              <a:solidFill>
                <a:schemeClr val="bg1"/>
              </a:solidFill>
            </a:endParaRPr>
          </a:p>
        </p:txBody>
      </p:sp>
      <p:sp>
        <p:nvSpPr>
          <p:cNvPr id="6" name="TextBox 5">
            <a:extLst>
              <a:ext uri="{FF2B5EF4-FFF2-40B4-BE49-F238E27FC236}">
                <a16:creationId xmlns:a16="http://schemas.microsoft.com/office/drawing/2014/main" id="{AE9E4E3D-0FBA-844C-9DE5-2721ACB7B35E}"/>
              </a:ext>
            </a:extLst>
          </p:cNvPr>
          <p:cNvSpPr txBox="1"/>
          <p:nvPr/>
        </p:nvSpPr>
        <p:spPr>
          <a:xfrm>
            <a:off x="395536" y="2231652"/>
            <a:ext cx="8136904" cy="4524315"/>
          </a:xfrm>
          <a:prstGeom prst="rect">
            <a:avLst/>
          </a:prstGeom>
          <a:noFill/>
        </p:spPr>
        <p:txBody>
          <a:bodyPr wrap="square" rtlCol="0">
            <a:spAutoFit/>
          </a:bodyPr>
          <a:lstStyle/>
          <a:p>
            <a:pPr marL="285750" indent="-285750">
              <a:buFont typeface="Arial" panose="020B0604020202020204" pitchFamily="34" charset="0"/>
              <a:buChar char="•"/>
            </a:pPr>
            <a:r>
              <a:rPr lang="en-AU" i="0" dirty="0"/>
              <a:t>There was no difference in atrial width between children with a diagnosis of one of the investigated neurodevelopmental disorders and those with normal neurodevelopmental outcome (</a:t>
            </a:r>
            <a:r>
              <a:rPr lang="en-AU" i="0" dirty="0" smtClean="0"/>
              <a:t>10.2 mm </a:t>
            </a:r>
            <a:r>
              <a:rPr lang="en-AU" dirty="0"/>
              <a:t>vs</a:t>
            </a:r>
            <a:r>
              <a:rPr lang="en-AU" i="0" dirty="0"/>
              <a:t> </a:t>
            </a:r>
            <a:r>
              <a:rPr lang="en-AU" i="0" dirty="0"/>
              <a:t>10.3 mm</a:t>
            </a:r>
            <a:r>
              <a:rPr lang="en-AU" i="0" dirty="0"/>
              <a:t>; </a:t>
            </a:r>
            <a:r>
              <a:rPr lang="en-AU" dirty="0"/>
              <a:t>P</a:t>
            </a:r>
            <a:r>
              <a:rPr lang="en-AU" i="0" dirty="0"/>
              <a:t> </a:t>
            </a:r>
            <a:r>
              <a:rPr lang="en-AU" i="0" dirty="0" smtClean="0"/>
              <a:t>=</a:t>
            </a:r>
            <a:r>
              <a:rPr lang="en-AU" i="0" dirty="0"/>
              <a:t> 0.40</a:t>
            </a:r>
            <a:r>
              <a:rPr lang="en-AU" i="0" dirty="0"/>
              <a:t>). </a:t>
            </a:r>
          </a:p>
          <a:p>
            <a:pPr marL="285750" indent="-285750">
              <a:buFont typeface="Arial" panose="020B0604020202020204" pitchFamily="34" charset="0"/>
              <a:buChar char="•"/>
            </a:pPr>
            <a:r>
              <a:rPr lang="en-AU" i="0" dirty="0"/>
              <a:t>Data on ultrasound follow-up during pregnancy were available for 48.4% (59/122) of children believed to have IMV prenatally. </a:t>
            </a:r>
          </a:p>
          <a:p>
            <a:pPr marL="742950" lvl="1" indent="-285750">
              <a:buFont typeface="Wingdings" panose="05000000000000000000" pitchFamily="2" charset="2"/>
              <a:buChar char="Ø"/>
            </a:pPr>
            <a:r>
              <a:rPr lang="en-AU" i="0" dirty="0"/>
              <a:t>In these cases, the ventriculomegaly regressed to normal (atrial width </a:t>
            </a:r>
            <a:r>
              <a:rPr lang="en-AU" i="0" dirty="0"/>
              <a:t>&lt; 10.0mm</a:t>
            </a:r>
            <a:r>
              <a:rPr lang="en-AU" i="0" dirty="0"/>
              <a:t>) in 72.9% (43/59), remained stable in 22.0% (13/59) and progressed to severe (atrial width </a:t>
            </a:r>
            <a:r>
              <a:rPr lang="en-AU" i="0" dirty="0"/>
              <a:t>&gt; </a:t>
            </a:r>
            <a:r>
              <a:rPr lang="en-AU" i="0" dirty="0" smtClean="0"/>
              <a:t>15.0</a:t>
            </a:r>
            <a:r>
              <a:rPr lang="en-AU" i="0" dirty="0"/>
              <a:t> mm</a:t>
            </a:r>
            <a:r>
              <a:rPr lang="en-AU" i="0" dirty="0"/>
              <a:t>) in 5.1% (3/59). </a:t>
            </a:r>
          </a:p>
          <a:p>
            <a:pPr marL="742950" lvl="1" indent="-285750">
              <a:buFont typeface="Wingdings" panose="05000000000000000000" pitchFamily="2" charset="2"/>
              <a:buChar char="Ø"/>
            </a:pPr>
            <a:r>
              <a:rPr lang="en-AU" i="0" dirty="0"/>
              <a:t>S</a:t>
            </a:r>
            <a:r>
              <a:rPr lang="en-AU" i="0" dirty="0" smtClean="0"/>
              <a:t>even </a:t>
            </a:r>
            <a:r>
              <a:rPr lang="en-AU" i="0" dirty="0"/>
              <a:t>children with regression of ventriculomegaly were diagnosed with a neurodevelopmental disorder, of whom two had postnatally confirmed isolated mild ventriculomegaly and five had an associated abnormality. </a:t>
            </a:r>
          </a:p>
          <a:p>
            <a:pPr marL="742950" lvl="1" indent="-285750">
              <a:buFont typeface="Wingdings" panose="05000000000000000000" pitchFamily="2" charset="2"/>
              <a:buChar char="Ø"/>
            </a:pPr>
            <a:r>
              <a:rPr lang="en-AU" i="0" dirty="0"/>
              <a:t>Of the three children with confirmed isolated mild ventriculomegaly in whom ventriculomegaly progressed to severe, one was diagnosed with a neurodevelopmental </a:t>
            </a:r>
            <a:r>
              <a:rPr lang="en-AU" i="0" dirty="0" smtClean="0"/>
              <a:t>disorder. </a:t>
            </a:r>
            <a:endParaRPr lang="en-AU" i="0" dirty="0"/>
          </a:p>
          <a:p>
            <a:pPr marL="285750" indent="-285750">
              <a:buFont typeface="Arial" panose="020B0604020202020204" pitchFamily="34" charset="0"/>
              <a:buChar char="•"/>
            </a:pPr>
            <a:endParaRPr lang="en-AU" i="0" dirty="0"/>
          </a:p>
        </p:txBody>
      </p:sp>
    </p:spTree>
    <p:extLst>
      <p:ext uri="{BB962C8B-B14F-4D97-AF65-F5344CB8AC3E}">
        <p14:creationId xmlns:p14="http://schemas.microsoft.com/office/powerpoint/2010/main" val="428400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1747" name="TextBox 1"/>
          <p:cNvSpPr txBox="1">
            <a:spLocks noChangeArrowheads="1"/>
          </p:cNvSpPr>
          <p:nvPr/>
        </p:nvSpPr>
        <p:spPr bwMode="auto">
          <a:xfrm>
            <a:off x="179388" y="2204864"/>
            <a:ext cx="8713786" cy="44781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eaLnBrk="1" hangingPunct="1">
              <a:spcBef>
                <a:spcPct val="0"/>
              </a:spcBef>
              <a:spcAft>
                <a:spcPts val="1200"/>
              </a:spcAft>
              <a:defRPr/>
            </a:pPr>
            <a:r>
              <a:rPr lang="en-AU" sz="1500" i="0" dirty="0" smtClean="0"/>
              <a:t>5.6</a:t>
            </a:r>
            <a:r>
              <a:rPr lang="en-AU" sz="1500" i="0" dirty="0"/>
              <a:t>% (6/107) of </a:t>
            </a:r>
            <a:r>
              <a:rPr lang="en-AU" sz="1500" i="0" dirty="0" smtClean="0"/>
              <a:t>children </a:t>
            </a:r>
            <a:r>
              <a:rPr lang="en-AU" sz="1500" i="0" dirty="0"/>
              <a:t>classified as having postnatally confirmed </a:t>
            </a:r>
            <a:r>
              <a:rPr lang="en-AU" sz="1500" i="0" dirty="0" smtClean="0"/>
              <a:t>IMV had </a:t>
            </a:r>
            <a:r>
              <a:rPr lang="en-AU" sz="1500" i="0" dirty="0"/>
              <a:t>a neurodevelopmental disorder, which corresponds to an OR of 2.64 as compared with the reference population. </a:t>
            </a:r>
            <a:endParaRPr lang="en-AU" sz="1500" i="0" dirty="0" smtClean="0"/>
          </a:p>
          <a:p>
            <a:pPr marL="285750" indent="-285750" eaLnBrk="1" hangingPunct="1">
              <a:spcBef>
                <a:spcPct val="0"/>
              </a:spcBef>
              <a:spcAft>
                <a:spcPts val="1200"/>
              </a:spcAft>
              <a:defRPr/>
            </a:pPr>
            <a:r>
              <a:rPr lang="en-AU" sz="1500" i="0" dirty="0" smtClean="0"/>
              <a:t>Diagnoses </a:t>
            </a:r>
            <a:r>
              <a:rPr lang="en-AU" sz="1500" i="0" dirty="0"/>
              <a:t>were ASD, epilepsy and impaired psychomotor development. Thus, none of them was found to have intellectual disability or cerebral palsy, which is in line with recent studies suggesting that there is no association between severe neurodevelopmental disorders and confirmed </a:t>
            </a:r>
            <a:r>
              <a:rPr lang="en-AU" sz="1500" i="0" dirty="0" smtClean="0"/>
              <a:t>IMV.</a:t>
            </a:r>
            <a:endParaRPr lang="en-AU" sz="1500" i="0" dirty="0"/>
          </a:p>
          <a:p>
            <a:pPr marL="285750" indent="-285750" eaLnBrk="1" hangingPunct="1">
              <a:spcBef>
                <a:spcPct val="0"/>
              </a:spcBef>
              <a:spcAft>
                <a:spcPts val="1200"/>
              </a:spcAft>
              <a:defRPr/>
            </a:pPr>
            <a:r>
              <a:rPr lang="en-AU" sz="1500" i="0" dirty="0"/>
              <a:t>15 (12.3%) children were found postnatally to have an additional finding. Seven had a genetic abnormality detected on CMA or exome sequencing, and five presented with a CNS malformation on MRI. All children with a genetic and/or CNS abnormality suffered from at least one neurodevelopmental disorder. </a:t>
            </a:r>
          </a:p>
          <a:p>
            <a:pPr marL="285750" indent="-285750" eaLnBrk="1" hangingPunct="1">
              <a:spcBef>
                <a:spcPct val="0"/>
              </a:spcBef>
              <a:spcAft>
                <a:spcPts val="1200"/>
              </a:spcAft>
              <a:defRPr/>
            </a:pPr>
            <a:r>
              <a:rPr lang="en-AU" sz="1500" i="0" dirty="0"/>
              <a:t>It has also been suggested that children with regression of ventriculomegaly have a better prognosis than do those with stable or progressive ventriculomegaly. We were not able to show any significant impact in this regard, possibly owing to the limited number of cases with complete ultrasound follow-up data. Progression to severe ventriculomegaly was detected in three </a:t>
            </a:r>
            <a:r>
              <a:rPr lang="en-AU" sz="1500" i="0" dirty="0" err="1"/>
              <a:t>fetuses</a:t>
            </a:r>
            <a:r>
              <a:rPr lang="en-AU" sz="1500" i="0" dirty="0"/>
              <a:t> with confirmed isolated mild ventriculomegaly, one of which was diagnosed with a neurodevelopmental disorder. </a:t>
            </a:r>
          </a:p>
        </p:txBody>
      </p:sp>
      <p:sp>
        <p:nvSpPr>
          <p:cNvPr id="33796" name="Rectangle 1"/>
          <p:cNvSpPr>
            <a:spLocks noChangeArrowheads="1"/>
          </p:cNvSpPr>
          <p:nvPr/>
        </p:nvSpPr>
        <p:spPr bwMode="auto">
          <a:xfrm>
            <a:off x="3520268" y="1628800"/>
            <a:ext cx="2103461"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800" b="1" i="0" dirty="0"/>
              <a:t>Discussion</a:t>
            </a:r>
            <a:endParaRPr lang="en-GB" altLang="it-IT" sz="2400" dirty="0"/>
          </a:p>
        </p:txBody>
      </p:sp>
      <p:sp>
        <p:nvSpPr>
          <p:cNvPr id="9"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smtClean="0">
                <a:solidFill>
                  <a:srgbClr val="FFFFFF"/>
                </a:solidFill>
              </a:rPr>
              <a:t>Thorup</a:t>
            </a:r>
            <a:r>
              <a:rPr lang="sv-SE" sz="1400" b="1" dirty="0">
                <a:solidFill>
                  <a:srgbClr val="FFFFFF"/>
                </a:solidFill>
              </a:rPr>
              <a:t>,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179388" y="2204864"/>
            <a:ext cx="8874249" cy="42473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200"/>
              </a:spcAft>
              <a:buNone/>
              <a:defRPr/>
            </a:pPr>
            <a:r>
              <a:rPr lang="en-US" sz="2000" b="1" i="0" dirty="0"/>
              <a:t>Study strengths and </a:t>
            </a:r>
            <a:r>
              <a:rPr lang="en-US" sz="2000" b="1" i="0" dirty="0" smtClean="0"/>
              <a:t>limitations</a:t>
            </a:r>
          </a:p>
          <a:p>
            <a:pPr marL="285750" indent="-285750" eaLnBrk="1" hangingPunct="1">
              <a:spcBef>
                <a:spcPct val="0"/>
              </a:spcBef>
              <a:spcAft>
                <a:spcPts val="1200"/>
              </a:spcAft>
              <a:defRPr/>
            </a:pPr>
            <a:r>
              <a:rPr lang="en-AU" sz="1500" i="0" dirty="0" smtClean="0"/>
              <a:t>A </a:t>
            </a:r>
            <a:r>
              <a:rPr lang="en-AU" sz="1500" i="0" dirty="0"/>
              <a:t>strength of this study is that it investigated a large national cohort and included more than </a:t>
            </a:r>
            <a:r>
              <a:rPr lang="en-AU" sz="1500" i="0" dirty="0"/>
              <a:t>290 000 </a:t>
            </a:r>
            <a:r>
              <a:rPr lang="en-AU" sz="1500" i="0" dirty="0"/>
              <a:t>pregnancies. </a:t>
            </a:r>
            <a:endParaRPr lang="en-AU" sz="1500" i="0" dirty="0" smtClean="0"/>
          </a:p>
          <a:p>
            <a:pPr marL="285750" indent="-285750" eaLnBrk="1" hangingPunct="1">
              <a:spcBef>
                <a:spcPct val="0"/>
              </a:spcBef>
              <a:spcAft>
                <a:spcPts val="1200"/>
              </a:spcAft>
              <a:defRPr/>
            </a:pPr>
            <a:r>
              <a:rPr lang="en-AU" sz="1500" i="0" dirty="0" smtClean="0"/>
              <a:t>Authors </a:t>
            </a:r>
            <a:r>
              <a:rPr lang="en-AU" sz="1500" i="0" dirty="0"/>
              <a:t>reviewed patient </a:t>
            </a:r>
            <a:r>
              <a:rPr lang="en-AU" sz="1500" i="0" dirty="0" smtClean="0"/>
              <a:t>files, however, </a:t>
            </a:r>
            <a:r>
              <a:rPr lang="en-AU" sz="1500" i="0" dirty="0"/>
              <a:t>this was only possible in 58% of cases. Thus, it is possible that some of the non-validated cases did not in fact have ventriculomegaly, which would bias the result towards underestimating the significance of </a:t>
            </a:r>
            <a:r>
              <a:rPr lang="en-AU" sz="1500" i="0" dirty="0" smtClean="0"/>
              <a:t>IMV.</a:t>
            </a:r>
            <a:endParaRPr lang="en-AU" sz="1500" i="0" dirty="0"/>
          </a:p>
          <a:p>
            <a:pPr marL="285750" indent="-285750" eaLnBrk="1" hangingPunct="1">
              <a:spcBef>
                <a:spcPct val="0"/>
              </a:spcBef>
              <a:spcAft>
                <a:spcPts val="1200"/>
              </a:spcAft>
              <a:defRPr/>
            </a:pPr>
            <a:r>
              <a:rPr lang="en-AU" sz="1500" i="0" dirty="0" smtClean="0"/>
              <a:t>Diagnostic workup </a:t>
            </a:r>
            <a:r>
              <a:rPr lang="en-AU" sz="1500" i="0" dirty="0"/>
              <a:t>for additional findings was not routinely performed with MRI performed in 17.7% and CMA in 23.4%. Thus, it is possible that some children classified as having postnatally confirmed </a:t>
            </a:r>
            <a:r>
              <a:rPr lang="en-AU" sz="1500" i="0" dirty="0" smtClean="0"/>
              <a:t>IMV might </a:t>
            </a:r>
            <a:r>
              <a:rPr lang="en-AU" sz="1500" i="0" dirty="0"/>
              <a:t>have had an underlying CNS or genetic abnormality, which would bias the results towards overestimating the significance of </a:t>
            </a:r>
            <a:r>
              <a:rPr lang="en-AU" sz="1500" i="0" dirty="0" smtClean="0"/>
              <a:t>IMV. </a:t>
            </a:r>
          </a:p>
          <a:p>
            <a:pPr marL="285750" indent="-285750" eaLnBrk="1" hangingPunct="1">
              <a:spcBef>
                <a:spcPct val="0"/>
              </a:spcBef>
              <a:spcAft>
                <a:spcPts val="1200"/>
              </a:spcAft>
              <a:defRPr/>
            </a:pPr>
            <a:r>
              <a:rPr lang="en-AU" sz="1500" i="0" dirty="0" smtClean="0"/>
              <a:t>Despite </a:t>
            </a:r>
            <a:r>
              <a:rPr lang="en-AU" sz="1500" i="0" dirty="0"/>
              <a:t>a high participation rate in health assessment by a general practitioner as well as home and school visits by health visitors, no formal screening program for psychomotor development exists in Denmark and milder problems may go undetected and thereby underdiagnosed. Cognitive impairment might first become apparent at early school age; thus, a follow-up of the cohort during the first years of school would contribute valuable information. </a:t>
            </a:r>
            <a:endParaRPr lang="en-AU" sz="1200" i="0" dirty="0"/>
          </a:p>
        </p:txBody>
      </p:sp>
      <p:sp>
        <p:nvSpPr>
          <p:cNvPr id="8" name="Rectangle 1"/>
          <p:cNvSpPr>
            <a:spLocks noChangeArrowheads="1"/>
          </p:cNvSpPr>
          <p:nvPr/>
        </p:nvSpPr>
        <p:spPr bwMode="auto">
          <a:xfrm>
            <a:off x="3398423" y="1537628"/>
            <a:ext cx="2168311"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800" b="1" i="0" dirty="0"/>
              <a:t>Discussion</a:t>
            </a:r>
            <a:endParaRPr lang="en-GB" altLang="it-IT" sz="2400"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smtClean="0">
                <a:solidFill>
                  <a:srgbClr val="FFFFFF"/>
                </a:solidFill>
              </a:rPr>
              <a:t>Thorup</a:t>
            </a:r>
            <a:r>
              <a:rPr lang="sv-SE" sz="1400" b="1" dirty="0">
                <a:solidFill>
                  <a:srgbClr val="FFFFFF"/>
                </a:solidFill>
              </a:rPr>
              <a:t>,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Rectangle 1"/>
          <p:cNvSpPr>
            <a:spLocks noChangeArrowheads="1"/>
          </p:cNvSpPr>
          <p:nvPr/>
        </p:nvSpPr>
        <p:spPr bwMode="auto">
          <a:xfrm>
            <a:off x="3419872" y="1916832"/>
            <a:ext cx="2207584"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800" b="1" i="0" dirty="0"/>
              <a:t>Conclusion</a:t>
            </a:r>
            <a:endParaRPr lang="en-GB" altLang="it-IT" sz="2400" dirty="0"/>
          </a:p>
        </p:txBody>
      </p:sp>
      <p:sp>
        <p:nvSpPr>
          <p:cNvPr id="10" name="TextBox 1"/>
          <p:cNvSpPr txBox="1">
            <a:spLocks noChangeArrowheads="1"/>
          </p:cNvSpPr>
          <p:nvPr/>
        </p:nvSpPr>
        <p:spPr bwMode="auto">
          <a:xfrm>
            <a:off x="899591" y="2780928"/>
            <a:ext cx="7344816" cy="17030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50000"/>
              </a:lnSpc>
              <a:buNone/>
            </a:pPr>
            <a:r>
              <a:rPr lang="en-AU" sz="1800" i="0" dirty="0" smtClean="0"/>
              <a:t>This </a:t>
            </a:r>
            <a:r>
              <a:rPr lang="en-AU" sz="1800" i="0" dirty="0"/>
              <a:t>study demonstrates that a diagnosis of confirmed </a:t>
            </a:r>
            <a:r>
              <a:rPr lang="en-AU" sz="1800" i="0" dirty="0" smtClean="0"/>
              <a:t>IMV </a:t>
            </a:r>
            <a:r>
              <a:rPr lang="en-AU" sz="1800" i="0" dirty="0"/>
              <a:t>was associated with an increased risk of a neurodevelopmental disorder, as compared with the reference population, but the absolute risk was low and there were no cases of intellectual disability or cerebral palsy. </a:t>
            </a:r>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a:t>
            </a:r>
            <a:r>
              <a:rPr lang="en-US" sz="1400" b="1" dirty="0" smtClean="0">
                <a:solidFill>
                  <a:schemeClr val="bg1"/>
                </a:solidFill>
              </a:rPr>
              <a:t>prenatally</a:t>
            </a:r>
          </a:p>
          <a:p>
            <a:pPr algn="ctr">
              <a:buNone/>
            </a:pPr>
            <a:r>
              <a:rPr lang="sv-SE" sz="1400" b="1" dirty="0" smtClean="0">
                <a:solidFill>
                  <a:srgbClr val="FFFFFF"/>
                </a:solidFill>
              </a:rPr>
              <a:t>Thorup, </a:t>
            </a:r>
            <a:r>
              <a:rPr lang="en-US" sz="1400" b="1" dirty="0" smtClean="0">
                <a:solidFill>
                  <a:srgbClr val="FFFFFF"/>
                </a:solidFill>
              </a:rPr>
              <a:t>UOG </a:t>
            </a:r>
            <a:r>
              <a:rPr lang="en-US" sz="1400" b="1" dirty="0" smtClean="0">
                <a:solidFill>
                  <a:schemeClr val="bg1"/>
                </a:solidFill>
              </a:rPr>
              <a:t>2019</a:t>
            </a:r>
            <a:endParaRPr lang="en-US" sz="1400" dirty="0">
              <a:solidFill>
                <a:schemeClr val="bg1"/>
              </a:solidFill>
            </a:endParaRPr>
          </a:p>
        </p:txBody>
      </p:sp>
    </p:spTree>
    <p:extLst>
      <p:ext uri="{BB962C8B-B14F-4D97-AF65-F5344CB8AC3E}">
        <p14:creationId xmlns:p14="http://schemas.microsoft.com/office/powerpoint/2010/main" val="869733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a:grpSpLocks/>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837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7653" name="TextBox 1"/>
          <p:cNvSpPr txBox="1">
            <a:spLocks noChangeArrowheads="1"/>
          </p:cNvSpPr>
          <p:nvPr/>
        </p:nvSpPr>
        <p:spPr bwMode="auto">
          <a:xfrm>
            <a:off x="1331640" y="1844824"/>
            <a:ext cx="648017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solidFill>
                  <a:srgbClr val="000000"/>
                </a:solidFill>
              </a:rPr>
              <a:t>Discussion points</a:t>
            </a:r>
          </a:p>
        </p:txBody>
      </p:sp>
      <p:sp>
        <p:nvSpPr>
          <p:cNvPr id="9" name="Segnaposto contenuto 2"/>
          <p:cNvSpPr txBox="1">
            <a:spLocks/>
          </p:cNvSpPr>
          <p:nvPr/>
        </p:nvSpPr>
        <p:spPr bwMode="auto">
          <a:xfrm>
            <a:off x="251247" y="2681362"/>
            <a:ext cx="8639175" cy="36279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AU" sz="2000" i="0" dirty="0"/>
              <a:t>These results emphasize the need for diagnostic </a:t>
            </a:r>
            <a:r>
              <a:rPr lang="en-AU" sz="2000" i="0" dirty="0" smtClean="0"/>
              <a:t>workup </a:t>
            </a:r>
            <a:r>
              <a:rPr lang="en-AU" sz="2000" i="0" dirty="0"/>
              <a:t>for additional abnormalities in the fetus with ventriculomegaly. Furthermore the need for repeated ultrasound to detect those that might progress to </a:t>
            </a:r>
            <a:r>
              <a:rPr lang="en-AU" sz="2000" i="0" dirty="0" smtClean="0"/>
              <a:t>severe ventriculomegaly.</a:t>
            </a:r>
          </a:p>
          <a:p>
            <a:pPr marL="0" indent="0" eaLnBrk="1" hangingPunct="1">
              <a:spcBef>
                <a:spcPct val="0"/>
              </a:spcBef>
              <a:buNone/>
            </a:pPr>
            <a:r>
              <a:rPr lang="en-AU" sz="2000" i="0" dirty="0" smtClean="0"/>
              <a:t>  </a:t>
            </a:r>
            <a:endParaRPr lang="en-AU" sz="2000" i="0" dirty="0"/>
          </a:p>
          <a:p>
            <a:pPr eaLnBrk="1" hangingPunct="1">
              <a:spcBef>
                <a:spcPct val="0"/>
              </a:spcBef>
            </a:pPr>
            <a:r>
              <a:rPr lang="en-AU" sz="2000" i="0" dirty="0"/>
              <a:t>Even if </a:t>
            </a:r>
            <a:r>
              <a:rPr lang="en-AU" sz="2000" i="0" dirty="0" smtClean="0"/>
              <a:t>ventriculomegaly resolves, </a:t>
            </a:r>
            <a:r>
              <a:rPr lang="en-AU" sz="2000" i="0" dirty="0"/>
              <a:t>the fetus remains at increased risk of neurodevelopmental abnormalities. </a:t>
            </a:r>
            <a:endParaRPr lang="en-AU" sz="2000" i="0" dirty="0" smtClean="0"/>
          </a:p>
          <a:p>
            <a:pPr eaLnBrk="1" hangingPunct="1">
              <a:spcBef>
                <a:spcPct val="0"/>
              </a:spcBef>
            </a:pPr>
            <a:endParaRPr lang="en-AU" sz="2000" i="0" dirty="0"/>
          </a:p>
          <a:p>
            <a:pPr eaLnBrk="1" hangingPunct="1">
              <a:spcBef>
                <a:spcPct val="0"/>
              </a:spcBef>
            </a:pPr>
            <a:r>
              <a:rPr lang="en-AU" sz="2000" i="0" dirty="0"/>
              <a:t>This study was too small to demonstrate a difference in neurodevelopmental outcome of a neonate with ventriculomegaly of </a:t>
            </a:r>
            <a:r>
              <a:rPr lang="en-AU" sz="2000" i="0" dirty="0" smtClean="0"/>
              <a:t>  10-12 </a:t>
            </a:r>
            <a:r>
              <a:rPr lang="en-AU" sz="2000" dirty="0" smtClean="0"/>
              <a:t>vs</a:t>
            </a:r>
            <a:r>
              <a:rPr lang="en-AU" sz="2000" i="0" dirty="0"/>
              <a:t> 13-15 mm </a:t>
            </a:r>
            <a:r>
              <a:rPr lang="en-AU" sz="2000" i="0" dirty="0"/>
              <a:t>and </a:t>
            </a:r>
            <a:r>
              <a:rPr lang="en-AU" sz="2000" i="0" dirty="0" smtClean="0"/>
              <a:t>meta-analyses </a:t>
            </a:r>
            <a:r>
              <a:rPr lang="en-AU" sz="2000" i="0" dirty="0"/>
              <a:t>are really needed for this. </a:t>
            </a:r>
          </a:p>
        </p:txBody>
      </p:sp>
      <p:sp>
        <p:nvSpPr>
          <p:cNvPr id="12"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smtClean="0">
                <a:solidFill>
                  <a:srgbClr val="FFFFFF"/>
                </a:solidFill>
              </a:rPr>
              <a:t>Thorup</a:t>
            </a:r>
            <a:r>
              <a:rPr lang="sv-SE" sz="1400" b="1" dirty="0">
                <a:solidFill>
                  <a:srgbClr val="FFFFFF"/>
                </a:solidFill>
              </a:rPr>
              <a:t>,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extLst>
      <p:ext uri="{BB962C8B-B14F-4D97-AF65-F5344CB8AC3E}">
        <p14:creationId xmlns:p14="http://schemas.microsoft.com/office/powerpoint/2010/main" val="4107461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fade">
                                      <p:cBhvr>
                                        <p:cTn id="7" dur="500"/>
                                        <p:tgtEl>
                                          <p:spTgt spid="276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1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150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dirty="0">
              <a:solidFill>
                <a:srgbClr val="000000"/>
              </a:solidFill>
            </a:endParaRPr>
          </a:p>
        </p:txBody>
      </p:sp>
      <p:sp>
        <p:nvSpPr>
          <p:cNvPr id="21508" name="Titolo 1"/>
          <p:cNvSpPr txBox="1">
            <a:spLocks/>
          </p:cNvSpPr>
          <p:nvPr/>
        </p:nvSpPr>
        <p:spPr bwMode="auto">
          <a:xfrm>
            <a:off x="323850" y="2403475"/>
            <a:ext cx="8856663" cy="511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dirty="0">
              <a:solidFill>
                <a:schemeClr val="tx2"/>
              </a:solidFill>
            </a:endParaRPr>
          </a:p>
        </p:txBody>
      </p:sp>
      <p:sp>
        <p:nvSpPr>
          <p:cNvPr id="21509" name="TextBox 1"/>
          <p:cNvSpPr txBox="1">
            <a:spLocks noChangeArrowheads="1"/>
          </p:cNvSpPr>
          <p:nvPr/>
        </p:nvSpPr>
        <p:spPr bwMode="auto">
          <a:xfrm>
            <a:off x="228600" y="1700808"/>
            <a:ext cx="864235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Introduction</a:t>
            </a:r>
          </a:p>
        </p:txBody>
      </p:sp>
      <p:sp>
        <p:nvSpPr>
          <p:cNvPr id="12" name="Segnaposto contenuto 2"/>
          <p:cNvSpPr txBox="1">
            <a:spLocks/>
          </p:cNvSpPr>
          <p:nvPr/>
        </p:nvSpPr>
        <p:spPr bwMode="auto">
          <a:xfrm>
            <a:off x="546347" y="2420888"/>
            <a:ext cx="8346133" cy="36724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0000"/>
              </a:lnSpc>
            </a:pPr>
            <a:r>
              <a:rPr lang="en-AU" sz="1500" i="0" dirty="0"/>
              <a:t>Ventriculomegaly is a marker of abnormal cerebral development and is therefore a cause for concern in fetal </a:t>
            </a:r>
            <a:r>
              <a:rPr lang="en-AU" sz="1500" i="0" dirty="0" smtClean="0"/>
              <a:t>imaging. </a:t>
            </a:r>
            <a:endParaRPr lang="en-AU" sz="1500" i="0" dirty="0"/>
          </a:p>
          <a:p>
            <a:pPr>
              <a:lnSpc>
                <a:spcPct val="120000"/>
              </a:lnSpc>
            </a:pPr>
            <a:r>
              <a:rPr lang="en-AU" sz="1500" i="0" dirty="0"/>
              <a:t>Ventriculomegaly is defined as diameter of the atrium of the lateral ventricles of ≥ </a:t>
            </a:r>
            <a:r>
              <a:rPr lang="en-AU" sz="1500" i="0" dirty="0" smtClean="0"/>
              <a:t>10 mm</a:t>
            </a:r>
            <a:r>
              <a:rPr lang="en-AU" sz="1500" b="1" i="0" dirty="0"/>
              <a:t>. </a:t>
            </a:r>
            <a:r>
              <a:rPr lang="en-AU" sz="1500" i="0" dirty="0"/>
              <a:t>A measurement of 10.0 – 15.0 mm constitutes mild ventriculomegaly while values </a:t>
            </a:r>
            <a:r>
              <a:rPr lang="en-AU" sz="1500" i="0" dirty="0"/>
              <a:t>&gt; </a:t>
            </a:r>
            <a:r>
              <a:rPr lang="en-AU" sz="1500" i="0" dirty="0" smtClean="0"/>
              <a:t>15</a:t>
            </a:r>
            <a:r>
              <a:rPr lang="en-AU" sz="1500" i="0" dirty="0"/>
              <a:t> </a:t>
            </a:r>
            <a:r>
              <a:rPr lang="en-AU" sz="1500" i="0" dirty="0" smtClean="0"/>
              <a:t>mm </a:t>
            </a:r>
            <a:r>
              <a:rPr lang="en-AU" sz="1500" i="0" dirty="0"/>
              <a:t>constitute severe </a:t>
            </a:r>
            <a:r>
              <a:rPr lang="en-AU" sz="1500" i="0" dirty="0" smtClean="0"/>
              <a:t>ventriculomegaly. </a:t>
            </a:r>
            <a:endParaRPr lang="en-AU" sz="1500" i="0" dirty="0"/>
          </a:p>
          <a:p>
            <a:pPr>
              <a:lnSpc>
                <a:spcPct val="120000"/>
              </a:lnSpc>
            </a:pPr>
            <a:r>
              <a:rPr lang="en-AU" sz="1500" i="0" dirty="0"/>
              <a:t>In the presence of associated abnormalities, the prognosis </a:t>
            </a:r>
            <a:r>
              <a:rPr lang="en-AU" sz="1500" i="0" dirty="0" smtClean="0"/>
              <a:t>of ventriculomegaly is </a:t>
            </a:r>
            <a:r>
              <a:rPr lang="en-AU" sz="1500" i="0" dirty="0"/>
              <a:t>poor, with a high incidence of childhood morbidity. Isolated (no associated structural or genetic abnormalities) </a:t>
            </a:r>
            <a:r>
              <a:rPr lang="en-AU" sz="1500" i="0" dirty="0" smtClean="0"/>
              <a:t>mild </a:t>
            </a:r>
            <a:r>
              <a:rPr lang="en-AU" sz="1500" i="0" dirty="0"/>
              <a:t>ventriculomegaly (IMV) has been </a:t>
            </a:r>
            <a:r>
              <a:rPr lang="en-AU" sz="1500" i="0" dirty="0" smtClean="0"/>
              <a:t>reported </a:t>
            </a:r>
            <a:r>
              <a:rPr lang="en-AU" sz="1500" i="0" dirty="0"/>
              <a:t>to have a better </a:t>
            </a:r>
            <a:r>
              <a:rPr lang="en-AU" sz="1500" i="0" dirty="0" smtClean="0"/>
              <a:t>outcome. </a:t>
            </a:r>
            <a:endParaRPr lang="en-AU" sz="1500" i="0" dirty="0"/>
          </a:p>
          <a:p>
            <a:pPr>
              <a:lnSpc>
                <a:spcPct val="120000"/>
              </a:lnSpc>
            </a:pPr>
            <a:r>
              <a:rPr lang="en-AU" sz="1500" i="0" dirty="0" smtClean="0"/>
              <a:t>Some </a:t>
            </a:r>
            <a:r>
              <a:rPr lang="en-AU" sz="1500" i="0" dirty="0"/>
              <a:t>of the cases that appear prenatally to be isolated </a:t>
            </a:r>
            <a:r>
              <a:rPr lang="en-AU" sz="1500" i="0" dirty="0" smtClean="0"/>
              <a:t>are </a:t>
            </a:r>
            <a:r>
              <a:rPr lang="en-AU" sz="1500" i="0" dirty="0" smtClean="0"/>
              <a:t>found </a:t>
            </a:r>
            <a:r>
              <a:rPr lang="en-AU" sz="1500" i="0" dirty="0"/>
              <a:t>to have </a:t>
            </a:r>
            <a:r>
              <a:rPr lang="en-AU" sz="1500" i="0" dirty="0" smtClean="0"/>
              <a:t>additional </a:t>
            </a:r>
            <a:r>
              <a:rPr lang="en-AU" sz="1500" i="0" dirty="0"/>
              <a:t>abnormalities postnatally, which is particularly the case in severe </a:t>
            </a:r>
            <a:r>
              <a:rPr lang="en-AU" sz="1500" i="0" dirty="0" smtClean="0"/>
              <a:t>ventriculomegaly. </a:t>
            </a:r>
            <a:endParaRPr lang="en-AU" sz="1500" i="0" dirty="0"/>
          </a:p>
          <a:p>
            <a:pPr>
              <a:lnSpc>
                <a:spcPct val="120000"/>
              </a:lnSpc>
            </a:pPr>
            <a:r>
              <a:rPr lang="en-AU" sz="1500" i="0" dirty="0" smtClean="0"/>
              <a:t>In </a:t>
            </a:r>
            <a:r>
              <a:rPr lang="en-AU" sz="1500" i="0" dirty="0"/>
              <a:t>a recent review by Pagani </a:t>
            </a:r>
            <a:r>
              <a:rPr lang="en-AU" sz="1500" dirty="0"/>
              <a:t>et </a:t>
            </a:r>
            <a:r>
              <a:rPr lang="en-AU" sz="1500" dirty="0" smtClean="0"/>
              <a:t>al</a:t>
            </a:r>
            <a:r>
              <a:rPr lang="en-AU" sz="1500" i="0" dirty="0" smtClean="0"/>
              <a:t>., </a:t>
            </a:r>
            <a:r>
              <a:rPr lang="en-AU" sz="1500" i="0" dirty="0"/>
              <a:t>the overall prevalence of neurodevelopmental delay was 7.9%. However, the included studies used different cut-offs for mild ventriculomegaly and different tests to assess neurodevelopment, and often did not discriminate between mild, moderate and severe neurodevelopmental </a:t>
            </a:r>
            <a:r>
              <a:rPr lang="en-AU" sz="1500" i="0" dirty="0" smtClean="0"/>
              <a:t>outcomes.</a:t>
            </a:r>
            <a:endParaRPr lang="en-AU" sz="1500" i="0" dirty="0"/>
          </a:p>
        </p:txBody>
      </p:sp>
      <p:sp>
        <p:nvSpPr>
          <p:cNvPr id="21511" name="Text Box 5"/>
          <p:cNvSpPr txBox="1">
            <a:spLocks noChangeArrowheads="1"/>
          </p:cNvSpPr>
          <p:nvPr/>
        </p:nvSpPr>
        <p:spPr bwMode="auto">
          <a:xfrm>
            <a:off x="0" y="990483"/>
            <a:ext cx="9143999" cy="566309"/>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smtClean="0">
                <a:solidFill>
                  <a:srgbClr val="FFFFFF"/>
                </a:solidFill>
              </a:rPr>
              <a:t>Thorup</a:t>
            </a:r>
            <a:r>
              <a:rPr lang="sv-SE" sz="1400" b="1" dirty="0">
                <a:solidFill>
                  <a:srgbClr val="FFFFFF"/>
                </a:solidFill>
              </a:rPr>
              <a:t>,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3557" name="Rectangle 8"/>
          <p:cNvSpPr>
            <a:spLocks noChangeArrowheads="1"/>
          </p:cNvSpPr>
          <p:nvPr/>
        </p:nvSpPr>
        <p:spPr bwMode="auto">
          <a:xfrm>
            <a:off x="3048000" y="2057400"/>
            <a:ext cx="3001143"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sz="2800" b="1" i="0" dirty="0">
                <a:solidFill>
                  <a:srgbClr val="000000"/>
                </a:solidFill>
              </a:rPr>
              <a:t>Aim of the study</a:t>
            </a:r>
          </a:p>
        </p:txBody>
      </p:sp>
      <p:sp>
        <p:nvSpPr>
          <p:cNvPr id="8"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smtClean="0">
                <a:solidFill>
                  <a:srgbClr val="FFFFFF"/>
                </a:solidFill>
              </a:rPr>
              <a:t>Thorup</a:t>
            </a:r>
            <a:r>
              <a:rPr lang="sv-SE" sz="1400" b="1" dirty="0">
                <a:solidFill>
                  <a:srgbClr val="FFFFFF"/>
                </a:solidFill>
              </a:rPr>
              <a:t>,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9" name="Segnaposto contenuto 2"/>
          <p:cNvSpPr txBox="1">
            <a:spLocks/>
          </p:cNvSpPr>
          <p:nvPr/>
        </p:nvSpPr>
        <p:spPr bwMode="auto">
          <a:xfrm>
            <a:off x="971600" y="2996952"/>
            <a:ext cx="7272808" cy="1080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lnSpc>
                <a:spcPct val="150000"/>
              </a:lnSpc>
              <a:buNone/>
            </a:pPr>
            <a:r>
              <a:rPr lang="en-GB" sz="1800" i="0" dirty="0" smtClean="0"/>
              <a:t>To </a:t>
            </a:r>
            <a:r>
              <a:rPr lang="en-AU" sz="1800" i="0" dirty="0" smtClean="0"/>
              <a:t>estimate </a:t>
            </a:r>
            <a:r>
              <a:rPr lang="en-AU" sz="1800" i="0" dirty="0"/>
              <a:t>the prevalence of specific neurodevelopmental disorders in children believed to have </a:t>
            </a:r>
            <a:r>
              <a:rPr lang="en-AU" sz="1800" i="0" dirty="0" smtClean="0"/>
              <a:t>IMV </a:t>
            </a:r>
            <a:r>
              <a:rPr lang="en-AU" sz="1800" i="0" dirty="0"/>
              <a:t>prenatally in the second trimester of pregnancy, in order to optimize the </a:t>
            </a:r>
            <a:r>
              <a:rPr lang="en-AU" sz="1800" i="0" dirty="0" err="1" smtClean="0"/>
              <a:t>counseling</a:t>
            </a:r>
            <a:r>
              <a:rPr lang="en-AU" sz="1800" i="0" dirty="0" smtClean="0"/>
              <a:t> </a:t>
            </a:r>
            <a:r>
              <a:rPr lang="en-AU" sz="1800" i="0" dirty="0"/>
              <a:t>process</a:t>
            </a:r>
            <a:r>
              <a:rPr lang="en-US" sz="1800" i="0"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7" name="Rectangle 19"/>
          <p:cNvSpPr>
            <a:spLocks noChangeArrowheads="1"/>
          </p:cNvSpPr>
          <p:nvPr/>
        </p:nvSpPr>
        <p:spPr bwMode="auto">
          <a:xfrm>
            <a:off x="468311" y="2526389"/>
            <a:ext cx="8207375" cy="3822585"/>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800" b="1" i="0" dirty="0"/>
              <a:t>Study </a:t>
            </a:r>
            <a:r>
              <a:rPr lang="en-US" sz="1800" b="1" i="0" dirty="0" smtClean="0"/>
              <a:t>design and setting</a:t>
            </a:r>
            <a:endParaRPr lang="en-US" sz="1800" b="1" i="0" dirty="0"/>
          </a:p>
          <a:p>
            <a:pPr lvl="1"/>
            <a:r>
              <a:rPr lang="en-US" sz="1800" i="0" dirty="0" smtClean="0"/>
              <a:t>Observational, nationwide registry-based </a:t>
            </a:r>
            <a:r>
              <a:rPr lang="en-US" sz="1800" i="0" dirty="0"/>
              <a:t>study in </a:t>
            </a:r>
            <a:r>
              <a:rPr lang="en-US" sz="1800" i="0" dirty="0" smtClean="0"/>
              <a:t>Denmark. </a:t>
            </a:r>
          </a:p>
          <a:p>
            <a:pPr marL="457200" lvl="1" indent="0">
              <a:buNone/>
            </a:pPr>
            <a:endParaRPr lang="en-US" sz="1000" i="0" dirty="0"/>
          </a:p>
          <a:p>
            <a:r>
              <a:rPr lang="en-US" sz="1800" b="1" i="0" dirty="0"/>
              <a:t>Participants</a:t>
            </a:r>
          </a:p>
          <a:p>
            <a:pPr lvl="1"/>
            <a:r>
              <a:rPr lang="en-US" sz="1800" b="1" i="0" dirty="0"/>
              <a:t>Included: </a:t>
            </a:r>
            <a:r>
              <a:rPr lang="en-AU" sz="1800" i="0" dirty="0"/>
              <a:t>Prenatally detected ventriculomegaly, defined as an atrial diameter of </a:t>
            </a:r>
            <a:r>
              <a:rPr lang="en-AU" sz="1800" i="0" dirty="0" smtClean="0"/>
              <a:t>10.0–15.0 mm </a:t>
            </a:r>
            <a:r>
              <a:rPr lang="en-AU" sz="1800" i="0" dirty="0"/>
              <a:t>with no sonographic evidence of an associated structural abnormality detected in the second-trimester anomaly scan (</a:t>
            </a:r>
            <a:r>
              <a:rPr lang="en-AU" sz="1800" i="0" dirty="0" smtClean="0"/>
              <a:t>18–22 </a:t>
            </a:r>
            <a:r>
              <a:rPr lang="en-AU" sz="1800" i="0" dirty="0"/>
              <a:t>weeks’ gestation) </a:t>
            </a:r>
            <a:r>
              <a:rPr lang="en-US" sz="1800" i="0" dirty="0"/>
              <a:t>in the period 1</a:t>
            </a:r>
            <a:r>
              <a:rPr lang="en-US" sz="1800" i="0" baseline="30000" dirty="0"/>
              <a:t>st</a:t>
            </a:r>
            <a:r>
              <a:rPr lang="en-US" sz="1800" i="0" dirty="0"/>
              <a:t> January 2008 to 1</a:t>
            </a:r>
            <a:r>
              <a:rPr lang="en-US" sz="1800" i="0" baseline="30000" dirty="0"/>
              <a:t>st</a:t>
            </a:r>
            <a:r>
              <a:rPr lang="en-US" sz="1800" i="0" dirty="0"/>
              <a:t> October 2014</a:t>
            </a:r>
            <a:r>
              <a:rPr lang="en-AU" sz="1800" i="0" dirty="0"/>
              <a:t>. </a:t>
            </a:r>
            <a:r>
              <a:rPr lang="en-US" sz="1800" i="0" dirty="0"/>
              <a:t>These tests are offered </a:t>
            </a:r>
            <a:r>
              <a:rPr lang="en-US" sz="1800" i="0" dirty="0" smtClean="0"/>
              <a:t>free-of-charge </a:t>
            </a:r>
            <a:r>
              <a:rPr lang="en-US" sz="1800" i="0" dirty="0"/>
              <a:t>and taken up by </a:t>
            </a:r>
            <a:r>
              <a:rPr lang="en-US" sz="1800" i="0" dirty="0" smtClean="0"/>
              <a:t>&gt;</a:t>
            </a:r>
            <a:r>
              <a:rPr lang="en-AU" sz="1800" i="0" dirty="0"/>
              <a:t> </a:t>
            </a:r>
            <a:r>
              <a:rPr lang="en-US" sz="1800" i="0" dirty="0" smtClean="0"/>
              <a:t>90</a:t>
            </a:r>
            <a:r>
              <a:rPr lang="en-US" sz="1800" i="0" dirty="0"/>
              <a:t>% of the population since 2008.</a:t>
            </a:r>
            <a:r>
              <a:rPr lang="en-AU" sz="1800" dirty="0"/>
              <a:t> </a:t>
            </a:r>
            <a:endParaRPr lang="en-US" sz="1800" i="0" dirty="0"/>
          </a:p>
          <a:p>
            <a:pPr lvl="1"/>
            <a:r>
              <a:rPr lang="en-US" sz="1800" b="1" i="0" dirty="0" smtClean="0"/>
              <a:t>Excluded: </a:t>
            </a:r>
            <a:r>
              <a:rPr lang="en-AU" sz="1800" i="0" dirty="0" smtClean="0"/>
              <a:t>Cases with multiple pregnancy or abnormal MRI, </a:t>
            </a:r>
            <a:r>
              <a:rPr lang="en-GB" sz="1800" i="0" dirty="0"/>
              <a:t>fetal infection tests (TORCH</a:t>
            </a:r>
            <a:r>
              <a:rPr lang="en-GB" sz="1800" i="0" dirty="0" smtClean="0"/>
              <a:t>)</a:t>
            </a:r>
            <a:r>
              <a:rPr lang="en-AU" sz="1800" i="0" dirty="0" smtClean="0"/>
              <a:t>, thrombocyte antibodies, fetal karyotype or </a:t>
            </a:r>
            <a:r>
              <a:rPr lang="en-GB" sz="1800" i="0" dirty="0" smtClean="0"/>
              <a:t>chromosomal microarray </a:t>
            </a:r>
            <a:r>
              <a:rPr lang="en-GB" sz="1800" i="0" dirty="0"/>
              <a:t>analysis (</a:t>
            </a:r>
            <a:r>
              <a:rPr lang="en-GB" sz="1800" i="0" dirty="0" smtClean="0"/>
              <a:t>CMA) </a:t>
            </a:r>
            <a:r>
              <a:rPr lang="en-AU" sz="1800" i="0" dirty="0" smtClean="0"/>
              <a:t>before 22 weeks.</a:t>
            </a:r>
            <a:endParaRPr lang="en-US" sz="1800" i="0" dirty="0"/>
          </a:p>
        </p:txBody>
      </p:sp>
      <p:sp>
        <p:nvSpPr>
          <p:cNvPr id="8"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smtClean="0">
                <a:solidFill>
                  <a:srgbClr val="FFFFFF"/>
                </a:solidFill>
              </a:rPr>
              <a:t>Thorup</a:t>
            </a:r>
            <a:r>
              <a:rPr lang="sv-SE" sz="1400" b="1" dirty="0">
                <a:solidFill>
                  <a:srgbClr val="FFFFFF"/>
                </a:solidFill>
              </a:rPr>
              <a:t>,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9" name="TextBox 1"/>
          <p:cNvSpPr txBox="1">
            <a:spLocks noChangeArrowheads="1"/>
          </p:cNvSpPr>
          <p:nvPr/>
        </p:nvSpPr>
        <p:spPr bwMode="auto">
          <a:xfrm>
            <a:off x="2843808" y="1700808"/>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Methods</a:t>
            </a:r>
            <a:endParaRPr lang="en-GB" altLang="it-IT" sz="2400" b="1" i="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2" name="Rectangle 19"/>
          <p:cNvSpPr>
            <a:spLocks noChangeArrowheads="1"/>
          </p:cNvSpPr>
          <p:nvPr/>
        </p:nvSpPr>
        <p:spPr bwMode="auto">
          <a:xfrm>
            <a:off x="288342" y="2149342"/>
            <a:ext cx="8676456" cy="4592026"/>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600" b="1" i="0" dirty="0"/>
              <a:t>Outcomes</a:t>
            </a:r>
            <a:endParaRPr lang="en-AU" sz="1200" i="0" dirty="0"/>
          </a:p>
          <a:p>
            <a:pPr lvl="1"/>
            <a:r>
              <a:rPr lang="en-AU" sz="1400" i="0" dirty="0"/>
              <a:t>Data on long-term follow-up </a:t>
            </a:r>
            <a:r>
              <a:rPr lang="en-AU" sz="1400" i="0" dirty="0" smtClean="0"/>
              <a:t>(2-7 years) of </a:t>
            </a:r>
            <a:r>
              <a:rPr lang="en-AU" sz="1400" i="0" dirty="0"/>
              <a:t>these children were compared with those of a reference population that consisted of children in the same age group without prenatal ventriculomegaly. </a:t>
            </a:r>
            <a:endParaRPr lang="en-AU" sz="1400" i="0" dirty="0" smtClean="0"/>
          </a:p>
          <a:p>
            <a:pPr lvl="1"/>
            <a:r>
              <a:rPr lang="en-AU" sz="1400" i="0" dirty="0"/>
              <a:t>O</a:t>
            </a:r>
            <a:r>
              <a:rPr lang="en-AU" sz="1400" i="0" dirty="0" smtClean="0"/>
              <a:t>utcomes </a:t>
            </a:r>
            <a:r>
              <a:rPr lang="en-AU" sz="1400" i="0" dirty="0"/>
              <a:t>included </a:t>
            </a:r>
            <a:r>
              <a:rPr lang="en-AU" sz="1400" i="0" dirty="0" smtClean="0"/>
              <a:t>intellectual disability, </a:t>
            </a:r>
            <a:r>
              <a:rPr lang="en-AU" sz="1400" i="0" dirty="0"/>
              <a:t>cerebral </a:t>
            </a:r>
            <a:r>
              <a:rPr lang="en-AU" sz="1400" i="0" dirty="0" smtClean="0"/>
              <a:t>palsy, epilepsy, impaired </a:t>
            </a:r>
            <a:r>
              <a:rPr lang="en-AU" sz="1400" i="0" dirty="0"/>
              <a:t>psychomotor development </a:t>
            </a:r>
            <a:r>
              <a:rPr lang="en-AU" sz="1400" i="0" dirty="0" smtClean="0"/>
              <a:t>and </a:t>
            </a:r>
            <a:r>
              <a:rPr lang="en-AU" sz="1400" i="0" dirty="0"/>
              <a:t>autism spectrum disorders (ASDs</a:t>
            </a:r>
            <a:r>
              <a:rPr lang="en-AU" sz="1400" i="0" dirty="0" smtClean="0"/>
              <a:t>).</a:t>
            </a:r>
            <a:r>
              <a:rPr lang="en-AU" sz="1400" i="0" dirty="0"/>
              <a:t> </a:t>
            </a:r>
            <a:r>
              <a:rPr lang="en-AU" sz="1400" i="0" dirty="0" smtClean="0"/>
              <a:t>A </a:t>
            </a:r>
            <a:r>
              <a:rPr lang="en-AU" sz="1400" i="0" dirty="0"/>
              <a:t>compound outcome called ‘overall neurodevelopmental disorder’ </a:t>
            </a:r>
            <a:r>
              <a:rPr lang="en-AU" sz="1400" i="0" dirty="0" smtClean="0"/>
              <a:t>was </a:t>
            </a:r>
            <a:r>
              <a:rPr lang="en-AU" sz="1400" i="0" dirty="0"/>
              <a:t>also </a:t>
            </a:r>
            <a:r>
              <a:rPr lang="en-AU" sz="1400" i="0" dirty="0" smtClean="0"/>
              <a:t>created from </a:t>
            </a:r>
            <a:r>
              <a:rPr lang="en-AU" sz="1400" i="0" dirty="0"/>
              <a:t>these diagnoses . </a:t>
            </a:r>
            <a:endParaRPr lang="en-AU" sz="1400" i="0" dirty="0"/>
          </a:p>
          <a:p>
            <a:r>
              <a:rPr lang="en-US" sz="1600" b="1" i="0" dirty="0"/>
              <a:t>Data extraction </a:t>
            </a:r>
            <a:endParaRPr lang="en-US" sz="1600" i="0" dirty="0"/>
          </a:p>
          <a:p>
            <a:pPr lvl="1"/>
            <a:r>
              <a:rPr lang="en-AU" sz="1400" i="0" dirty="0"/>
              <a:t>Pregnancy outcome data were collected from the Danish Cytogenetic Central Registry (prenatal and postnatal chromosome analyses), the Danish National Patient Registry </a:t>
            </a:r>
            <a:r>
              <a:rPr lang="en-AU" sz="1400" i="0" dirty="0" smtClean="0"/>
              <a:t>(</a:t>
            </a:r>
            <a:r>
              <a:rPr lang="en-AU" sz="1400" i="0" dirty="0"/>
              <a:t>spontaneous and induced abortions) and the Danish National Birth Registry (pregnancy complications, delivery and the neonate). </a:t>
            </a:r>
          </a:p>
          <a:p>
            <a:r>
              <a:rPr lang="en-US" sz="1600" b="1" i="0" dirty="0" smtClean="0"/>
              <a:t>Follow-up</a:t>
            </a:r>
            <a:endParaRPr lang="en-US" sz="1600" b="1" i="0" dirty="0"/>
          </a:p>
          <a:p>
            <a:pPr lvl="1"/>
            <a:r>
              <a:rPr lang="en-AU" sz="1400" i="0" dirty="0"/>
              <a:t>In Denmark, all children are registered automatically at birth as a patient of the mother’s general practitioner and are offered preventive health examinations at the age of 5 weeks, 5 months and yearly until the age of 5 years by the general practitioner, </a:t>
            </a:r>
            <a:r>
              <a:rPr lang="en-AU" sz="1400" i="0" dirty="0" smtClean="0"/>
              <a:t>free-of-charge</a:t>
            </a:r>
            <a:r>
              <a:rPr lang="en-AU" sz="1400" i="0" dirty="0"/>
              <a:t>. The program follows a standardized protocol by the Danish Health Authority and includes an assessment of developmental stage.  </a:t>
            </a:r>
          </a:p>
          <a:p>
            <a:pPr lvl="1"/>
            <a:r>
              <a:rPr lang="en-AU" sz="1400" i="0" dirty="0"/>
              <a:t>More than 90% of children in Denmark attend the initial three preventive health examinations. For the subsequent annual examinations, the participation rate is between 65% and 80</a:t>
            </a:r>
            <a:r>
              <a:rPr lang="en-AU" sz="1400" i="0" dirty="0" smtClean="0"/>
              <a:t>%.</a:t>
            </a:r>
            <a:endParaRPr lang="en-AU" sz="1400" i="0" dirty="0"/>
          </a:p>
        </p:txBody>
      </p:sp>
      <p:sp>
        <p:nvSpPr>
          <p:cNvPr id="14"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smtClean="0">
                <a:solidFill>
                  <a:srgbClr val="FFFFFF"/>
                </a:solidFill>
              </a:rPr>
              <a:t>Thorup</a:t>
            </a:r>
            <a:r>
              <a:rPr lang="sv-SE" sz="1400" b="1" dirty="0">
                <a:solidFill>
                  <a:srgbClr val="FFFFFF"/>
                </a:solidFill>
              </a:rPr>
              <a:t>, </a:t>
            </a:r>
            <a:r>
              <a:rPr lang="en-US" sz="1400" b="1" dirty="0">
                <a:solidFill>
                  <a:srgbClr val="FFFFFF"/>
                </a:solidFill>
              </a:rPr>
              <a:t>UOG </a:t>
            </a:r>
            <a:r>
              <a:rPr lang="en-US" sz="1400" b="1" dirty="0">
                <a:solidFill>
                  <a:schemeClr val="bg1"/>
                </a:solidFill>
              </a:rPr>
              <a:t>2019</a:t>
            </a:r>
            <a:endParaRPr lang="en-US" sz="1400" dirty="0">
              <a:solidFill>
                <a:schemeClr val="bg1"/>
              </a:solidFill>
            </a:endParaRPr>
          </a:p>
        </p:txBody>
      </p:sp>
      <p:sp>
        <p:nvSpPr>
          <p:cNvPr id="15" name="TextBox 1"/>
          <p:cNvSpPr txBox="1">
            <a:spLocks noChangeArrowheads="1"/>
          </p:cNvSpPr>
          <p:nvPr/>
        </p:nvSpPr>
        <p:spPr bwMode="auto">
          <a:xfrm>
            <a:off x="2843808" y="1628800"/>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Methods</a:t>
            </a:r>
            <a:endParaRPr lang="en-GB" altLang="it-IT" sz="2400" b="1" i="0" dirty="0"/>
          </a:p>
        </p:txBody>
      </p:sp>
    </p:spTree>
    <p:extLst>
      <p:ext uri="{BB962C8B-B14F-4D97-AF65-F5344CB8AC3E}">
        <p14:creationId xmlns:p14="http://schemas.microsoft.com/office/powerpoint/2010/main" val="720589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1619672" y="1671191"/>
            <a:ext cx="5544616"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Results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251520" y="2348880"/>
            <a:ext cx="5472608" cy="4365104"/>
          </a:xfrm>
        </p:spPr>
        <p:txBody>
          <a:bodyPr/>
          <a:lstStyle/>
          <a:p>
            <a:r>
              <a:rPr lang="en-AU" sz="1600" dirty="0"/>
              <a:t>Among 292 046 registered singleton pregnancies with first- and second-trimester scans during the 7-year period, 298 cases of mild ventriculomegaly were </a:t>
            </a:r>
            <a:r>
              <a:rPr lang="en-AU" sz="1600" dirty="0" smtClean="0"/>
              <a:t>identified. </a:t>
            </a:r>
            <a:endParaRPr lang="en-US" sz="1600" dirty="0"/>
          </a:p>
          <a:p>
            <a:r>
              <a:rPr lang="en-AU" sz="1600" dirty="0"/>
              <a:t>After exclusion of cases due to abnormal karyotype (</a:t>
            </a:r>
            <a:r>
              <a:rPr lang="en-AU" sz="1600" i="1" dirty="0" smtClean="0"/>
              <a:t>n </a:t>
            </a:r>
            <a:r>
              <a:rPr lang="en-AU" sz="1600" dirty="0" smtClean="0"/>
              <a:t>=</a:t>
            </a:r>
            <a:r>
              <a:rPr lang="en-AU" sz="1600" i="1" dirty="0"/>
              <a:t> </a:t>
            </a:r>
            <a:r>
              <a:rPr lang="en-AU" sz="1600" dirty="0" smtClean="0"/>
              <a:t>7</a:t>
            </a:r>
            <a:r>
              <a:rPr lang="en-AU" sz="1600" dirty="0"/>
              <a:t>), associated structural malformation (</a:t>
            </a:r>
            <a:r>
              <a:rPr lang="en-AU" sz="1600" i="1" dirty="0"/>
              <a:t>n </a:t>
            </a:r>
            <a:r>
              <a:rPr lang="en-AU" sz="1600" dirty="0" smtClean="0"/>
              <a:t>=</a:t>
            </a:r>
            <a:r>
              <a:rPr lang="en-AU" sz="1600" i="1" dirty="0"/>
              <a:t> </a:t>
            </a:r>
            <a:r>
              <a:rPr lang="en-AU" sz="1600" dirty="0" smtClean="0"/>
              <a:t>106</a:t>
            </a:r>
            <a:r>
              <a:rPr lang="en-AU" sz="1600" dirty="0"/>
              <a:t>) or fetal infection (</a:t>
            </a:r>
            <a:r>
              <a:rPr lang="en-AU" sz="1600" i="1" dirty="0"/>
              <a:t>n </a:t>
            </a:r>
            <a:r>
              <a:rPr lang="en-AU" sz="1600" dirty="0" smtClean="0"/>
              <a:t>=</a:t>
            </a:r>
            <a:r>
              <a:rPr lang="en-AU" sz="1600" i="1" dirty="0"/>
              <a:t> </a:t>
            </a:r>
            <a:r>
              <a:rPr lang="en-AU" sz="1600" dirty="0" smtClean="0"/>
              <a:t>1</a:t>
            </a:r>
            <a:r>
              <a:rPr lang="en-AU" sz="1600" dirty="0"/>
              <a:t>), a total of 184 cases with prenatally apparent ventriculomegaly remained. </a:t>
            </a:r>
          </a:p>
          <a:p>
            <a:r>
              <a:rPr lang="en-AU" sz="1600" dirty="0" smtClean="0"/>
              <a:t>We </a:t>
            </a:r>
            <a:r>
              <a:rPr lang="en-AU" sz="1600" dirty="0"/>
              <a:t>also excluded cases detected before </a:t>
            </a:r>
            <a:r>
              <a:rPr lang="en-AU" sz="1600" dirty="0" smtClean="0"/>
              <a:t>18</a:t>
            </a:r>
            <a:r>
              <a:rPr lang="en-AU" sz="1600" i="1" dirty="0"/>
              <a:t> </a:t>
            </a:r>
            <a:r>
              <a:rPr lang="en-AU" sz="1600" dirty="0" smtClean="0"/>
              <a:t>+</a:t>
            </a:r>
            <a:r>
              <a:rPr lang="en-AU" sz="1600" i="1" dirty="0"/>
              <a:t> </a:t>
            </a:r>
            <a:r>
              <a:rPr lang="en-AU" sz="1600" dirty="0" smtClean="0"/>
              <a:t>0 </a:t>
            </a:r>
            <a:r>
              <a:rPr lang="en-AU" sz="1600" dirty="0"/>
              <a:t>weeks (</a:t>
            </a:r>
            <a:r>
              <a:rPr lang="en-AU" sz="1600" i="1" dirty="0"/>
              <a:t>n </a:t>
            </a:r>
            <a:r>
              <a:rPr lang="en-AU" sz="1600" dirty="0" smtClean="0"/>
              <a:t>=</a:t>
            </a:r>
            <a:r>
              <a:rPr lang="en-AU" sz="1600" i="1" dirty="0"/>
              <a:t> </a:t>
            </a:r>
            <a:r>
              <a:rPr lang="en-AU" sz="1600" dirty="0" smtClean="0"/>
              <a:t>4</a:t>
            </a:r>
            <a:r>
              <a:rPr lang="en-AU" sz="1600" dirty="0"/>
              <a:t>) and after </a:t>
            </a:r>
            <a:r>
              <a:rPr lang="en-AU" sz="1600" dirty="0" smtClean="0"/>
              <a:t>22</a:t>
            </a:r>
            <a:r>
              <a:rPr lang="en-AU" sz="1600" i="1" dirty="0"/>
              <a:t> </a:t>
            </a:r>
            <a:r>
              <a:rPr lang="en-AU" sz="1600" dirty="0" smtClean="0"/>
              <a:t>+</a:t>
            </a:r>
            <a:r>
              <a:rPr lang="en-AU" sz="1600" i="1" dirty="0"/>
              <a:t> </a:t>
            </a:r>
            <a:r>
              <a:rPr lang="en-AU" sz="1600" dirty="0" smtClean="0"/>
              <a:t>6 </a:t>
            </a:r>
            <a:r>
              <a:rPr lang="en-AU" sz="1600" dirty="0"/>
              <a:t>weeks (</a:t>
            </a:r>
            <a:r>
              <a:rPr lang="en-AU" sz="1600" i="1" dirty="0"/>
              <a:t>n </a:t>
            </a:r>
            <a:r>
              <a:rPr lang="en-AU" sz="1600" dirty="0" smtClean="0"/>
              <a:t>=</a:t>
            </a:r>
            <a:r>
              <a:rPr lang="en-AU" sz="1600" i="1" dirty="0"/>
              <a:t> </a:t>
            </a:r>
            <a:r>
              <a:rPr lang="en-AU" sz="1600" dirty="0" smtClean="0"/>
              <a:t>37</a:t>
            </a:r>
            <a:r>
              <a:rPr lang="en-AU" sz="1600" dirty="0"/>
              <a:t>). </a:t>
            </a:r>
          </a:p>
          <a:p>
            <a:r>
              <a:rPr lang="en-AU" sz="1600" dirty="0"/>
              <a:t>Ten cases were excluded at ultrasound-image validation, as the revised measurements of the lateral ventricles failed to reach </a:t>
            </a:r>
            <a:r>
              <a:rPr lang="en-AU" sz="1600" dirty="0" smtClean="0"/>
              <a:t>10.0</a:t>
            </a:r>
            <a:r>
              <a:rPr lang="en-AU" sz="1600" i="1" dirty="0"/>
              <a:t> </a:t>
            </a:r>
            <a:r>
              <a:rPr lang="en-AU" sz="1600" dirty="0" smtClean="0"/>
              <a:t>mm</a:t>
            </a:r>
            <a:r>
              <a:rPr lang="en-AU" sz="1600" dirty="0"/>
              <a:t>. </a:t>
            </a:r>
          </a:p>
          <a:p>
            <a:r>
              <a:rPr lang="en-AU" sz="1600" dirty="0"/>
              <a:t>The remaining 133 cases correspond to a prevalence of 0.046% of cases believed to have ventriculomegaly prenatally identified on the second-trimester anomaly scan. </a:t>
            </a:r>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smtClean="0">
                <a:solidFill>
                  <a:srgbClr val="FFFFFF"/>
                </a:solidFill>
              </a:rPr>
              <a:t>Thorup</a:t>
            </a:r>
            <a:r>
              <a:rPr lang="sv-SE" sz="1400" b="1" dirty="0">
                <a:solidFill>
                  <a:srgbClr val="FFFFFF"/>
                </a:solidFill>
              </a:rPr>
              <a:t>, </a:t>
            </a:r>
            <a:r>
              <a:rPr lang="en-US" sz="1400" b="1" dirty="0">
                <a:solidFill>
                  <a:srgbClr val="FFFFFF"/>
                </a:solidFill>
              </a:rPr>
              <a:t>UOG </a:t>
            </a:r>
            <a:r>
              <a:rPr lang="en-US" sz="1400" b="1" dirty="0" smtClean="0">
                <a:solidFill>
                  <a:schemeClr val="bg1"/>
                </a:solidFill>
              </a:rPr>
              <a:t>2019</a:t>
            </a:r>
            <a:endParaRPr lang="en-US" sz="1400" dirty="0">
              <a:solidFill>
                <a:schemeClr val="bg1"/>
              </a:solidFill>
            </a:endParaRPr>
          </a:p>
        </p:txBody>
      </p:sp>
      <p:pic>
        <p:nvPicPr>
          <p:cNvPr id="9" name="Picture 8"/>
          <p:cNvPicPr>
            <a:picLocks noChangeAspect="1"/>
          </p:cNvPicPr>
          <p:nvPr/>
        </p:nvPicPr>
        <p:blipFill>
          <a:blip r:embed="rId5"/>
          <a:stretch>
            <a:fillRect/>
          </a:stretch>
        </p:blipFill>
        <p:spPr>
          <a:xfrm>
            <a:off x="5907640" y="1650031"/>
            <a:ext cx="2912832" cy="509133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459828" y="1700808"/>
            <a:ext cx="864235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Results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smtClean="0">
                <a:solidFill>
                  <a:srgbClr val="FFFFFF"/>
                </a:solidFill>
              </a:rPr>
              <a:t>Thorup</a:t>
            </a:r>
            <a:r>
              <a:rPr lang="sv-SE" sz="1400" b="1" dirty="0">
                <a:solidFill>
                  <a:srgbClr val="FFFFFF"/>
                </a:solidFill>
              </a:rPr>
              <a:t>, </a:t>
            </a:r>
            <a:r>
              <a:rPr lang="en-US" sz="1400" b="1" dirty="0">
                <a:solidFill>
                  <a:srgbClr val="FFFFFF"/>
                </a:solidFill>
              </a:rPr>
              <a:t>UOG </a:t>
            </a:r>
            <a:r>
              <a:rPr lang="en-US" sz="1400" b="1" dirty="0" smtClean="0">
                <a:solidFill>
                  <a:schemeClr val="bg1"/>
                </a:solidFill>
              </a:rPr>
              <a:t>2019</a:t>
            </a:r>
            <a:endParaRPr lang="en-US" sz="1400" dirty="0">
              <a:solidFill>
                <a:schemeClr val="bg1"/>
              </a:solidFill>
            </a:endParaRPr>
          </a:p>
        </p:txBody>
      </p:sp>
      <p:pic>
        <p:nvPicPr>
          <p:cNvPr id="13" name="Picture 12">
            <a:extLst>
              <a:ext uri="{FF2B5EF4-FFF2-40B4-BE49-F238E27FC236}">
                <a16:creationId xmlns:a16="http://schemas.microsoft.com/office/drawing/2014/main" id="{AF710F35-6F74-7A4B-B54A-2B2367C8B51B}"/>
              </a:ext>
            </a:extLst>
          </p:cNvPr>
          <p:cNvPicPr>
            <a:picLocks noChangeAspect="1"/>
          </p:cNvPicPr>
          <p:nvPr/>
        </p:nvPicPr>
        <p:blipFill>
          <a:blip r:embed="rId5"/>
          <a:stretch>
            <a:fillRect/>
          </a:stretch>
        </p:blipFill>
        <p:spPr>
          <a:xfrm>
            <a:off x="3851920" y="1908719"/>
            <a:ext cx="4664379" cy="4852261"/>
          </a:xfrm>
          <a:prstGeom prst="rect">
            <a:avLst/>
          </a:prstGeom>
        </p:spPr>
      </p:pic>
      <p:sp>
        <p:nvSpPr>
          <p:cNvPr id="14" name="TextBox 13">
            <a:extLst>
              <a:ext uri="{FF2B5EF4-FFF2-40B4-BE49-F238E27FC236}">
                <a16:creationId xmlns:a16="http://schemas.microsoft.com/office/drawing/2014/main" id="{B8CAC07A-09CF-4445-8691-427C021E5FAE}"/>
              </a:ext>
            </a:extLst>
          </p:cNvPr>
          <p:cNvSpPr txBox="1"/>
          <p:nvPr/>
        </p:nvSpPr>
        <p:spPr>
          <a:xfrm>
            <a:off x="230851" y="2307644"/>
            <a:ext cx="3477053" cy="3785652"/>
          </a:xfrm>
          <a:prstGeom prst="rect">
            <a:avLst/>
          </a:prstGeom>
          <a:noFill/>
        </p:spPr>
        <p:txBody>
          <a:bodyPr wrap="square" rtlCol="0">
            <a:spAutoFit/>
          </a:bodyPr>
          <a:lstStyle/>
          <a:p>
            <a:pPr marL="285750" indent="-285750">
              <a:buFont typeface="Arial" panose="020B0604020202020204" pitchFamily="34" charset="0"/>
              <a:buChar char="•"/>
            </a:pPr>
            <a:r>
              <a:rPr lang="en-AU" sz="1600" i="0" dirty="0" smtClean="0"/>
              <a:t>Fetuses with </a:t>
            </a:r>
            <a:r>
              <a:rPr lang="en-AU" sz="1600" i="0" dirty="0"/>
              <a:t>prenatal diagnosis of ventriculomegaly were more often male. </a:t>
            </a:r>
          </a:p>
          <a:p>
            <a:pPr marL="285750" indent="-285750">
              <a:buFont typeface="Arial" panose="020B0604020202020204" pitchFamily="34" charset="0"/>
              <a:buChar char="•"/>
            </a:pPr>
            <a:r>
              <a:rPr lang="en-AU" sz="1600" i="0" dirty="0" err="1" smtClean="0"/>
              <a:t>Biparietal</a:t>
            </a:r>
            <a:r>
              <a:rPr lang="en-AU" sz="1600" i="0" dirty="0" smtClean="0"/>
              <a:t> </a:t>
            </a:r>
            <a:r>
              <a:rPr lang="en-AU" sz="1600" i="0" dirty="0"/>
              <a:t>diameter, abdominal circumference and head circumference were significantly larger in male fetuses with prenatal ventriculomegaly than in those without. </a:t>
            </a:r>
          </a:p>
          <a:p>
            <a:pPr marL="285750" indent="-285750">
              <a:buFont typeface="Arial" panose="020B0604020202020204" pitchFamily="34" charset="0"/>
              <a:buChar char="•"/>
            </a:pPr>
            <a:r>
              <a:rPr lang="en-AU" sz="1600" i="0" dirty="0"/>
              <a:t>The median lateral ventricular atrial diameter </a:t>
            </a:r>
            <a:r>
              <a:rPr lang="en-AU" sz="1600" i="0" dirty="0"/>
              <a:t>was 10.4 </a:t>
            </a:r>
            <a:r>
              <a:rPr lang="en-AU" sz="1600" i="0" dirty="0" smtClean="0"/>
              <a:t>mm, </a:t>
            </a:r>
            <a:r>
              <a:rPr lang="en-AU" sz="1600" i="0" dirty="0" smtClean="0"/>
              <a:t>being 10–12.9 </a:t>
            </a:r>
            <a:r>
              <a:rPr lang="en-AU" sz="1600" i="0" dirty="0"/>
              <a:t>mm in 123 cases and </a:t>
            </a:r>
            <a:r>
              <a:rPr lang="en-AU" sz="1600" i="0" dirty="0" smtClean="0"/>
              <a:t>13.0–15.0 </a:t>
            </a:r>
            <a:r>
              <a:rPr lang="en-AU" sz="1600" i="0" dirty="0"/>
              <a:t>mm in 10 cases. </a:t>
            </a:r>
            <a:endParaRPr lang="en-AU" sz="1600" i="0" dirty="0" smtClean="0"/>
          </a:p>
          <a:p>
            <a:pPr marL="285750" indent="-285750">
              <a:buFont typeface="Arial" panose="020B0604020202020204" pitchFamily="34" charset="0"/>
              <a:buChar char="•"/>
            </a:pPr>
            <a:r>
              <a:rPr lang="en-AU" sz="1600" i="0" dirty="0" smtClean="0"/>
              <a:t>Mean gestational age </a:t>
            </a:r>
            <a:r>
              <a:rPr lang="en-AU" sz="1600" i="0" dirty="0"/>
              <a:t>at diagnosis was </a:t>
            </a:r>
            <a:r>
              <a:rPr lang="en-AU" sz="1600" i="0" dirty="0" smtClean="0"/>
              <a:t>141</a:t>
            </a:r>
            <a:r>
              <a:rPr lang="en-AU" sz="1600" i="0" dirty="0"/>
              <a:t> ± </a:t>
            </a:r>
            <a:r>
              <a:rPr lang="en-AU" sz="1600" i="0" dirty="0" smtClean="0"/>
              <a:t>6</a:t>
            </a:r>
            <a:r>
              <a:rPr lang="en-AU" sz="1600" i="0" dirty="0"/>
              <a:t> days</a:t>
            </a:r>
            <a:r>
              <a:rPr lang="en-AU" sz="1600" i="0" dirty="0"/>
              <a:t>. </a:t>
            </a:r>
          </a:p>
        </p:txBody>
      </p:sp>
    </p:spTree>
    <p:extLst>
      <p:ext uri="{BB962C8B-B14F-4D97-AF65-F5344CB8AC3E}">
        <p14:creationId xmlns:p14="http://schemas.microsoft.com/office/powerpoint/2010/main" val="2107672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178122" y="1772816"/>
            <a:ext cx="864235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Results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smtClean="0">
                <a:solidFill>
                  <a:srgbClr val="FFFFFF"/>
                </a:solidFill>
              </a:rPr>
              <a:t>Thorup</a:t>
            </a:r>
            <a:r>
              <a:rPr lang="sv-SE" sz="1400" b="1" dirty="0">
                <a:solidFill>
                  <a:srgbClr val="FFFFFF"/>
                </a:solidFill>
              </a:rPr>
              <a:t>, </a:t>
            </a:r>
            <a:r>
              <a:rPr lang="en-US" sz="1400" b="1" dirty="0">
                <a:solidFill>
                  <a:srgbClr val="FFFFFF"/>
                </a:solidFill>
              </a:rPr>
              <a:t>UOG </a:t>
            </a:r>
            <a:r>
              <a:rPr lang="en-US" sz="1400" b="1" dirty="0" smtClean="0">
                <a:solidFill>
                  <a:schemeClr val="bg1"/>
                </a:solidFill>
              </a:rPr>
              <a:t>2019</a:t>
            </a:r>
            <a:endParaRPr lang="en-US" sz="1400" dirty="0">
              <a:solidFill>
                <a:schemeClr val="bg1"/>
              </a:solidFill>
            </a:endParaRPr>
          </a:p>
        </p:txBody>
      </p:sp>
      <p:sp>
        <p:nvSpPr>
          <p:cNvPr id="14" name="TextBox 13">
            <a:extLst>
              <a:ext uri="{FF2B5EF4-FFF2-40B4-BE49-F238E27FC236}">
                <a16:creationId xmlns:a16="http://schemas.microsoft.com/office/drawing/2014/main" id="{B8CAC07A-09CF-4445-8691-427C021E5FAE}"/>
              </a:ext>
            </a:extLst>
          </p:cNvPr>
          <p:cNvSpPr txBox="1"/>
          <p:nvPr/>
        </p:nvSpPr>
        <p:spPr>
          <a:xfrm>
            <a:off x="476831" y="2461861"/>
            <a:ext cx="7886383" cy="3508653"/>
          </a:xfrm>
          <a:prstGeom prst="rect">
            <a:avLst/>
          </a:prstGeom>
          <a:noFill/>
        </p:spPr>
        <p:txBody>
          <a:bodyPr wrap="square" rtlCol="0">
            <a:spAutoFit/>
          </a:bodyPr>
          <a:lstStyle/>
          <a:p>
            <a:pPr marL="171450" indent="-171450">
              <a:buFont typeface="Arial" panose="020B0604020202020204" pitchFamily="34" charset="0"/>
              <a:buChar char="•"/>
            </a:pPr>
            <a:r>
              <a:rPr lang="en-AU" sz="1600" i="0" dirty="0"/>
              <a:t>In total, 122 liveborn children with a prenatal diagnosis of IMV were followed up for </a:t>
            </a:r>
            <a:r>
              <a:rPr lang="en-AU" sz="1600" i="0" dirty="0" smtClean="0"/>
              <a:t>2–7 years. Among these, </a:t>
            </a:r>
            <a:r>
              <a:rPr lang="en-AU" sz="1600" i="0" dirty="0"/>
              <a:t>additional findings were identified in </a:t>
            </a:r>
            <a:r>
              <a:rPr lang="en-AU" sz="1600" i="0" dirty="0" smtClean="0"/>
              <a:t>15.</a:t>
            </a:r>
            <a:endParaRPr lang="en-AU" sz="1600" i="0" dirty="0"/>
          </a:p>
          <a:p>
            <a:pPr marL="1085850" lvl="2" indent="-171450">
              <a:buFont typeface="Arial" panose="020B0604020202020204" pitchFamily="34" charset="0"/>
              <a:buChar char="•"/>
            </a:pPr>
            <a:r>
              <a:rPr lang="en-AU" sz="1400" i="0" dirty="0"/>
              <a:t>In five children, the findings consisted of a </a:t>
            </a:r>
            <a:r>
              <a:rPr lang="en-AU" sz="1400" i="0" dirty="0" smtClean="0"/>
              <a:t>central nervous system (CNS) </a:t>
            </a:r>
            <a:r>
              <a:rPr lang="en-AU" sz="1400" i="0" dirty="0"/>
              <a:t>malformation detected on MRI (two prenatally after 22+6 weeks and three postnatally). </a:t>
            </a:r>
          </a:p>
          <a:p>
            <a:pPr marL="1085850" lvl="2" indent="-171450">
              <a:buFont typeface="Arial" panose="020B0604020202020204" pitchFamily="34" charset="0"/>
              <a:buChar char="•"/>
            </a:pPr>
            <a:r>
              <a:rPr lang="en-AU" sz="1400" i="0" dirty="0"/>
              <a:t>Seven children had a genetic abnormality, all of which were detected postnatally either by CMA (three cases) or exome sequencing (four cases). </a:t>
            </a:r>
          </a:p>
          <a:p>
            <a:pPr marL="1085850" lvl="2" indent="-171450">
              <a:buFont typeface="Arial" panose="020B0604020202020204" pitchFamily="34" charset="0"/>
              <a:buChar char="•"/>
            </a:pPr>
            <a:r>
              <a:rPr lang="en-AU" sz="1400" i="0" dirty="0"/>
              <a:t>Five children had both a CNS malformation and a genetic abnormality. </a:t>
            </a:r>
          </a:p>
          <a:p>
            <a:pPr marL="1085850" lvl="2" indent="-171450">
              <a:buFont typeface="Arial" panose="020B0604020202020204" pitchFamily="34" charset="0"/>
              <a:buChar char="•"/>
            </a:pPr>
            <a:r>
              <a:rPr lang="en-AU" sz="1400" i="0" dirty="0" smtClean="0"/>
              <a:t>Adverse neurodevelopmental outcome occurred in nine of the 15 children with an additional finding. Of these, seven had a CNS and/or genetic abnormality. </a:t>
            </a:r>
          </a:p>
          <a:p>
            <a:pPr marL="1085850" lvl="2" indent="-171450">
              <a:buFont typeface="Arial" panose="020B0604020202020204" pitchFamily="34" charset="0"/>
              <a:buChar char="•"/>
            </a:pPr>
            <a:endParaRPr lang="en-AU" sz="1600" i="0" dirty="0" smtClean="0"/>
          </a:p>
          <a:p>
            <a:pPr marL="285750" indent="-285750">
              <a:buFont typeface="Arial" panose="020B0604020202020204" pitchFamily="34" charset="0"/>
              <a:buChar char="•"/>
            </a:pPr>
            <a:r>
              <a:rPr lang="en-AU" sz="1600" i="0" dirty="0" smtClean="0"/>
              <a:t>A total of 107 children were considered to have </a:t>
            </a:r>
            <a:r>
              <a:rPr lang="en-AU" sz="1600" i="0" dirty="0" err="1" smtClean="0"/>
              <a:t>postnatally</a:t>
            </a:r>
            <a:r>
              <a:rPr lang="en-AU" sz="1600" i="0" dirty="0" smtClean="0"/>
              <a:t> confirmed IMV. Of these, 103 had an atrial diameter of 10.0–12.9 mm at initial presentation, while four presented with a diameter of 13.0–15.0 mm. </a:t>
            </a:r>
          </a:p>
          <a:p>
            <a:pPr marL="285750" indent="-285750">
              <a:buFont typeface="Arial" panose="020B0604020202020204" pitchFamily="34" charset="0"/>
              <a:buChar char="•"/>
            </a:pPr>
            <a:endParaRPr lang="en-AU" sz="1400" i="0" dirty="0" smtClean="0"/>
          </a:p>
        </p:txBody>
      </p:sp>
    </p:spTree>
    <p:extLst>
      <p:ext uri="{BB962C8B-B14F-4D97-AF65-F5344CB8AC3E}">
        <p14:creationId xmlns:p14="http://schemas.microsoft.com/office/powerpoint/2010/main" val="343733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51520" y="1556792"/>
            <a:ext cx="864235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Results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66309"/>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dirty="0">
                <a:solidFill>
                  <a:schemeClr val="bg1"/>
                </a:solidFill>
              </a:rPr>
              <a:t>Neurodevelopmental disorder in children believed to have isolated mild ventriculomegaly prenatally</a:t>
            </a:r>
          </a:p>
          <a:p>
            <a:pPr algn="ctr">
              <a:buNone/>
            </a:pPr>
            <a:r>
              <a:rPr lang="sv-SE" sz="1400" b="1" dirty="0" smtClean="0">
                <a:solidFill>
                  <a:srgbClr val="FFFFFF"/>
                </a:solidFill>
              </a:rPr>
              <a:t>Thorup</a:t>
            </a:r>
            <a:r>
              <a:rPr lang="sv-SE" sz="1400" b="1" dirty="0">
                <a:solidFill>
                  <a:srgbClr val="FFFFFF"/>
                </a:solidFill>
              </a:rPr>
              <a:t>, </a:t>
            </a:r>
            <a:r>
              <a:rPr lang="en-US" sz="1400" b="1" dirty="0">
                <a:solidFill>
                  <a:srgbClr val="FFFFFF"/>
                </a:solidFill>
              </a:rPr>
              <a:t>UOG </a:t>
            </a:r>
            <a:r>
              <a:rPr lang="en-US" sz="1400" b="1" dirty="0" smtClean="0">
                <a:solidFill>
                  <a:schemeClr val="bg1"/>
                </a:solidFill>
              </a:rPr>
              <a:t>2019</a:t>
            </a:r>
            <a:endParaRPr lang="en-US" sz="1400" dirty="0">
              <a:solidFill>
                <a:schemeClr val="bg1"/>
              </a:solidFill>
            </a:endParaRPr>
          </a:p>
        </p:txBody>
      </p:sp>
      <p:sp>
        <p:nvSpPr>
          <p:cNvPr id="6" name="TextBox 5">
            <a:extLst>
              <a:ext uri="{FF2B5EF4-FFF2-40B4-BE49-F238E27FC236}">
                <a16:creationId xmlns:a16="http://schemas.microsoft.com/office/drawing/2014/main" id="{AE9E4E3D-0FBA-844C-9DE5-2721ACB7B35E}"/>
              </a:ext>
            </a:extLst>
          </p:cNvPr>
          <p:cNvSpPr txBox="1"/>
          <p:nvPr/>
        </p:nvSpPr>
        <p:spPr>
          <a:xfrm>
            <a:off x="251520" y="2132856"/>
            <a:ext cx="8729799" cy="2492990"/>
          </a:xfrm>
          <a:prstGeom prst="rect">
            <a:avLst/>
          </a:prstGeom>
          <a:noFill/>
        </p:spPr>
        <p:txBody>
          <a:bodyPr wrap="square" rtlCol="0">
            <a:spAutoFit/>
          </a:bodyPr>
          <a:lstStyle/>
          <a:p>
            <a:pPr marL="285750" indent="-285750">
              <a:buFont typeface="Arial" panose="020B0604020202020204" pitchFamily="34" charset="0"/>
              <a:buChar char="•"/>
            </a:pPr>
            <a:r>
              <a:rPr lang="en-AU" sz="1600" i="0" dirty="0" smtClean="0"/>
              <a:t>The </a:t>
            </a:r>
            <a:r>
              <a:rPr lang="en-AU" sz="1600" i="0" dirty="0"/>
              <a:t>diagnosis of </a:t>
            </a:r>
            <a:r>
              <a:rPr lang="en-AU" sz="1600" i="0" dirty="0" smtClean="0"/>
              <a:t>IMV </a:t>
            </a:r>
            <a:r>
              <a:rPr lang="en-AU" sz="1600" i="0" dirty="0"/>
              <a:t>was supported by normal prenatal MRI (i.e. no findings other than ventriculomegaly or no findings at all owing to regression of ventriculomegaly) in 19 </a:t>
            </a:r>
            <a:r>
              <a:rPr lang="en-AU" sz="1600" i="0" dirty="0"/>
              <a:t>(17.8%) cases and </a:t>
            </a:r>
            <a:r>
              <a:rPr lang="en-AU" sz="1600" i="0" dirty="0"/>
              <a:t>negative TORCH results and thrombocyte antibodies in 25 (23.4%) and 10 (9.3%) cases, respectively. </a:t>
            </a:r>
          </a:p>
          <a:p>
            <a:pPr marL="285750" indent="-285750">
              <a:buFont typeface="Arial" panose="020B0604020202020204" pitchFamily="34" charset="0"/>
              <a:buChar char="•"/>
            </a:pPr>
            <a:r>
              <a:rPr lang="en-AU" sz="1600" i="0" dirty="0"/>
              <a:t>Normal </a:t>
            </a:r>
            <a:r>
              <a:rPr lang="en-AU" sz="1600" i="0" dirty="0" err="1"/>
              <a:t>fetal</a:t>
            </a:r>
            <a:r>
              <a:rPr lang="en-AU" sz="1600" i="0" dirty="0"/>
              <a:t> karyotype and normal CMA were reported in the 25 (23.4%) cases each in which this information was available. </a:t>
            </a:r>
          </a:p>
          <a:p>
            <a:pPr marL="285750" indent="-285750">
              <a:buFont typeface="Arial" panose="020B0604020202020204" pitchFamily="34" charset="0"/>
              <a:buChar char="•"/>
            </a:pPr>
            <a:r>
              <a:rPr lang="en-AU" sz="1600" i="0" dirty="0"/>
              <a:t>A neurodevelopmental disorder was found in 5.6% (6/107) of children with postnatally confirmed ventriculomegaly, corresponding to an OR of 2.64 (95% CI, 1.16–6.02) when compared with the reference </a:t>
            </a:r>
            <a:r>
              <a:rPr lang="en-AU" sz="1600" i="0" dirty="0" smtClean="0"/>
              <a:t>population. </a:t>
            </a:r>
            <a:endParaRPr lang="en-AU" sz="1600" i="0" dirty="0"/>
          </a:p>
          <a:p>
            <a:pPr marL="285750" indent="-285750">
              <a:buFont typeface="Arial" panose="020B0604020202020204" pitchFamily="34" charset="0"/>
              <a:buChar char="•"/>
            </a:pPr>
            <a:endParaRPr lang="en-AU" sz="1200" i="0" dirty="0"/>
          </a:p>
        </p:txBody>
      </p:sp>
      <p:pic>
        <p:nvPicPr>
          <p:cNvPr id="8" name="Picture 7">
            <a:extLst>
              <a:ext uri="{FF2B5EF4-FFF2-40B4-BE49-F238E27FC236}">
                <a16:creationId xmlns:a16="http://schemas.microsoft.com/office/drawing/2014/main" id="{FA42649A-0589-FD4C-9460-24AD9536F7B1}"/>
              </a:ext>
            </a:extLst>
          </p:cNvPr>
          <p:cNvPicPr>
            <a:picLocks noChangeAspect="1"/>
          </p:cNvPicPr>
          <p:nvPr/>
        </p:nvPicPr>
        <p:blipFill rotWithShape="1">
          <a:blip r:embed="rId5">
            <a:extLst>
              <a:ext uri="{BEBA8EAE-BF5A-486C-A8C5-ECC9F3942E4B}">
                <a14:imgProps xmlns:a14="http://schemas.microsoft.com/office/drawing/2010/main">
                  <a14:imgLayer r:embed="rId6">
                    <a14:imgEffect>
                      <a14:sharpenSoften amount="25000"/>
                    </a14:imgEffect>
                  </a14:imgLayer>
                </a14:imgProps>
              </a:ext>
            </a:extLst>
          </a:blip>
          <a:srcRect t="15152"/>
          <a:stretch/>
        </p:blipFill>
        <p:spPr>
          <a:xfrm>
            <a:off x="467544" y="4499007"/>
            <a:ext cx="8364679" cy="2170353"/>
          </a:xfrm>
          <a:prstGeom prst="rect">
            <a:avLst/>
          </a:prstGeom>
        </p:spPr>
      </p:pic>
    </p:spTree>
    <p:extLst>
      <p:ext uri="{BB962C8B-B14F-4D97-AF65-F5344CB8AC3E}">
        <p14:creationId xmlns:p14="http://schemas.microsoft.com/office/powerpoint/2010/main" val="18982235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58293</TotalTime>
  <Words>1477</Words>
  <Application>Microsoft Office PowerPoint</Application>
  <PresentationFormat>On-screen Show (4:3)</PresentationFormat>
  <Paragraphs>129</Paragraphs>
  <Slides>15</Slides>
  <Notes>12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Wingdings</vt: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Renata Kotsia</cp:lastModifiedBy>
  <cp:revision>889</cp:revision>
  <cp:lastPrinted>2011-09-13T15:07:48Z</cp:lastPrinted>
  <dcterms:created xsi:type="dcterms:W3CDTF">2016-05-13T18:06:14Z</dcterms:created>
  <dcterms:modified xsi:type="dcterms:W3CDTF">2019-07-17T14:13:49Z</dcterms:modified>
</cp:coreProperties>
</file>