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8" r:id="rId2"/>
    <p:sldId id="259" r:id="rId3"/>
    <p:sldId id="260" r:id="rId4"/>
    <p:sldId id="262" r:id="rId5"/>
    <p:sldId id="296" r:id="rId6"/>
    <p:sldId id="279" r:id="rId7"/>
    <p:sldId id="280" r:id="rId8"/>
    <p:sldId id="297" r:id="rId9"/>
    <p:sldId id="281" r:id="rId10"/>
    <p:sldId id="298" r:id="rId11"/>
    <p:sldId id="268" r:id="rId12"/>
    <p:sldId id="274" r:id="rId13"/>
    <p:sldId id="299" r:id="rId14"/>
    <p:sldId id="300" r:id="rId15"/>
    <p:sldId id="28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2" autoAdjust="0"/>
    <p:restoredTop sz="81730" autoAdjust="0"/>
  </p:normalViewPr>
  <p:slideViewPr>
    <p:cSldViewPr snapToGrid="0" snapToObjects="1">
      <p:cViewPr varScale="1">
        <p:scale>
          <a:sx n="99" d="100"/>
          <a:sy n="99" d="100"/>
        </p:scale>
        <p:origin x="78" y="3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1/20/2020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normAutofit/>
          </a:bodyPr>
          <a:lstStyle/>
          <a:p>
            <a:fld id="{28A282C0-B187-C147-AA0E-6EEE63739975}"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normAutofit/>
          </a:bodyPr>
          <a:lstStyle/>
          <a:p>
            <a:fld id="{28A282C0-B187-C147-AA0E-6EEE63739975}"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normAutofit/>
          </a:bodyPr>
          <a:lstStyle/>
          <a:p>
            <a:fld id="{28A282C0-B187-C147-AA0E-6EEE63739975}"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1/20/2020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tif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446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b="1" dirty="0">
                <a:solidFill>
                  <a:srgbClr val="000000"/>
                </a:solidFill>
                <a:ea typeface="Arial" panose="020B0604020202020204" pitchFamily="34" charset="0"/>
                <a:cs typeface="Arial" panose="020B0604020202020204" pitchFamily="34" charset="0"/>
              </a:rPr>
              <a:t>UOG Journal </a:t>
            </a:r>
            <a:r>
              <a:rPr lang="en-GB" altLang="it-IT" b="1" dirty="0" smtClean="0">
                <a:solidFill>
                  <a:srgbClr val="000000"/>
                </a:solidFill>
                <a:ea typeface="Arial" panose="020B0604020202020204" pitchFamily="34" charset="0"/>
                <a:cs typeface="Arial" panose="020B0604020202020204" pitchFamily="34" charset="0"/>
              </a:rPr>
              <a:t>Club: October 2019</a:t>
            </a:r>
            <a:endParaRPr lang="en-GB" altLang="it-IT" b="1" dirty="0">
              <a:solidFill>
                <a:srgbClr val="000000"/>
              </a:solidFill>
              <a:ea typeface="Arial" panose="020B0604020202020204" pitchFamily="34" charset="0"/>
              <a:cs typeface="Arial" panose="020B0604020202020204" pitchFamily="34" charset="0"/>
            </a:endParaRPr>
          </a:p>
        </p:txBody>
      </p:sp>
      <p:sp>
        <p:nvSpPr>
          <p:cNvPr id="13317" name="TextBox 1"/>
          <p:cNvSpPr txBox="1">
            <a:spLocks noChangeArrowheads="1"/>
          </p:cNvSpPr>
          <p:nvPr/>
        </p:nvSpPr>
        <p:spPr bwMode="auto">
          <a:xfrm>
            <a:off x="451880" y="2408861"/>
            <a:ext cx="8302151" cy="244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2000" b="1" dirty="0">
                <a:solidFill>
                  <a:srgbClr val="000000"/>
                </a:solidFill>
              </a:rPr>
              <a:t>羊膜腔穿刺术或绒毛取样术后流产风险评估：</a:t>
            </a:r>
            <a:endParaRPr lang="en-US" altLang="zh-CN" sz="2000" b="1" dirty="0">
              <a:solidFill>
                <a:srgbClr val="000000"/>
              </a:solidFill>
            </a:endParaRPr>
          </a:p>
          <a:p>
            <a:pPr algn="ctr">
              <a:buNone/>
            </a:pPr>
            <a:r>
              <a:rPr lang="zh-CN" altLang="en-US" sz="2000" b="1" dirty="0">
                <a:solidFill>
                  <a:srgbClr val="000000"/>
                </a:solidFill>
              </a:rPr>
              <a:t>文献系统回顾和最新荟萃分析</a:t>
            </a:r>
            <a:endParaRPr lang="en-US" altLang="zh-CN" sz="2000" b="1" dirty="0">
              <a:solidFill>
                <a:srgbClr val="000000"/>
              </a:solidFill>
            </a:endParaRPr>
          </a:p>
          <a:p>
            <a:pPr algn="ctr">
              <a:buNone/>
            </a:pPr>
            <a:endParaRPr lang="zh-CN" altLang="en-US" sz="2000" b="1" dirty="0">
              <a:solidFill>
                <a:srgbClr val="000000"/>
              </a:solidFill>
            </a:endParaRPr>
          </a:p>
          <a:p>
            <a:pPr lvl="0" algn="ctr">
              <a:spcBef>
                <a:spcPts val="0"/>
              </a:spcBef>
              <a:buNone/>
            </a:pPr>
            <a:r>
              <a:rPr lang="en-US" altLang="zh-CN" sz="1800" dirty="0">
                <a:solidFill>
                  <a:prstClr val="black"/>
                </a:solidFill>
                <a:latin typeface="Arial" panose="020B0604020202020204" pitchFamily="34" charset="0"/>
                <a:cs typeface="Arial" panose="020B0604020202020204" pitchFamily="34" charset="0"/>
              </a:rPr>
              <a:t>L. J. SALOMON, A. SOTIRIADIS, C. B. WULFF, A. ODIBO and R. AKOLEKAR</a:t>
            </a:r>
          </a:p>
          <a:p>
            <a:pPr lvl="0" algn="ctr">
              <a:spcBef>
                <a:spcPts val="0"/>
              </a:spcBef>
              <a:buNone/>
            </a:pPr>
            <a:endParaRPr lang="sv-SE" altLang="en-US" sz="1800" dirty="0">
              <a:solidFill>
                <a:prstClr val="black"/>
              </a:solidFill>
              <a:latin typeface="Arial" panose="020B0604020202020204" pitchFamily="34" charset="0"/>
              <a:cs typeface="Arial" panose="020B0604020202020204" pitchFamily="34" charset="0"/>
            </a:endParaRPr>
          </a:p>
          <a:p>
            <a:pPr lvl="0" algn="ctr">
              <a:spcBef>
                <a:spcPct val="0"/>
              </a:spcBef>
              <a:spcAft>
                <a:spcPts val="600"/>
              </a:spcAft>
              <a:buNone/>
            </a:pPr>
            <a:r>
              <a:rPr lang="it-IT" altLang="en-US" sz="1800" i="1" dirty="0">
                <a:solidFill>
                  <a:prstClr val="black"/>
                </a:solidFill>
                <a:latin typeface="Arial" panose="020B0604020202020204" pitchFamily="34" charset="0"/>
                <a:cs typeface="Arial" panose="020B0604020202020204" pitchFamily="34" charset="0"/>
              </a:rPr>
              <a:t>Volume 54 , Issue 4 , Pages 440–449  </a:t>
            </a:r>
            <a:endParaRPr lang="en-GB" altLang="en-US" sz="1800" b="1" dirty="0">
              <a:solidFill>
                <a:prstClr val="black"/>
              </a:solidFill>
              <a:latin typeface="Arial" panose="020B0604020202020204" pitchFamily="34" charset="0"/>
              <a:cs typeface="Arial" panose="020B0604020202020204" pitchFamily="34" charset="0"/>
            </a:endParaRPr>
          </a:p>
        </p:txBody>
      </p:sp>
      <p:sp>
        <p:nvSpPr>
          <p:cNvPr id="13318" name="TextBox 2"/>
          <p:cNvSpPr txBox="1">
            <a:spLocks noChangeArrowheads="1"/>
          </p:cNvSpPr>
          <p:nvPr/>
        </p:nvSpPr>
        <p:spPr bwMode="auto">
          <a:xfrm>
            <a:off x="3155578" y="5080000"/>
            <a:ext cx="4805306"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zh-CN" altLang="en-US" sz="1800" dirty="0">
                <a:solidFill>
                  <a:srgbClr val="000000"/>
                </a:solidFill>
                <a:ea typeface="Arial" panose="020B0604020202020204" pitchFamily="34" charset="0"/>
                <a:cs typeface="Arial" panose="020B0604020202020204" pitchFamily="34" charset="0"/>
              </a:rPr>
              <a:t>幻灯准备：</a:t>
            </a:r>
            <a:r>
              <a:rPr lang="en-US" altLang="zh-CN" sz="1800" dirty="0">
                <a:solidFill>
                  <a:srgbClr val="000000"/>
                </a:solidFill>
                <a:ea typeface="Arial" panose="020B0604020202020204" pitchFamily="34" charset="0"/>
                <a:cs typeface="Arial" panose="020B0604020202020204" pitchFamily="34" charset="0"/>
              </a:rPr>
              <a:t>Yael Raz</a:t>
            </a:r>
            <a:r>
              <a:rPr lang="zh-CN" altLang="en-US" sz="1800" dirty="0">
                <a:solidFill>
                  <a:srgbClr val="000000"/>
                </a:solidFill>
                <a:ea typeface="Arial" panose="020B0604020202020204" pitchFamily="34" charset="0"/>
                <a:cs typeface="Arial" panose="020B0604020202020204" pitchFamily="34" charset="0"/>
              </a:rPr>
              <a:t>医</a:t>
            </a:r>
            <a:r>
              <a:rPr lang="zh-CN" altLang="en-US" sz="1800" dirty="0" smtClean="0">
                <a:solidFill>
                  <a:srgbClr val="000000"/>
                </a:solidFill>
                <a:ea typeface="Arial" panose="020B0604020202020204" pitchFamily="34" charset="0"/>
                <a:cs typeface="Arial" panose="020B0604020202020204" pitchFamily="34" charset="0"/>
              </a:rPr>
              <a:t>生（</a:t>
            </a:r>
            <a:r>
              <a:rPr lang="zh-CN" altLang="en-US" sz="1800" dirty="0">
                <a:solidFill>
                  <a:srgbClr val="000000"/>
                </a:solidFill>
                <a:ea typeface="Arial" panose="020B0604020202020204" pitchFamily="34" charset="0"/>
                <a:cs typeface="Arial" panose="020B0604020202020204" pitchFamily="34" charset="0"/>
              </a:rPr>
              <a:t>由</a:t>
            </a:r>
            <a:r>
              <a:rPr lang="en-US" altLang="zh-CN" sz="1800" dirty="0">
                <a:solidFill>
                  <a:srgbClr val="000000"/>
                </a:solidFill>
                <a:ea typeface="Arial" panose="020B0604020202020204" pitchFamily="34" charset="0"/>
                <a:cs typeface="Arial" panose="020B0604020202020204" pitchFamily="34" charset="0"/>
              </a:rPr>
              <a:t>UOG</a:t>
            </a:r>
            <a:r>
              <a:rPr lang="zh-CN" altLang="en-US" sz="1800" dirty="0">
                <a:solidFill>
                  <a:srgbClr val="000000"/>
                </a:solidFill>
                <a:ea typeface="Arial" panose="020B0604020202020204" pitchFamily="34" charset="0"/>
                <a:cs typeface="Arial" panose="020B0604020202020204" pitchFamily="34" charset="0"/>
              </a:rPr>
              <a:t>为培训人员编辑）</a:t>
            </a:r>
          </a:p>
          <a:p>
            <a:pPr eaLnBrk="1" hangingPunct="1">
              <a:spcBef>
                <a:spcPct val="0"/>
              </a:spcBef>
              <a:buFontTx/>
              <a:buNone/>
            </a:pPr>
            <a:r>
              <a:rPr lang="zh-CN" altLang="en-US" sz="1800" dirty="0">
                <a:solidFill>
                  <a:srgbClr val="000000"/>
                </a:solidFill>
                <a:ea typeface="Arial" panose="020B0604020202020204" pitchFamily="34" charset="0"/>
                <a:cs typeface="Arial" panose="020B0604020202020204" pitchFamily="34" charset="0"/>
              </a:rPr>
              <a:t>译者：刘妍医生，吴青青教授</a:t>
            </a:r>
            <a:endParaRPr lang="en-GB" altLang="it-IT" sz="1800" dirty="0">
              <a:solidFill>
                <a:srgbClr val="000000"/>
              </a:solidFill>
              <a:ea typeface="Arial" panose="020B0604020202020204" pitchFamily="34" charset="0"/>
              <a:cs typeface="Arial" panose="020B0604020202020204" pitchFamily="34" charset="0"/>
            </a:endParaRPr>
          </a:p>
        </p:txBody>
      </p:sp>
      <p:grpSp>
        <p:nvGrpSpPr>
          <p:cNvPr id="12" name="Group 2"/>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377" y="4912285"/>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0" y="170506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zh-CN" altLang="en-US" sz="2400" b="1" dirty="0">
                <a:solidFill>
                  <a:srgbClr val="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结果</a:t>
            </a:r>
            <a:r>
              <a:rPr lang="en-US" altLang="zh-CN" sz="2400" b="1" dirty="0">
                <a:solidFill>
                  <a:srgbClr val="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2400" b="1" dirty="0">
                <a:solidFill>
                  <a:srgbClr val="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组内分析</a:t>
            </a:r>
            <a:r>
              <a:rPr lang="en-US" altLang="zh-CN" sz="2400" b="1" dirty="0">
                <a:solidFill>
                  <a:srgbClr val="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-CVS</a:t>
            </a:r>
            <a:endParaRPr lang="en-US" sz="2400" b="1" dirty="0">
              <a:solidFill>
                <a:srgbClr val="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羊膜腔穿刺术或绒毛膜绒毛取样后流产的风险：系统的文献回顾和最新的荟萃分析</a:t>
            </a:r>
          </a:p>
          <a:p>
            <a:pPr algn="ctr">
              <a:buNone/>
            </a:pPr>
            <a:r>
              <a:rPr lang="zh-CN" altLang="en-US" sz="1400" b="1" dirty="0">
                <a:solidFill>
                  <a:schemeClr val="bg1"/>
                </a:solidFill>
              </a:rPr>
              <a:t> </a:t>
            </a:r>
            <a:r>
              <a:rPr lang="en-US" altLang="zh-CN" sz="1400" i="1" dirty="0">
                <a:solidFill>
                  <a:srgbClr val="FFFFFF"/>
                </a:solidFill>
              </a:rPr>
              <a:t>S</a:t>
            </a:r>
            <a:r>
              <a:rPr lang="en-US" altLang="zh-CN" sz="1400" b="1" dirty="0">
                <a:solidFill>
                  <a:schemeClr val="bg1"/>
                </a:solidFill>
              </a:rPr>
              <a:t>alomon</a:t>
            </a:r>
            <a:r>
              <a:rPr lang="zh-CN" altLang="en-US" sz="1400" b="1" dirty="0">
                <a:solidFill>
                  <a:schemeClr val="bg1"/>
                </a:solidFill>
              </a:rPr>
              <a:t>等人，</a:t>
            </a:r>
            <a:r>
              <a:rPr lang="en-US" altLang="zh-CN" sz="1400" b="1" dirty="0">
                <a:solidFill>
                  <a:schemeClr val="bg1"/>
                </a:solidFill>
              </a:rPr>
              <a:t>UOG 2019</a:t>
            </a:r>
            <a:endParaRPr lang="en-GB" altLang="it-IT" sz="1400" i="1" dirty="0">
              <a:solidFill>
                <a:schemeClr val="bg1"/>
              </a:solidFill>
            </a:endParaRPr>
          </a:p>
        </p:txBody>
      </p:sp>
      <p:sp>
        <p:nvSpPr>
          <p:cNvPr id="9" name="Segnaposto contenuto 2"/>
          <p:cNvSpPr txBox="1"/>
          <p:nvPr/>
        </p:nvSpPr>
        <p:spPr bwMode="auto">
          <a:xfrm>
            <a:off x="214992" y="5576213"/>
            <a:ext cx="8738508" cy="116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Arial" panose="020B0604020202020204" pitchFamily="34" charset="0"/>
              <a:buChar char="•"/>
            </a:pPr>
            <a:r>
              <a:rPr lang="zh-CN" altLang="en-US" sz="1800" b="1" dirty="0">
                <a:solidFill>
                  <a:srgbClr val="000000"/>
                </a:solidFill>
                <a:latin typeface="+mn-ea"/>
              </a:rPr>
              <a:t>当染色体异常风险水平不同时，</a:t>
            </a:r>
            <a:r>
              <a:rPr lang="en-US" altLang="zh-CN" sz="1800" b="1" dirty="0">
                <a:solidFill>
                  <a:srgbClr val="000000"/>
                </a:solidFill>
                <a:latin typeface="+mn-ea"/>
              </a:rPr>
              <a:t>CVS</a:t>
            </a:r>
            <a:r>
              <a:rPr lang="zh-CN" altLang="en-US" sz="1800" b="1" dirty="0">
                <a:solidFill>
                  <a:srgbClr val="000000"/>
                </a:solidFill>
                <a:latin typeface="+mn-ea"/>
              </a:rPr>
              <a:t>术后流产的总的风险</a:t>
            </a:r>
            <a:r>
              <a:rPr lang="en-US" altLang="zh-CN" sz="1800" b="1" dirty="0">
                <a:solidFill>
                  <a:srgbClr val="000000"/>
                </a:solidFill>
                <a:latin typeface="+mn-ea"/>
              </a:rPr>
              <a:t>RD</a:t>
            </a:r>
            <a:r>
              <a:rPr lang="zh-CN" altLang="en-US" sz="1800" b="1" dirty="0">
                <a:solidFill>
                  <a:srgbClr val="000000"/>
                </a:solidFill>
                <a:latin typeface="+mn-ea"/>
              </a:rPr>
              <a:t>为</a:t>
            </a:r>
            <a:r>
              <a:rPr lang="en-US" altLang="zh-CN" sz="1800" b="1" dirty="0">
                <a:solidFill>
                  <a:srgbClr val="000000"/>
                </a:solidFill>
                <a:latin typeface="微软雅黑" panose="020B0503020204020204" pitchFamily="34" charset="-122"/>
                <a:ea typeface="微软雅黑" panose="020B0503020204020204" pitchFamily="34" charset="-122"/>
              </a:rPr>
              <a:t>0.48</a:t>
            </a:r>
            <a:r>
              <a:rPr lang="zh-CN" altLang="en-US" sz="1800" b="1" dirty="0">
                <a:solidFill>
                  <a:srgbClr val="000000"/>
                </a:solidFill>
                <a:latin typeface="微软雅黑" panose="020B0503020204020204" pitchFamily="34" charset="-122"/>
                <a:ea typeface="微软雅黑" panose="020B0503020204020204" pitchFamily="34" charset="-122"/>
              </a:rPr>
              <a:t>％</a:t>
            </a:r>
            <a:r>
              <a:rPr lang="en-US" altLang="zh-CN" sz="1800" b="1" dirty="0">
                <a:solidFill>
                  <a:srgbClr val="000000"/>
                </a:solidFill>
                <a:latin typeface="Arial Narrow" panose="020B0606020202030204" pitchFamily="34" charset="0"/>
              </a:rPr>
              <a:t>(95% CI, 0.17–0.78;</a:t>
            </a:r>
            <a:r>
              <a:rPr lang="zh-CN" altLang="en-US" sz="1800" b="1" dirty="0">
                <a:solidFill>
                  <a:srgbClr val="000000"/>
                </a:solidFill>
                <a:latin typeface="Arial Narrow" panose="020B0606020202030204" pitchFamily="34" charset="0"/>
              </a:rPr>
              <a:t>  </a:t>
            </a:r>
            <a:r>
              <a:rPr lang="en-US" altLang="zh-CN" sz="1800" b="1" dirty="0">
                <a:solidFill>
                  <a:srgbClr val="000000"/>
                </a:solidFill>
                <a:latin typeface="Arial Narrow" panose="020B0606020202030204" pitchFamily="34" charset="0"/>
              </a:rPr>
              <a:t>I</a:t>
            </a:r>
            <a:r>
              <a:rPr lang="en-US" altLang="zh-CN" sz="1800" b="1" baseline="30000" dirty="0">
                <a:solidFill>
                  <a:srgbClr val="000000"/>
                </a:solidFill>
                <a:latin typeface="Arial Narrow" panose="020B0606020202030204" pitchFamily="34" charset="0"/>
              </a:rPr>
              <a:t>2</a:t>
            </a:r>
            <a:r>
              <a:rPr lang="en-US" altLang="zh-CN" sz="1800" b="1" dirty="0">
                <a:solidFill>
                  <a:srgbClr val="000000"/>
                </a:solidFill>
                <a:latin typeface="Arial Narrow" panose="020B0606020202030204" pitchFamily="34" charset="0"/>
              </a:rPr>
              <a:t> = 0</a:t>
            </a:r>
            <a:r>
              <a:rPr lang="zh-CN" altLang="en-US" sz="1800" b="1" dirty="0">
                <a:solidFill>
                  <a:srgbClr val="000000"/>
                </a:solidFill>
                <a:latin typeface="Arial Narrow" panose="020B0606020202030204" pitchFamily="34" charset="0"/>
              </a:rPr>
              <a:t>％）</a:t>
            </a:r>
          </a:p>
          <a:p>
            <a:pPr>
              <a:buFont typeface="Arial" panose="020B0604020202020204" pitchFamily="34" charset="0"/>
              <a:buChar char="•"/>
            </a:pPr>
            <a:r>
              <a:rPr lang="zh-CN" altLang="en-US" sz="1800" b="1" dirty="0">
                <a:solidFill>
                  <a:srgbClr val="000000"/>
                </a:solidFill>
                <a:latin typeface="+mn-ea"/>
              </a:rPr>
              <a:t>当染色体异常风险水平相似时，</a:t>
            </a:r>
            <a:r>
              <a:rPr lang="en-US" altLang="zh-CN" sz="1800" b="1" dirty="0">
                <a:solidFill>
                  <a:srgbClr val="000000"/>
                </a:solidFill>
                <a:latin typeface="+mn-ea"/>
              </a:rPr>
              <a:t>CVS</a:t>
            </a:r>
            <a:r>
              <a:rPr lang="zh-CN" altLang="en-US" sz="1800" b="1" dirty="0">
                <a:solidFill>
                  <a:srgbClr val="000000"/>
                </a:solidFill>
                <a:latin typeface="+mn-ea"/>
              </a:rPr>
              <a:t>术后操作相关的流产风险</a:t>
            </a:r>
            <a:r>
              <a:rPr lang="zh-CN" altLang="en-US" sz="1800" b="1" dirty="0">
                <a:solidFill>
                  <a:srgbClr val="000000"/>
                </a:solidFill>
                <a:latin typeface="微软雅黑" panose="020B0503020204020204" pitchFamily="34" charset="-122"/>
                <a:ea typeface="微软雅黑" panose="020B0503020204020204" pitchFamily="34" charset="-122"/>
              </a:rPr>
              <a:t>无显著性差异</a:t>
            </a:r>
            <a:r>
              <a:rPr lang="zh-CN" altLang="en-US" sz="1800" b="1" dirty="0">
                <a:solidFill>
                  <a:srgbClr val="000000"/>
                </a:solidFill>
                <a:latin typeface="Arial Narrow" panose="020B0606020202030204" pitchFamily="34" charset="0"/>
              </a:rPr>
              <a:t>（</a:t>
            </a:r>
            <a:r>
              <a:rPr lang="en-US" altLang="zh-CN" sz="1800" b="1" dirty="0">
                <a:solidFill>
                  <a:srgbClr val="000000"/>
                </a:solidFill>
                <a:latin typeface="Arial Narrow" panose="020B0606020202030204" pitchFamily="34" charset="0"/>
              </a:rPr>
              <a:t>RD</a:t>
            </a:r>
            <a:r>
              <a:rPr lang="zh-CN" altLang="en-US" sz="1800" b="1" dirty="0">
                <a:solidFill>
                  <a:srgbClr val="000000"/>
                </a:solidFill>
                <a:latin typeface="Arial Narrow" panose="020B0606020202030204" pitchFamily="34" charset="0"/>
              </a:rPr>
              <a:t>，</a:t>
            </a:r>
            <a:r>
              <a:rPr lang="en-US" altLang="zh-CN" sz="1800" b="1" dirty="0">
                <a:solidFill>
                  <a:srgbClr val="000000"/>
                </a:solidFill>
                <a:latin typeface="Arial Narrow" panose="020B0606020202030204" pitchFamily="34" charset="0"/>
              </a:rPr>
              <a:t>-0.11</a:t>
            </a:r>
            <a:r>
              <a:rPr lang="zh-CN" altLang="en-US" sz="1800" b="1" dirty="0">
                <a:solidFill>
                  <a:srgbClr val="000000"/>
                </a:solidFill>
                <a:latin typeface="Arial Narrow" panose="020B0606020202030204" pitchFamily="34" charset="0"/>
              </a:rPr>
              <a:t>％（</a:t>
            </a:r>
            <a:r>
              <a:rPr lang="en-US" altLang="zh-CN" sz="1800" b="1" dirty="0">
                <a:solidFill>
                  <a:srgbClr val="000000"/>
                </a:solidFill>
                <a:latin typeface="Arial Narrow" panose="020B0606020202030204" pitchFamily="34" charset="0"/>
              </a:rPr>
              <a:t>95</a:t>
            </a:r>
            <a:r>
              <a:rPr lang="zh-CN" altLang="en-US" sz="1800" b="1" dirty="0">
                <a:solidFill>
                  <a:srgbClr val="000000"/>
                </a:solidFill>
                <a:latin typeface="Arial Narrow" panose="020B0606020202030204" pitchFamily="34" charset="0"/>
              </a:rPr>
              <a:t>％</a:t>
            </a:r>
            <a:r>
              <a:rPr lang="en-US" altLang="zh-CN" sz="1800" b="1" dirty="0">
                <a:solidFill>
                  <a:srgbClr val="000000"/>
                </a:solidFill>
                <a:latin typeface="Arial Narrow" panose="020B0606020202030204" pitchFamily="34" charset="0"/>
              </a:rPr>
              <a:t>CI</a:t>
            </a:r>
            <a:r>
              <a:rPr lang="zh-CN" altLang="en-US" sz="1800" b="1" dirty="0">
                <a:solidFill>
                  <a:srgbClr val="000000"/>
                </a:solidFill>
                <a:latin typeface="Arial Narrow" panose="020B0606020202030204" pitchFamily="34" charset="0"/>
              </a:rPr>
              <a:t>，</a:t>
            </a:r>
            <a:r>
              <a:rPr lang="en-US" altLang="zh-CN" sz="1800" b="1" dirty="0">
                <a:solidFill>
                  <a:srgbClr val="000000"/>
                </a:solidFill>
                <a:latin typeface="Arial Narrow" panose="020B0606020202030204" pitchFamily="34" charset="0"/>
              </a:rPr>
              <a:t>-0.29</a:t>
            </a:r>
            <a:r>
              <a:rPr lang="zh-CN" altLang="en-US" sz="1800" b="1" dirty="0">
                <a:solidFill>
                  <a:srgbClr val="000000"/>
                </a:solidFill>
                <a:latin typeface="Arial Narrow" panose="020B0606020202030204" pitchFamily="34" charset="0"/>
              </a:rPr>
              <a:t>至</a:t>
            </a:r>
            <a:r>
              <a:rPr lang="en-US" altLang="zh-CN" sz="1800" b="1" dirty="0">
                <a:solidFill>
                  <a:srgbClr val="000000"/>
                </a:solidFill>
                <a:latin typeface="Arial Narrow" panose="020B0606020202030204" pitchFamily="34" charset="0"/>
              </a:rPr>
              <a:t>0.08</a:t>
            </a:r>
            <a:r>
              <a:rPr lang="zh-CN" altLang="en-US" sz="1800" b="1" dirty="0">
                <a:solidFill>
                  <a:srgbClr val="000000"/>
                </a:solidFill>
                <a:latin typeface="Arial Narrow" panose="020B0606020202030204" pitchFamily="34" charset="0"/>
              </a:rPr>
              <a:t>％； </a:t>
            </a:r>
            <a:r>
              <a:rPr lang="en-US" altLang="zh-CN" sz="1800" b="1" dirty="0">
                <a:solidFill>
                  <a:srgbClr val="000000"/>
                </a:solidFill>
                <a:latin typeface="Arial Narrow" panose="020B0606020202030204" pitchFamily="34" charset="0"/>
              </a:rPr>
              <a:t>I</a:t>
            </a:r>
            <a:r>
              <a:rPr lang="en-US" altLang="zh-CN" sz="1800" b="1" baseline="30000" dirty="0">
                <a:solidFill>
                  <a:srgbClr val="000000"/>
                </a:solidFill>
                <a:latin typeface="Arial Narrow" panose="020B0606020202030204" pitchFamily="34" charset="0"/>
              </a:rPr>
              <a:t>2</a:t>
            </a:r>
            <a:r>
              <a:rPr lang="en-US" altLang="zh-CN" sz="1800" b="1" dirty="0">
                <a:solidFill>
                  <a:srgbClr val="000000"/>
                </a:solidFill>
                <a:latin typeface="Arial Narrow" panose="020B0606020202030204" pitchFamily="34" charset="0"/>
              </a:rPr>
              <a:t> = 0</a:t>
            </a:r>
            <a:r>
              <a:rPr lang="zh-CN" altLang="en-US" sz="1800" b="1" dirty="0">
                <a:solidFill>
                  <a:srgbClr val="000000"/>
                </a:solidFill>
                <a:latin typeface="Arial Narrow" panose="020B0606020202030204" pitchFamily="34" charset="0"/>
              </a:rPr>
              <a:t>％））</a:t>
            </a:r>
            <a:endParaRPr lang="en-US" sz="1800" b="1" dirty="0">
              <a:latin typeface="Arial Narrow" panose="020B0606020202030204" pitchFamily="34" charset="0"/>
            </a:endParaRPr>
          </a:p>
        </p:txBody>
      </p:sp>
      <p:grpSp>
        <p:nvGrpSpPr>
          <p:cNvPr id="4" name="Group 3"/>
          <p:cNvGrpSpPr/>
          <p:nvPr/>
        </p:nvGrpSpPr>
        <p:grpSpPr>
          <a:xfrm>
            <a:off x="1827213" y="2143229"/>
            <a:ext cx="5986506" cy="3287100"/>
            <a:chOff x="1827213" y="2228289"/>
            <a:chExt cx="5986506" cy="3287100"/>
          </a:xfrm>
        </p:grpSpPr>
        <p:pic>
          <p:nvPicPr>
            <p:cNvPr id="3" name="Picture 2"/>
            <p:cNvPicPr>
              <a:picLocks noChangeAspect="1"/>
            </p:cNvPicPr>
            <p:nvPr/>
          </p:nvPicPr>
          <p:blipFill>
            <a:blip r:embed="rId5"/>
            <a:stretch>
              <a:fillRect/>
            </a:stretch>
          </p:blipFill>
          <p:spPr>
            <a:xfrm>
              <a:off x="1827213" y="2228289"/>
              <a:ext cx="5986506" cy="3287100"/>
            </a:xfrm>
            <a:prstGeom prst="rect">
              <a:avLst/>
            </a:prstGeom>
          </p:spPr>
        </p:pic>
        <p:sp>
          <p:nvSpPr>
            <p:cNvPr id="13" name="Rectangle 12"/>
            <p:cNvSpPr/>
            <p:nvPr/>
          </p:nvSpPr>
          <p:spPr>
            <a:xfrm>
              <a:off x="1827213" y="3259240"/>
              <a:ext cx="5986506"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27213" y="4426315"/>
              <a:ext cx="5986506"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0" y="189278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zh-CN" altLang="en-US" sz="2800" b="1" dirty="0">
                <a:solidFill>
                  <a:srgbClr val="000000"/>
                </a:solidFill>
                <a:effectLst>
                  <a:outerShdw blurRad="50800" dist="38100" dir="2700000" algn="tl" rotWithShape="0">
                    <a:prstClr val="black">
                      <a:alpha val="40000"/>
                    </a:prstClr>
                  </a:outerShdw>
                </a:effectLst>
              </a:rPr>
              <a:t>讨论</a:t>
            </a:r>
            <a:r>
              <a:rPr lang="en-US" altLang="zh-CN" sz="2800" b="1" dirty="0">
                <a:solidFill>
                  <a:srgbClr val="000000"/>
                </a:solidFill>
                <a:effectLst>
                  <a:outerShdw blurRad="50800" dist="38100" dir="2700000" algn="tl" rotWithShape="0">
                    <a:prstClr val="black">
                      <a:alpha val="40000"/>
                    </a:prstClr>
                  </a:outerShdw>
                </a:effectLst>
              </a:rPr>
              <a:t>–</a:t>
            </a:r>
            <a:r>
              <a:rPr lang="zh-CN" altLang="en-US" sz="2800" b="1" dirty="0">
                <a:solidFill>
                  <a:srgbClr val="000000"/>
                </a:solidFill>
                <a:effectLst>
                  <a:outerShdw blurRad="50800" dist="38100" dir="2700000" algn="tl" rotWithShape="0">
                    <a:prstClr val="black">
                      <a:alpha val="40000"/>
                    </a:prstClr>
                  </a:outerShdw>
                </a:effectLst>
              </a:rPr>
              <a:t>主要结果</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5" name="Segnaposto contenuto 2"/>
          <p:cNvSpPr txBox="1"/>
          <p:nvPr/>
        </p:nvSpPr>
        <p:spPr bwMode="auto">
          <a:xfrm>
            <a:off x="308344" y="2612837"/>
            <a:ext cx="8378455" cy="39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buFont typeface="Arial" panose="020B0604020202020204" pitchFamily="34" charset="0"/>
              <a:buChar char="•"/>
            </a:pPr>
            <a:r>
              <a:rPr lang="zh-CN" altLang="en-US" sz="1800" b="1" dirty="0"/>
              <a:t>操作相关性流产远远低于目前专业机构指南中所引用的风险：</a:t>
            </a:r>
          </a:p>
          <a:p>
            <a:pPr marL="627380" indent="-84455">
              <a:lnSpc>
                <a:spcPct val="150000"/>
              </a:lnSpc>
              <a:buFont typeface="Wingdings" panose="05000000000000000000" pitchFamily="2" charset="2"/>
              <a:buChar char="Ø"/>
            </a:pPr>
            <a:r>
              <a:rPr lang="zh-CN" altLang="en-US" sz="1800" b="1" dirty="0"/>
              <a:t> 羊膜穿刺术后约</a:t>
            </a:r>
            <a:r>
              <a:rPr lang="en-US" altLang="zh-CN" sz="1800" b="1" dirty="0"/>
              <a:t>0.30</a:t>
            </a:r>
            <a:r>
              <a:rPr lang="zh-CN" altLang="en-US" sz="1800" b="1" dirty="0"/>
              <a:t>％。</a:t>
            </a:r>
          </a:p>
          <a:p>
            <a:pPr marL="542925" indent="0">
              <a:lnSpc>
                <a:spcPct val="150000"/>
              </a:lnSpc>
              <a:buFont typeface="Wingdings" panose="05000000000000000000" pitchFamily="2" charset="2"/>
              <a:buChar char="Ø"/>
            </a:pPr>
            <a:r>
              <a:rPr lang="en-US" altLang="zh-CN" sz="1800" b="1" dirty="0"/>
              <a:t>  CVS</a:t>
            </a:r>
            <a:r>
              <a:rPr lang="zh-CN" altLang="en-US" sz="1800" b="1" dirty="0"/>
              <a:t>术后与正常对照组相比无显著性差异。</a:t>
            </a:r>
          </a:p>
          <a:p>
            <a:pPr marL="627380" indent="-265430">
              <a:lnSpc>
                <a:spcPct val="150000"/>
              </a:lnSpc>
              <a:buFont typeface="Arial" panose="020B0604020202020204" pitchFamily="34" charset="0"/>
              <a:buChar char="•"/>
            </a:pPr>
            <a:r>
              <a:rPr lang="zh-CN" altLang="en-US" sz="1800" b="1" dirty="0"/>
              <a:t>较羊膜腔穿刺相比，</a:t>
            </a:r>
            <a:r>
              <a:rPr lang="en-US" altLang="zh-CN" sz="1800" b="1" dirty="0"/>
              <a:t>CVS</a:t>
            </a:r>
            <a:r>
              <a:rPr lang="zh-CN" altLang="en-US" sz="1800" b="1" dirty="0"/>
              <a:t>可能相对更安全。</a:t>
            </a:r>
          </a:p>
          <a:p>
            <a:pPr marL="0" indent="0">
              <a:lnSpc>
                <a:spcPct val="150000"/>
              </a:lnSpc>
              <a:buNone/>
            </a:pPr>
            <a:endParaRPr lang="zh-CN" altLang="en-US" sz="1800" b="1" dirty="0"/>
          </a:p>
          <a:p>
            <a:pPr>
              <a:lnSpc>
                <a:spcPct val="150000"/>
              </a:lnSpc>
              <a:buFont typeface="Arial" panose="020B0604020202020204" pitchFamily="34" charset="0"/>
              <a:buChar char="•"/>
            </a:pPr>
            <a:r>
              <a:rPr lang="zh-CN" altLang="en-US" sz="1800" b="1" dirty="0"/>
              <a:t>当对照组染色体异常的风险与实施侵入性产前诊断操作的人群相似时，实施侵入性产前诊断术后，包括羊膜腔穿刺及绒毛取样，其流传率较对照组相比无显著性差异。</a:t>
            </a:r>
            <a:endParaRPr lang="en-US" sz="2400" dirty="0"/>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羊膜腔穿刺术或绒毛膜绒毛取样后流产的风险：系统的文献回顾和最新的荟萃分析</a:t>
            </a:r>
          </a:p>
          <a:p>
            <a:pPr algn="ctr">
              <a:buNone/>
            </a:pPr>
            <a:r>
              <a:rPr lang="zh-CN" altLang="en-US" sz="1400" b="1" dirty="0">
                <a:solidFill>
                  <a:schemeClr val="bg1"/>
                </a:solidFill>
              </a:rPr>
              <a:t> </a:t>
            </a:r>
            <a:r>
              <a:rPr lang="en-US" altLang="zh-CN" sz="1400" i="1" dirty="0">
                <a:solidFill>
                  <a:srgbClr val="FFFFFF"/>
                </a:solidFill>
              </a:rPr>
              <a:t>S</a:t>
            </a:r>
            <a:r>
              <a:rPr lang="en-US" altLang="zh-CN" sz="1400" b="1" dirty="0">
                <a:solidFill>
                  <a:schemeClr val="bg1"/>
                </a:solidFill>
              </a:rPr>
              <a:t>alomon</a:t>
            </a:r>
            <a:r>
              <a:rPr lang="zh-CN" altLang="en-US" sz="1400" b="1" dirty="0">
                <a:solidFill>
                  <a:schemeClr val="bg1"/>
                </a:solidFill>
              </a:rPr>
              <a:t>等人，</a:t>
            </a:r>
            <a:r>
              <a:rPr lang="en-US" altLang="zh-CN" sz="1400" b="1" dirty="0">
                <a:solidFill>
                  <a:schemeClr val="bg1"/>
                </a:solidFill>
              </a:rPr>
              <a:t>UOG 2019</a:t>
            </a:r>
            <a:endParaRPr lang="en-GB" altLang="it-IT" sz="1400" i="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69534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zh-CN" altLang="en-US" sz="2800" b="1" dirty="0">
                <a:solidFill>
                  <a:srgbClr val="000000"/>
                </a:solidFill>
                <a:effectLst>
                  <a:outerShdw blurRad="50800" dist="38100" dir="2700000" algn="tl" rotWithShape="0">
                    <a:prstClr val="black">
                      <a:alpha val="40000"/>
                    </a:prstClr>
                  </a:outerShdw>
                </a:effectLst>
              </a:rPr>
              <a:t>讨论</a:t>
            </a:r>
            <a:endParaRPr lang="en-GB"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מציין מיקום טקסט 2"/>
          <p:cNvSpPr>
            <a:spLocks noGrp="1"/>
          </p:cNvSpPr>
          <p:nvPr>
            <p:ph type="body" idx="1"/>
          </p:nvPr>
        </p:nvSpPr>
        <p:spPr>
          <a:xfrm>
            <a:off x="179388" y="2267828"/>
            <a:ext cx="1186258" cy="416692"/>
          </a:xfrm>
        </p:spPr>
        <p:txBody>
          <a:bodyPr>
            <a:normAutofit lnSpcReduction="10000"/>
          </a:bodyPr>
          <a:lstStyle/>
          <a:p>
            <a:r>
              <a:rPr lang="zh-CN" altLang="en-US" dirty="0">
                <a:latin typeface="微软雅黑" panose="020B0503020204020204" pitchFamily="34" charset="-122"/>
                <a:ea typeface="微软雅黑" panose="020B0503020204020204" pitchFamily="34" charset="-122"/>
              </a:rPr>
              <a:t>优势</a:t>
            </a:r>
            <a:endParaRPr lang="he-IL" dirty="0">
              <a:latin typeface="微软雅黑" panose="020B0503020204020204" pitchFamily="34" charset="-122"/>
              <a:ea typeface="微软雅黑" panose="020B0503020204020204" pitchFamily="34" charset="-122"/>
            </a:endParaRPr>
          </a:p>
        </p:txBody>
      </p:sp>
      <p:sp>
        <p:nvSpPr>
          <p:cNvPr id="5" name="מציין מיקום טקסט 4"/>
          <p:cNvSpPr>
            <a:spLocks noGrp="1"/>
          </p:cNvSpPr>
          <p:nvPr>
            <p:ph type="body" sz="quarter" idx="3"/>
          </p:nvPr>
        </p:nvSpPr>
        <p:spPr>
          <a:xfrm>
            <a:off x="4525505" y="2372334"/>
            <a:ext cx="1809750" cy="318174"/>
          </a:xfrm>
        </p:spPr>
        <p:txBody>
          <a:bodyPr>
            <a:noAutofit/>
          </a:bodyPr>
          <a:lstStyle/>
          <a:p>
            <a:r>
              <a:rPr lang="zh-CN" altLang="en-US" sz="2200" dirty="0">
                <a:solidFill>
                  <a:srgbClr val="000000"/>
                </a:solidFill>
                <a:latin typeface="微软雅黑" panose="020B0503020204020204" pitchFamily="34" charset="-122"/>
                <a:ea typeface="微软雅黑" panose="020B0503020204020204" pitchFamily="34" charset="-122"/>
              </a:rPr>
              <a:t>局限性</a:t>
            </a:r>
            <a:endParaRPr lang="he-IL" sz="2200" dirty="0">
              <a:solidFill>
                <a:srgbClr val="000000"/>
              </a:solidFill>
              <a:latin typeface="微软雅黑" panose="020B0503020204020204" pitchFamily="34" charset="-122"/>
              <a:ea typeface="微软雅黑" panose="020B0503020204020204" pitchFamily="34" charset="-122"/>
            </a:endParaRPr>
          </a:p>
        </p:txBody>
      </p:sp>
      <p:sp>
        <p:nvSpPr>
          <p:cNvPr id="6" name="מציין מיקום תוכן 5"/>
          <p:cNvSpPr>
            <a:spLocks noGrp="1"/>
          </p:cNvSpPr>
          <p:nvPr>
            <p:ph sz="quarter" idx="4"/>
          </p:nvPr>
        </p:nvSpPr>
        <p:spPr>
          <a:xfrm>
            <a:off x="4765728" y="2850221"/>
            <a:ext cx="3906982" cy="870536"/>
          </a:xfrm>
        </p:spPr>
        <p:txBody>
          <a:bodyPr>
            <a:normAutofit/>
          </a:bodyPr>
          <a:lstStyle/>
          <a:p>
            <a:endParaRPr lang="zh-CN" altLang="en-US" sz="1400" dirty="0">
              <a:latin typeface="Arial" panose="020B0604020202020204" pitchFamily="34" charset="0"/>
              <a:cs typeface="Arial" panose="020B0604020202020204" pitchFamily="34" charset="0"/>
            </a:endParaRPr>
          </a:p>
          <a:p>
            <a:endParaRPr lang="zh-CN" altLang="en-US" sz="1400" dirty="0">
              <a:latin typeface="Arial" panose="020B0604020202020204" pitchFamily="34" charset="0"/>
              <a:cs typeface="Arial" panose="020B0604020202020204" pitchFamily="34" charset="0"/>
            </a:endParaRPr>
          </a:p>
          <a:p>
            <a:endParaRPr lang="he-IL" sz="1800" dirty="0"/>
          </a:p>
        </p:txBody>
      </p:sp>
      <p:sp>
        <p:nvSpPr>
          <p:cNvPr id="20" name="Text Box 5"/>
          <p:cNvSpPr txBox="1">
            <a:spLocks noChangeArrowheads="1"/>
          </p:cNvSpPr>
          <p:nvPr/>
        </p:nvSpPr>
        <p:spPr bwMode="auto">
          <a:xfrm>
            <a:off x="0" y="957294"/>
            <a:ext cx="9144000" cy="598283"/>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羊膜腔穿刺术或绒毛膜绒毛取样后流产的风险：系统的文献回顾和最新的荟萃分析</a:t>
            </a:r>
          </a:p>
          <a:p>
            <a:pPr algn="ctr">
              <a:buNone/>
            </a:pPr>
            <a:r>
              <a:rPr lang="zh-CN" altLang="en-US" sz="1400" b="1" dirty="0">
                <a:solidFill>
                  <a:schemeClr val="bg1"/>
                </a:solidFill>
              </a:rPr>
              <a:t> </a:t>
            </a:r>
            <a:r>
              <a:rPr lang="en-US" altLang="zh-CN" sz="1400" i="1" dirty="0">
                <a:solidFill>
                  <a:srgbClr val="FFFFFF"/>
                </a:solidFill>
              </a:rPr>
              <a:t>S</a:t>
            </a:r>
            <a:r>
              <a:rPr lang="en-US" altLang="zh-CN" sz="1400" b="1" dirty="0">
                <a:solidFill>
                  <a:schemeClr val="bg1"/>
                </a:solidFill>
              </a:rPr>
              <a:t>alomon</a:t>
            </a:r>
            <a:r>
              <a:rPr lang="zh-CN" altLang="en-US" sz="1400" b="1" dirty="0">
                <a:solidFill>
                  <a:schemeClr val="bg1"/>
                </a:solidFill>
              </a:rPr>
              <a:t>等人，</a:t>
            </a:r>
            <a:r>
              <a:rPr lang="en-US" altLang="zh-CN" sz="1400" b="1" dirty="0">
                <a:solidFill>
                  <a:schemeClr val="bg1"/>
                </a:solidFill>
              </a:rPr>
              <a:t>UOG 2019</a:t>
            </a:r>
            <a:endParaRPr lang="en-GB" altLang="it-IT" sz="1400" i="1" dirty="0">
              <a:solidFill>
                <a:schemeClr val="bg1"/>
              </a:solidFill>
            </a:endParaRPr>
          </a:p>
        </p:txBody>
      </p:sp>
      <p:sp>
        <p:nvSpPr>
          <p:cNvPr id="21" name="מציין מיקום תוכן 3"/>
          <p:cNvSpPr txBox="1"/>
          <p:nvPr/>
        </p:nvSpPr>
        <p:spPr>
          <a:xfrm>
            <a:off x="179388" y="2747282"/>
            <a:ext cx="4299623" cy="4110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b="1" dirty="0">
                <a:solidFill>
                  <a:srgbClr val="000000"/>
                </a:solidFill>
                <a:latin typeface="Arial" panose="020B0604020202020204" pitchFamily="34" charset="0"/>
                <a:cs typeface="Arial" panose="020B0604020202020204" pitchFamily="34" charset="0"/>
              </a:rPr>
              <a:t>以前的</a:t>
            </a:r>
            <a:r>
              <a:rPr lang="en-US" altLang="zh-CN" sz="1400" b="1" dirty="0">
                <a:solidFill>
                  <a:srgbClr val="000000"/>
                </a:solidFill>
                <a:latin typeface="Arial" panose="020B0604020202020204" pitchFamily="34" charset="0"/>
                <a:cs typeface="Arial" panose="020B0604020202020204" pitchFamily="34" charset="0"/>
              </a:rPr>
              <a:t>meta</a:t>
            </a:r>
            <a:r>
              <a:rPr lang="zh-CN" altLang="en-US" sz="1400" b="1" dirty="0">
                <a:solidFill>
                  <a:srgbClr val="000000"/>
                </a:solidFill>
                <a:latin typeface="Arial" panose="020B0604020202020204" pitchFamily="34" charset="0"/>
                <a:cs typeface="Arial" panose="020B0604020202020204" pitchFamily="34" charset="0"/>
              </a:rPr>
              <a:t>分析中仅仅一个研究包括病例对照分析研究</a:t>
            </a:r>
          </a:p>
          <a:p>
            <a:r>
              <a:rPr lang="zh-CN" altLang="en-US" sz="1400" b="1" dirty="0">
                <a:solidFill>
                  <a:srgbClr val="000000"/>
                </a:solidFill>
                <a:latin typeface="Arial" panose="020B0604020202020204" pitchFamily="34" charset="0"/>
                <a:cs typeface="Arial" panose="020B0604020202020204" pitchFamily="34" charset="0"/>
              </a:rPr>
              <a:t>数</a:t>
            </a:r>
            <a:r>
              <a:rPr lang="zh-CN" altLang="en-US" sz="1400" b="1" dirty="0">
                <a:latin typeface="Arial" panose="020B0604020202020204" pitchFamily="34" charset="0"/>
                <a:cs typeface="Arial" panose="020B0604020202020204" pitchFamily="34" charset="0"/>
              </a:rPr>
              <a:t>据跨越</a:t>
            </a:r>
            <a:r>
              <a:rPr lang="en-US" altLang="zh-CN" sz="1400" b="1" dirty="0">
                <a:latin typeface="Arial" panose="020B0604020202020204" pitchFamily="34" charset="0"/>
                <a:cs typeface="Arial" panose="020B0604020202020204" pitchFamily="34" charset="0"/>
              </a:rPr>
              <a:t>30</a:t>
            </a:r>
            <a:r>
              <a:rPr lang="zh-CN" altLang="en-US" sz="1400" b="1" dirty="0">
                <a:latin typeface="Arial" panose="020B0604020202020204" pitchFamily="34" charset="0"/>
                <a:cs typeface="Arial" panose="020B0604020202020204" pitchFamily="34" charset="0"/>
              </a:rPr>
              <a:t>年</a:t>
            </a:r>
            <a:endParaRPr lang="en-US" altLang="zh-CN" sz="1400" b="1" dirty="0">
              <a:solidFill>
                <a:srgbClr val="000000"/>
              </a:solidFill>
              <a:latin typeface="Arial" panose="020B0604020202020204" pitchFamily="34" charset="0"/>
              <a:cs typeface="Arial" panose="020B0604020202020204" pitchFamily="34" charset="0"/>
            </a:endParaRPr>
          </a:p>
          <a:p>
            <a:r>
              <a:rPr lang="zh-CN" altLang="en-US" sz="1400" b="1" dirty="0">
                <a:solidFill>
                  <a:srgbClr val="000000"/>
                </a:solidFill>
                <a:latin typeface="Arial" panose="020B0604020202020204" pitchFamily="34" charset="0"/>
                <a:cs typeface="Arial" panose="020B0604020202020204" pitchFamily="34" charset="0"/>
              </a:rPr>
              <a:t>采用新的统计方法解决了不同研究之间异质性问题：</a:t>
            </a:r>
          </a:p>
          <a:p>
            <a:pPr>
              <a:buFont typeface="Calibri" panose="020F0502020204030204" pitchFamily="34" charset="0"/>
              <a:buChar char="‒"/>
            </a:pPr>
            <a:r>
              <a:rPr lang="zh-CN" altLang="en-US" sz="1400" b="1" dirty="0">
                <a:solidFill>
                  <a:srgbClr val="000000"/>
                </a:solidFill>
                <a:latin typeface="Arial" panose="020B0604020202020204" pitchFamily="34" charset="0"/>
                <a:cs typeface="Arial" panose="020B0604020202020204" pitchFamily="34" charset="0"/>
              </a:rPr>
              <a:t>不包括要求终止妊娠者</a:t>
            </a:r>
          </a:p>
          <a:p>
            <a:pPr>
              <a:lnSpc>
                <a:spcPct val="150000"/>
              </a:lnSpc>
              <a:buFont typeface="Calibri" panose="020F0502020204030204" pitchFamily="34" charset="0"/>
              <a:buChar char="‒"/>
            </a:pPr>
            <a:r>
              <a:rPr lang="zh-CN" altLang="en-US" sz="1400" b="1" dirty="0">
                <a:solidFill>
                  <a:srgbClr val="000000"/>
                </a:solidFill>
                <a:latin typeface="Arial" panose="020B0604020202020204" pitchFamily="34" charset="0"/>
                <a:cs typeface="Arial" panose="020B0604020202020204" pitchFamily="34" charset="0"/>
              </a:rPr>
              <a:t>排除由于结构缺陷或产科并发症引起的流产（如果数据可用）</a:t>
            </a:r>
          </a:p>
          <a:p>
            <a:pPr>
              <a:buFont typeface="Calibri" panose="020F0502020204030204" pitchFamily="34" charset="0"/>
              <a:buChar char="‒"/>
            </a:pPr>
            <a:r>
              <a:rPr lang="zh-CN" altLang="en-US" sz="1400" b="1" dirty="0">
                <a:solidFill>
                  <a:srgbClr val="000000"/>
                </a:solidFill>
                <a:latin typeface="Arial" panose="020B0604020202020204" pitchFamily="34" charset="0"/>
                <a:cs typeface="Arial" panose="020B0604020202020204" pitchFamily="34" charset="0"/>
              </a:rPr>
              <a:t>仅包括从</a:t>
            </a:r>
            <a:r>
              <a:rPr lang="en-US" altLang="zh-CN" sz="1400" b="1" dirty="0">
                <a:solidFill>
                  <a:srgbClr val="000000"/>
                </a:solidFill>
                <a:latin typeface="Arial" panose="020B0604020202020204" pitchFamily="34" charset="0"/>
                <a:cs typeface="Arial" panose="020B0604020202020204" pitchFamily="34" charset="0"/>
              </a:rPr>
              <a:t>2000</a:t>
            </a:r>
            <a:r>
              <a:rPr lang="zh-CN" altLang="en-US" sz="1400" b="1" dirty="0">
                <a:solidFill>
                  <a:srgbClr val="000000"/>
                </a:solidFill>
                <a:latin typeface="Arial" panose="020B0604020202020204" pitchFamily="34" charset="0"/>
                <a:cs typeface="Arial" panose="020B0604020202020204" pitchFamily="34" charset="0"/>
              </a:rPr>
              <a:t>年起进行的操作（如果有数据可用）</a:t>
            </a:r>
          </a:p>
          <a:p>
            <a:pPr>
              <a:lnSpc>
                <a:spcPct val="150000"/>
              </a:lnSpc>
              <a:buFont typeface="Calibri" panose="020F0502020204030204" pitchFamily="34" charset="0"/>
              <a:buChar char="‒"/>
            </a:pPr>
            <a:r>
              <a:rPr lang="zh-CN" altLang="en-US" sz="1400" b="1" dirty="0">
                <a:solidFill>
                  <a:srgbClr val="000000"/>
                </a:solidFill>
                <a:latin typeface="Arial" panose="020B0604020202020204" pitchFamily="34" charset="0"/>
                <a:cs typeface="Arial" panose="020B0604020202020204" pitchFamily="34" charset="0"/>
              </a:rPr>
              <a:t>根据风险对数据进行分层，以进行组内分析</a:t>
            </a:r>
          </a:p>
          <a:p>
            <a:pPr>
              <a:buFont typeface="Calibri" panose="020F0502020204030204" pitchFamily="34" charset="0"/>
              <a:buChar char="‒"/>
            </a:pPr>
            <a:r>
              <a:rPr lang="zh-CN" altLang="en-US" sz="1400" b="1" dirty="0">
                <a:solidFill>
                  <a:srgbClr val="000000"/>
                </a:solidFill>
                <a:latin typeface="Arial" panose="020B0604020202020204" pitchFamily="34" charset="0"/>
                <a:cs typeface="Arial" panose="020B0604020202020204" pitchFamily="34" charset="0"/>
              </a:rPr>
              <a:t>使用随机</a:t>
            </a:r>
            <a:r>
              <a:rPr lang="en-US" altLang="zh-CN" sz="1400" b="1" dirty="0">
                <a:solidFill>
                  <a:srgbClr val="000000"/>
                </a:solidFill>
                <a:latin typeface="Arial" panose="020B0604020202020204" pitchFamily="34" charset="0"/>
                <a:cs typeface="Arial" panose="020B0604020202020204" pitchFamily="34" charset="0"/>
              </a:rPr>
              <a:t>-</a:t>
            </a:r>
            <a:r>
              <a:rPr lang="zh-CN" altLang="en-US" sz="1400" b="1" dirty="0">
                <a:solidFill>
                  <a:srgbClr val="000000"/>
                </a:solidFill>
                <a:latin typeface="Arial" panose="020B0604020202020204" pitchFamily="34" charset="0"/>
                <a:cs typeface="Arial" panose="020B0604020202020204" pitchFamily="34" charset="0"/>
              </a:rPr>
              <a:t>效应模型</a:t>
            </a:r>
            <a:endParaRPr lang="zh-CN" altLang="en-US" sz="1400" b="1" dirty="0">
              <a:latin typeface="Arial" panose="020B0604020202020204" pitchFamily="34" charset="0"/>
              <a:cs typeface="Arial" panose="020B0604020202020204" pitchFamily="34" charset="0"/>
            </a:endParaRPr>
          </a:p>
          <a:p>
            <a:endParaRPr lang="zh-CN" alt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cxnSp>
        <p:nvCxnSpPr>
          <p:cNvPr id="7" name="Straight Arrow Connector 6"/>
          <p:cNvCxnSpPr/>
          <p:nvPr/>
        </p:nvCxnSpPr>
        <p:spPr>
          <a:xfrm flipH="1">
            <a:off x="4336079" y="3261686"/>
            <a:ext cx="406401" cy="558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מציין מיקום תוכן 5"/>
          <p:cNvSpPr txBox="1"/>
          <p:nvPr/>
        </p:nvSpPr>
        <p:spPr>
          <a:xfrm>
            <a:off x="4572000" y="2690508"/>
            <a:ext cx="4299622" cy="3971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400" b="1" dirty="0">
                <a:solidFill>
                  <a:srgbClr val="000000"/>
                </a:solidFill>
                <a:latin typeface="Arial" panose="020B0604020202020204" pitchFamily="34" charset="0"/>
                <a:cs typeface="Arial" panose="020B0604020202020204" pitchFamily="34" charset="0"/>
              </a:rPr>
              <a:t>不同研究之间的异质性（不同适应症，对照组不同的入组标准，不同的风险水平背景）</a:t>
            </a:r>
            <a:endParaRPr lang="en-US" altLang="zh-CN" sz="1400" b="1" dirty="0">
              <a:solidFill>
                <a:srgbClr val="000000"/>
              </a:solidFill>
              <a:latin typeface="Arial" panose="020B0604020202020204" pitchFamily="34" charset="0"/>
              <a:cs typeface="Arial" panose="020B0604020202020204" pitchFamily="34" charset="0"/>
            </a:endParaRPr>
          </a:p>
          <a:p>
            <a:pPr marL="0" indent="0">
              <a:lnSpc>
                <a:spcPct val="150000"/>
              </a:lnSpc>
              <a:buNone/>
            </a:pPr>
            <a:endParaRPr lang="en-US" altLang="zh-CN" sz="1400" b="1" dirty="0">
              <a:solidFill>
                <a:srgbClr val="000000"/>
              </a:solidFill>
              <a:latin typeface="Arial" panose="020B0604020202020204" pitchFamily="34" charset="0"/>
              <a:cs typeface="Arial" panose="020B0604020202020204" pitchFamily="34" charset="0"/>
            </a:endParaRPr>
          </a:p>
          <a:p>
            <a:pPr>
              <a:lnSpc>
                <a:spcPct val="150000"/>
              </a:lnSpc>
            </a:pPr>
            <a:r>
              <a:rPr lang="zh-CN" altLang="en-US" sz="1400" b="1" dirty="0">
                <a:solidFill>
                  <a:srgbClr val="000000"/>
                </a:solidFill>
                <a:latin typeface="Arial" panose="020B0604020202020204" pitchFamily="34" charset="0"/>
                <a:cs typeface="Arial" panose="020B0604020202020204" pitchFamily="34" charset="0"/>
              </a:rPr>
              <a:t>在高风险人群占主体人群与大部分均为低风险人群中，进行风险评估的比较是不可能的</a:t>
            </a:r>
          </a:p>
          <a:p>
            <a:pPr>
              <a:lnSpc>
                <a:spcPct val="150000"/>
              </a:lnSpc>
            </a:pPr>
            <a:r>
              <a:rPr lang="zh-CN" altLang="en-US" sz="1400" b="1" dirty="0">
                <a:solidFill>
                  <a:srgbClr val="000000"/>
                </a:solidFill>
                <a:latin typeface="Arial" panose="020B0604020202020204" pitchFamily="34" charset="0"/>
                <a:cs typeface="Arial" panose="020B0604020202020204" pitchFamily="34" charset="0"/>
              </a:rPr>
              <a:t>没有其他妊娠并发症（早产，死产）或严重的罕见急重症（败血症，羊水栓塞）</a:t>
            </a:r>
          </a:p>
          <a:p>
            <a:pPr>
              <a:lnSpc>
                <a:spcPct val="150000"/>
              </a:lnSpc>
            </a:pPr>
            <a:r>
              <a:rPr lang="zh-CN" altLang="en-US" sz="1400" b="1" dirty="0">
                <a:solidFill>
                  <a:srgbClr val="000000"/>
                </a:solidFill>
                <a:latin typeface="Arial" panose="020B0604020202020204" pitchFamily="34" charset="0"/>
                <a:cs typeface="Arial" panose="020B0604020202020204" pitchFamily="34" charset="0"/>
              </a:rPr>
              <a:t>无法对术者操作的经验进行评估（只有最近的两项研究提供了数据，但结果相矛盾）</a:t>
            </a:r>
            <a:endParaRPr lang="he-IL" sz="1400" b="1"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729168" y="1645220"/>
            <a:ext cx="29711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zh-CN" altLang="en-US" sz="2400" b="1" dirty="0">
                <a:solidFill>
                  <a:srgbClr val="000000"/>
                </a:solidFill>
                <a:effectLst>
                  <a:outerShdw blurRad="50800" dist="38100" dir="2700000" algn="tl" rotWithShape="0">
                    <a:prstClr val="black">
                      <a:alpha val="40000"/>
                    </a:prstClr>
                  </a:outerShdw>
                </a:effectLst>
              </a:rPr>
              <a:t>讨论</a:t>
            </a:r>
            <a:r>
              <a:rPr lang="en-US" altLang="zh-CN" sz="2400" b="1" dirty="0">
                <a:solidFill>
                  <a:srgbClr val="000000"/>
                </a:solidFill>
                <a:effectLst>
                  <a:outerShdw blurRad="50800" dist="38100" dir="2700000" algn="tl" rotWithShape="0">
                    <a:prstClr val="black">
                      <a:alpha val="40000"/>
                    </a:prstClr>
                  </a:outerShdw>
                </a:effectLst>
              </a:rPr>
              <a:t>–</a:t>
            </a:r>
            <a:r>
              <a:rPr lang="zh-CN" altLang="en-US" sz="2400" b="1" dirty="0">
                <a:solidFill>
                  <a:srgbClr val="000000"/>
                </a:solidFill>
                <a:effectLst>
                  <a:outerShdw blurRad="50800" dist="38100" dir="2700000" algn="tl" rotWithShape="0">
                    <a:prstClr val="black">
                      <a:alpha val="40000"/>
                    </a:prstClr>
                  </a:outerShdw>
                </a:effectLst>
              </a:rPr>
              <a:t>结果的解释</a:t>
            </a:r>
            <a:endParaRPr lang="en-GB" altLang="en-US" sz="2400" dirty="0">
              <a:solidFill>
                <a:srgbClr val="000000"/>
              </a:solidFill>
              <a:effectLst>
                <a:outerShdw blurRad="50800" dist="38100" dir="2700000" algn="tl" rotWithShape="0">
                  <a:prstClr val="black">
                    <a:alpha val="40000"/>
                  </a:prstClr>
                </a:outerShdw>
              </a:effectLst>
            </a:endParaRPr>
          </a:p>
        </p:txBody>
      </p:sp>
      <p:grpSp>
        <p:nvGrpSpPr>
          <p:cNvPr id="16" name="Group 2"/>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5"/>
          <p:cNvSpPr txBox="1">
            <a:spLocks noChangeArrowheads="1"/>
          </p:cNvSpPr>
          <p:nvPr/>
        </p:nvSpPr>
        <p:spPr bwMode="auto">
          <a:xfrm>
            <a:off x="0" y="957294"/>
            <a:ext cx="9144000" cy="59197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羊膜腔穿刺术或绒毛膜绒毛取样后流产的风险：系统的文献回顾和最新的荟萃分析</a:t>
            </a:r>
          </a:p>
          <a:p>
            <a:pPr algn="ctr">
              <a:buNone/>
            </a:pPr>
            <a:r>
              <a:rPr lang="zh-CN" altLang="en-US" sz="1400" b="1" dirty="0">
                <a:solidFill>
                  <a:schemeClr val="bg1"/>
                </a:solidFill>
              </a:rPr>
              <a:t> </a:t>
            </a:r>
            <a:r>
              <a:rPr lang="en-US" altLang="zh-CN" sz="1400" i="1" dirty="0">
                <a:solidFill>
                  <a:srgbClr val="FFFFFF"/>
                </a:solidFill>
              </a:rPr>
              <a:t>S</a:t>
            </a:r>
            <a:r>
              <a:rPr lang="en-US" altLang="zh-CN" sz="1400" b="1" dirty="0">
                <a:solidFill>
                  <a:schemeClr val="bg1"/>
                </a:solidFill>
              </a:rPr>
              <a:t>alomon</a:t>
            </a:r>
            <a:r>
              <a:rPr lang="zh-CN" altLang="en-US" sz="1400" b="1" dirty="0">
                <a:solidFill>
                  <a:schemeClr val="bg1"/>
                </a:solidFill>
              </a:rPr>
              <a:t>等人，</a:t>
            </a:r>
            <a:r>
              <a:rPr lang="en-US" altLang="zh-CN" sz="1400" b="1" dirty="0">
                <a:solidFill>
                  <a:schemeClr val="bg1"/>
                </a:solidFill>
              </a:rPr>
              <a:t>UOG 2019</a:t>
            </a:r>
            <a:endParaRPr lang="en-GB" altLang="it-IT" sz="1400" i="1" dirty="0">
              <a:solidFill>
                <a:schemeClr val="bg1"/>
              </a:solidFill>
            </a:endParaRPr>
          </a:p>
        </p:txBody>
      </p:sp>
      <p:sp>
        <p:nvSpPr>
          <p:cNvPr id="24" name="Content Placeholder 23"/>
          <p:cNvSpPr>
            <a:spLocks noGrp="1"/>
          </p:cNvSpPr>
          <p:nvPr>
            <p:ph idx="1"/>
          </p:nvPr>
        </p:nvSpPr>
        <p:spPr>
          <a:xfrm>
            <a:off x="248444" y="2168440"/>
            <a:ext cx="8647111" cy="3823194"/>
          </a:xfrm>
        </p:spPr>
        <p:txBody>
          <a:bodyPr>
            <a:normAutofit/>
          </a:bodyPr>
          <a:lstStyle/>
          <a:p>
            <a:r>
              <a:rPr lang="zh-CN" altLang="en-US"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侵入性产前诊断安全吗？</a:t>
            </a:r>
          </a:p>
          <a:p>
            <a:r>
              <a:rPr lang="zh-CN" altLang="en-US" sz="1600" b="1" dirty="0">
                <a:solidFill>
                  <a:srgbClr val="000000"/>
                </a:solidFill>
                <a:latin typeface="Arial" panose="020B0604020202020204" pitchFamily="34" charset="0"/>
                <a:cs typeface="Arial" panose="020B0604020202020204" pitchFamily="34" charset="0"/>
              </a:rPr>
              <a:t>如果风险预测相似，则羊膜腔穿刺术和</a:t>
            </a:r>
            <a:r>
              <a:rPr lang="en-US" altLang="zh-CN" sz="1600" b="1" dirty="0">
                <a:solidFill>
                  <a:srgbClr val="000000"/>
                </a:solidFill>
                <a:latin typeface="Arial" panose="020B0604020202020204" pitchFamily="34" charset="0"/>
                <a:cs typeface="Arial" panose="020B0604020202020204" pitchFamily="34" charset="0"/>
              </a:rPr>
              <a:t>CVS</a:t>
            </a:r>
            <a:r>
              <a:rPr lang="zh-CN" altLang="en-US" sz="1600" b="1" dirty="0">
                <a:solidFill>
                  <a:srgbClr val="000000"/>
                </a:solidFill>
                <a:latin typeface="Arial" panose="020B0604020202020204" pitchFamily="34" charset="0"/>
                <a:cs typeface="Arial" panose="020B0604020202020204" pitchFamily="34" charset="0"/>
              </a:rPr>
              <a:t>术后的流产相关风险</a:t>
            </a:r>
            <a:r>
              <a:rPr lang="zh-CN" altLang="en-US" sz="16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没有显著性增加</a:t>
            </a:r>
            <a:r>
              <a:rPr lang="zh-CN" altLang="en-US" sz="1600" dirty="0">
                <a:solidFill>
                  <a:srgbClr val="000000"/>
                </a:solidFill>
                <a:latin typeface="Arial" panose="020B0604020202020204" pitchFamily="34" charset="0"/>
                <a:cs typeface="Arial" panose="020B0604020202020204" pitchFamily="34" charset="0"/>
              </a:rPr>
              <a:t>。</a:t>
            </a:r>
          </a:p>
          <a:p>
            <a:endParaRPr lang="zh-CN" altLang="en-US" sz="2000" dirty="0">
              <a:solidFill>
                <a:srgbClr val="000000"/>
              </a:solidFill>
              <a:latin typeface="Arial" panose="020B0604020202020204" pitchFamily="34" charset="0"/>
              <a:cs typeface="Arial" panose="020B0604020202020204" pitchFamily="34" charset="0"/>
            </a:endParaRPr>
          </a:p>
          <a:p>
            <a:r>
              <a:rPr lang="zh-CN" altLang="en-US"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哪种手术更安全</a:t>
            </a:r>
            <a:r>
              <a:rPr lang="en-US" altLang="zh-CN"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羊膜腔穿刺术或</a:t>
            </a:r>
            <a:r>
              <a:rPr lang="en-US" altLang="zh-CN"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CVS</a:t>
            </a:r>
            <a:r>
              <a:rPr lang="zh-CN" altLang="en-US"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p>
          <a:p>
            <a:pPr marL="269875" indent="0">
              <a:buNone/>
            </a:pPr>
            <a:r>
              <a:rPr lang="zh-CN" altLang="en-US" sz="1600" b="1" dirty="0">
                <a:solidFill>
                  <a:srgbClr val="000000"/>
                </a:solidFill>
                <a:latin typeface="Arial" panose="020B0604020202020204" pitchFamily="34" charset="0"/>
                <a:cs typeface="Arial" panose="020B0604020202020204" pitchFamily="34" charset="0"/>
              </a:rPr>
              <a:t>由于这两种方法缺乏共同的比较参照，因此没有一个适合的统计学方法能够通过间接或是网络</a:t>
            </a:r>
            <a:r>
              <a:rPr lang="en-US" altLang="zh-CN" sz="1600" b="1" dirty="0">
                <a:solidFill>
                  <a:srgbClr val="000000"/>
                </a:solidFill>
                <a:latin typeface="Arial" panose="020B0604020202020204" pitchFamily="34" charset="0"/>
                <a:cs typeface="Arial" panose="020B0604020202020204" pitchFamily="34" charset="0"/>
              </a:rPr>
              <a:t>meta</a:t>
            </a:r>
            <a:r>
              <a:rPr lang="zh-CN" altLang="en-US" sz="1600" b="1" dirty="0">
                <a:solidFill>
                  <a:srgbClr val="000000"/>
                </a:solidFill>
                <a:latin typeface="Arial" panose="020B0604020202020204" pitchFamily="34" charset="0"/>
                <a:cs typeface="Arial" panose="020B0604020202020204" pitchFamily="34" charset="0"/>
              </a:rPr>
              <a:t>分析来回答这个问题。</a:t>
            </a:r>
            <a:endParaRPr lang="en-US" altLang="zh-CN" sz="1600" b="1" dirty="0">
              <a:solidFill>
                <a:srgbClr val="000000"/>
              </a:solidFill>
              <a:latin typeface="Arial" panose="020B0604020202020204" pitchFamily="34" charset="0"/>
              <a:cs typeface="Arial" panose="020B0604020202020204" pitchFamily="34" charset="0"/>
            </a:endParaRPr>
          </a:p>
          <a:p>
            <a:pPr marL="269875" indent="0">
              <a:buNone/>
            </a:pPr>
            <a:r>
              <a:rPr lang="zh-CN" altLang="en-US" sz="1600" b="1" dirty="0">
                <a:solidFill>
                  <a:srgbClr val="000000"/>
                </a:solidFill>
                <a:latin typeface="Arial" panose="020B0604020202020204" pitchFamily="34" charset="0"/>
                <a:cs typeface="Arial" panose="020B0604020202020204" pitchFamily="34" charset="0"/>
              </a:rPr>
              <a:t>对于那些设置了正常对照组，来对羊膜腔穿刺及绒毛取样术进行比较的研究，可以通过计算联合手术风险来进行评估。</a:t>
            </a:r>
          </a:p>
          <a:p>
            <a:pPr marL="269875" indent="0">
              <a:buNone/>
            </a:pPr>
            <a:r>
              <a:rPr lang="en-US" altLang="zh-CN" sz="1600" b="1" dirty="0">
                <a:solidFill>
                  <a:srgbClr val="000000"/>
                </a:solidFill>
                <a:latin typeface="Arial" panose="020B0604020202020204" pitchFamily="34" charset="0"/>
                <a:cs typeface="Arial" panose="020B0604020202020204" pitchFamily="34" charset="0"/>
              </a:rPr>
              <a:t>4</a:t>
            </a:r>
            <a:r>
              <a:rPr lang="zh-CN" altLang="en-US" sz="1600" b="1" dirty="0">
                <a:solidFill>
                  <a:srgbClr val="000000"/>
                </a:solidFill>
                <a:latin typeface="Arial" panose="020B0604020202020204" pitchFamily="34" charset="0"/>
                <a:cs typeface="Arial" panose="020B0604020202020204" pitchFamily="34" charset="0"/>
              </a:rPr>
              <a:t>项研究中，</a:t>
            </a:r>
            <a:r>
              <a:rPr lang="en-US" altLang="zh-CN" sz="1600" b="1" dirty="0">
                <a:solidFill>
                  <a:srgbClr val="000000"/>
                </a:solidFill>
                <a:latin typeface="Arial" panose="020B0604020202020204" pitchFamily="34" charset="0"/>
                <a:cs typeface="Arial" panose="020B0604020202020204" pitchFamily="34" charset="0"/>
              </a:rPr>
              <a:t>CVS</a:t>
            </a:r>
            <a:r>
              <a:rPr lang="zh-CN" altLang="en-US" sz="1600" b="1" dirty="0">
                <a:solidFill>
                  <a:srgbClr val="000000"/>
                </a:solidFill>
                <a:latin typeface="Arial" panose="020B0604020202020204" pitchFamily="34" charset="0"/>
                <a:cs typeface="Arial" panose="020B0604020202020204" pitchFamily="34" charset="0"/>
              </a:rPr>
              <a:t>术后总的流产风险为</a:t>
            </a:r>
            <a:r>
              <a:rPr lang="en-US" altLang="zh-CN" sz="16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0.11</a:t>
            </a:r>
            <a:r>
              <a:rPr lang="zh-CN" altLang="en-US" sz="16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rgbClr val="000000"/>
                </a:solidFill>
                <a:latin typeface="Arial" panose="020B0604020202020204" pitchFamily="34" charset="0"/>
                <a:cs typeface="Arial" panose="020B0604020202020204" pitchFamily="34" charset="0"/>
              </a:rPr>
              <a:t>（</a:t>
            </a:r>
            <a:r>
              <a:rPr lang="en-US" altLang="zh-CN" sz="1600" dirty="0">
                <a:solidFill>
                  <a:srgbClr val="000000"/>
                </a:solidFill>
                <a:latin typeface="Arial" panose="020B0604020202020204" pitchFamily="34" charset="0"/>
                <a:cs typeface="Arial" panose="020B0604020202020204" pitchFamily="34" charset="0"/>
              </a:rPr>
              <a:t>95</a:t>
            </a:r>
            <a:r>
              <a:rPr lang="zh-CN" altLang="en-US" sz="1600" dirty="0">
                <a:solidFill>
                  <a:srgbClr val="000000"/>
                </a:solidFill>
                <a:latin typeface="Arial" panose="020B0604020202020204" pitchFamily="34" charset="0"/>
                <a:cs typeface="Arial" panose="020B0604020202020204" pitchFamily="34" charset="0"/>
              </a:rPr>
              <a:t>％</a:t>
            </a:r>
            <a:r>
              <a:rPr lang="en-US" altLang="zh-CN" sz="1600" dirty="0">
                <a:solidFill>
                  <a:srgbClr val="000000"/>
                </a:solidFill>
                <a:latin typeface="Arial" panose="020B0604020202020204" pitchFamily="34" charset="0"/>
                <a:cs typeface="Arial" panose="020B0604020202020204" pitchFamily="34" charset="0"/>
              </a:rPr>
              <a:t>CI</a:t>
            </a:r>
            <a:r>
              <a:rPr lang="zh-CN" altLang="en-US" sz="1600" dirty="0">
                <a:solidFill>
                  <a:srgbClr val="000000"/>
                </a:solidFill>
                <a:latin typeface="Arial" panose="020B0604020202020204" pitchFamily="34" charset="0"/>
                <a:cs typeface="Arial" panose="020B0604020202020204" pitchFamily="34" charset="0"/>
              </a:rPr>
              <a:t>，</a:t>
            </a:r>
            <a:r>
              <a:rPr lang="en-US" altLang="zh-CN" sz="1600" dirty="0">
                <a:solidFill>
                  <a:srgbClr val="000000"/>
                </a:solidFill>
                <a:latin typeface="Arial" panose="020B0604020202020204" pitchFamily="34" charset="0"/>
                <a:cs typeface="Arial" panose="020B0604020202020204" pitchFamily="34" charset="0"/>
              </a:rPr>
              <a:t>-0.28</a:t>
            </a:r>
            <a:r>
              <a:rPr lang="zh-CN" altLang="en-US" sz="1600" dirty="0">
                <a:solidFill>
                  <a:srgbClr val="000000"/>
                </a:solidFill>
                <a:latin typeface="Arial" panose="020B0604020202020204" pitchFamily="34" charset="0"/>
                <a:cs typeface="Arial" panose="020B0604020202020204" pitchFamily="34" charset="0"/>
              </a:rPr>
              <a:t>至</a:t>
            </a:r>
            <a:r>
              <a:rPr lang="en-US" altLang="zh-CN" sz="1600" dirty="0">
                <a:solidFill>
                  <a:srgbClr val="000000"/>
                </a:solidFill>
                <a:latin typeface="Arial" panose="020B0604020202020204" pitchFamily="34" charset="0"/>
                <a:cs typeface="Arial" panose="020B0604020202020204" pitchFamily="34" charset="0"/>
              </a:rPr>
              <a:t>0.50; </a:t>
            </a:r>
            <a:r>
              <a:rPr lang="en-US" altLang="zh-CN" sz="1600" b="1" dirty="0">
                <a:solidFill>
                  <a:srgbClr val="000000"/>
                </a:solidFill>
              </a:rPr>
              <a:t> I</a:t>
            </a:r>
            <a:r>
              <a:rPr lang="en-US" altLang="zh-CN" sz="1600" b="1" baseline="30000" dirty="0">
                <a:solidFill>
                  <a:srgbClr val="000000"/>
                </a:solidFill>
              </a:rPr>
              <a:t>2</a:t>
            </a:r>
            <a:r>
              <a:rPr lang="en-US" altLang="zh-CN" sz="1600" dirty="0">
                <a:solidFill>
                  <a:srgbClr val="000000"/>
                </a:solidFill>
                <a:latin typeface="Arial" panose="020B0604020202020204" pitchFamily="34" charset="0"/>
                <a:cs typeface="Arial" panose="020B0604020202020204" pitchFamily="34" charset="0"/>
              </a:rPr>
              <a:t> = 42.1</a:t>
            </a:r>
            <a:r>
              <a:rPr lang="zh-CN" altLang="en-US" sz="1600" dirty="0">
                <a:solidFill>
                  <a:srgbClr val="000000"/>
                </a:solidFill>
                <a:latin typeface="Arial" panose="020B0604020202020204" pitchFamily="34" charset="0"/>
                <a:cs typeface="Arial" panose="020B0604020202020204" pitchFamily="34" charset="0"/>
              </a:rPr>
              <a:t>％），</a:t>
            </a:r>
            <a:r>
              <a:rPr lang="zh-CN" altLang="en-US" sz="1600" b="1" dirty="0">
                <a:solidFill>
                  <a:srgbClr val="000000"/>
                </a:solidFill>
                <a:latin typeface="Arial" panose="020B0604020202020204" pitchFamily="34" charset="0"/>
                <a:cs typeface="Arial" panose="020B0604020202020204" pitchFamily="34" charset="0"/>
              </a:rPr>
              <a:t>而羊膜腔穿刺术为</a:t>
            </a:r>
            <a:r>
              <a:rPr lang="en-US" altLang="zh-CN" sz="16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0.55</a:t>
            </a:r>
            <a:r>
              <a:rPr lang="zh-CN" altLang="en-US" sz="16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rgbClr val="000000"/>
                </a:solidFill>
                <a:latin typeface="Arial" panose="020B0604020202020204" pitchFamily="34" charset="0"/>
                <a:cs typeface="Arial" panose="020B0604020202020204" pitchFamily="34" charset="0"/>
              </a:rPr>
              <a:t>（</a:t>
            </a:r>
            <a:r>
              <a:rPr lang="en-US" altLang="zh-CN" sz="1600" dirty="0">
                <a:solidFill>
                  <a:srgbClr val="000000"/>
                </a:solidFill>
                <a:latin typeface="Arial" panose="020B0604020202020204" pitchFamily="34" charset="0"/>
                <a:cs typeface="Arial" panose="020B0604020202020204" pitchFamily="34" charset="0"/>
              </a:rPr>
              <a:t>95</a:t>
            </a:r>
            <a:r>
              <a:rPr lang="zh-CN" altLang="en-US" sz="1600" dirty="0">
                <a:solidFill>
                  <a:srgbClr val="000000"/>
                </a:solidFill>
                <a:latin typeface="Arial" panose="020B0604020202020204" pitchFamily="34" charset="0"/>
                <a:cs typeface="Arial" panose="020B0604020202020204" pitchFamily="34" charset="0"/>
              </a:rPr>
              <a:t>％</a:t>
            </a:r>
            <a:r>
              <a:rPr lang="en-US" altLang="zh-CN" sz="1600" dirty="0">
                <a:solidFill>
                  <a:srgbClr val="000000"/>
                </a:solidFill>
                <a:latin typeface="Arial" panose="020B0604020202020204" pitchFamily="34" charset="0"/>
                <a:cs typeface="Arial" panose="020B0604020202020204" pitchFamily="34" charset="0"/>
              </a:rPr>
              <a:t>CI</a:t>
            </a:r>
            <a:r>
              <a:rPr lang="zh-CN" altLang="en-US" sz="1600" dirty="0">
                <a:solidFill>
                  <a:srgbClr val="000000"/>
                </a:solidFill>
                <a:latin typeface="Arial" panose="020B0604020202020204" pitchFamily="34" charset="0"/>
                <a:cs typeface="Arial" panose="020B0604020202020204" pitchFamily="34" charset="0"/>
              </a:rPr>
              <a:t>，</a:t>
            </a:r>
            <a:r>
              <a:rPr lang="en-US" altLang="zh-CN" sz="1600" dirty="0">
                <a:solidFill>
                  <a:srgbClr val="000000"/>
                </a:solidFill>
                <a:latin typeface="Arial" panose="020B0604020202020204" pitchFamily="34" charset="0"/>
                <a:cs typeface="Arial" panose="020B0604020202020204" pitchFamily="34" charset="0"/>
              </a:rPr>
              <a:t>0.29</a:t>
            </a:r>
            <a:r>
              <a:rPr lang="zh-CN" altLang="en-US" sz="1600" dirty="0">
                <a:solidFill>
                  <a:srgbClr val="000000"/>
                </a:solidFill>
                <a:latin typeface="Arial" panose="020B0604020202020204" pitchFamily="34" charset="0"/>
                <a:cs typeface="Arial" panose="020B0604020202020204" pitchFamily="34" charset="0"/>
              </a:rPr>
              <a:t>至</a:t>
            </a:r>
            <a:r>
              <a:rPr lang="en-US" altLang="zh-CN" sz="1600" dirty="0">
                <a:solidFill>
                  <a:srgbClr val="000000"/>
                </a:solidFill>
                <a:latin typeface="Arial" panose="020B0604020202020204" pitchFamily="34" charset="0"/>
                <a:cs typeface="Arial" panose="020B0604020202020204" pitchFamily="34" charset="0"/>
              </a:rPr>
              <a:t>0.81; </a:t>
            </a:r>
            <a:r>
              <a:rPr lang="en-US" altLang="zh-CN" sz="1600" b="1" dirty="0">
                <a:solidFill>
                  <a:srgbClr val="000000"/>
                </a:solidFill>
              </a:rPr>
              <a:t>I</a:t>
            </a:r>
            <a:r>
              <a:rPr lang="en-US" altLang="zh-CN" sz="1600" b="1" baseline="30000" dirty="0">
                <a:solidFill>
                  <a:srgbClr val="000000"/>
                </a:solidFill>
              </a:rPr>
              <a:t>2 </a:t>
            </a:r>
            <a:r>
              <a:rPr lang="en-US" altLang="zh-CN" sz="1600" dirty="0">
                <a:solidFill>
                  <a:srgbClr val="000000"/>
                </a:solidFill>
                <a:latin typeface="Arial" panose="020B0604020202020204" pitchFamily="34" charset="0"/>
                <a:cs typeface="Arial" panose="020B0604020202020204" pitchFamily="34" charset="0"/>
              </a:rPr>
              <a:t>= 0</a:t>
            </a:r>
            <a:r>
              <a:rPr lang="zh-CN" altLang="en-US" sz="1600" dirty="0">
                <a:solidFill>
                  <a:srgbClr val="000000"/>
                </a:solidFill>
                <a:latin typeface="Arial" panose="020B0604020202020204" pitchFamily="34" charset="0"/>
                <a:cs typeface="Arial" panose="020B0604020202020204" pitchFamily="34" charset="0"/>
              </a:rPr>
              <a:t>％）。</a:t>
            </a:r>
            <a:endParaRPr lang="zh-CN" altLang="en-US" sz="1600" b="1" dirty="0">
              <a:solidFill>
                <a:srgbClr val="000000"/>
              </a:solidFill>
              <a:latin typeface="Arial" panose="020B0604020202020204" pitchFamily="34" charset="0"/>
              <a:cs typeface="Arial" panose="020B0604020202020204" pitchFamily="34" charset="0"/>
            </a:endParaRPr>
          </a:p>
        </p:txBody>
      </p:sp>
      <p:sp>
        <p:nvSpPr>
          <p:cNvPr id="2" name="Down Arrow 1"/>
          <p:cNvSpPr/>
          <p:nvPr/>
        </p:nvSpPr>
        <p:spPr>
          <a:xfrm>
            <a:off x="4009092" y="5393000"/>
            <a:ext cx="690465" cy="5252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矩形 3"/>
          <p:cNvSpPr/>
          <p:nvPr/>
        </p:nvSpPr>
        <p:spPr>
          <a:xfrm>
            <a:off x="3506175" y="6078652"/>
            <a:ext cx="1696298" cy="338554"/>
          </a:xfrm>
          <a:prstGeom prst="rect">
            <a:avLst/>
          </a:prstGeom>
        </p:spPr>
        <p:txBody>
          <a:bodyPr wrap="none">
            <a:spAutoFit/>
          </a:bodyPr>
          <a:lstStyle/>
          <a:p>
            <a:r>
              <a:rPr lang="en-US" altLang="zh-CN" sz="1600" b="1" dirty="0">
                <a:solidFill>
                  <a:srgbClr val="000000"/>
                </a:solidFill>
                <a:latin typeface="Arial" panose="020B0604020202020204" pitchFamily="34" charset="0"/>
                <a:cs typeface="Arial" panose="020B0604020202020204" pitchFamily="34" charset="0"/>
              </a:rPr>
              <a:t>CVS</a:t>
            </a:r>
            <a:r>
              <a:rPr lang="zh-CN" altLang="en-US" sz="1600" b="1" dirty="0">
                <a:solidFill>
                  <a:srgbClr val="000000"/>
                </a:solidFill>
                <a:latin typeface="Arial" panose="020B0604020202020204" pitchFamily="34" charset="0"/>
                <a:cs typeface="Arial" panose="020B0604020202020204" pitchFamily="34" charset="0"/>
              </a:rPr>
              <a:t>似乎更安全</a:t>
            </a:r>
            <a:r>
              <a:rPr lang="zh-CN" altLang="en-US" sz="1600" b="1" dirty="0">
                <a:latin typeface="Arial" panose="020B0604020202020204" pitchFamily="34" charset="0"/>
                <a:cs typeface="Arial" panose="020B0604020202020204" pitchFamily="34" charset="0"/>
              </a:rPr>
              <a:t> </a:t>
            </a:r>
            <a:endParaRPr lang="en-US" altLang="zh-CN" sz="1600" b="1"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2032" y="169534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zh-CN" altLang="en-US" sz="2800" b="1">
                <a:solidFill>
                  <a:srgbClr val="000000"/>
                </a:solidFill>
                <a:effectLst>
                  <a:outerShdw blurRad="50800" dist="38100" dir="2700000" algn="tl" rotWithShape="0">
                    <a:prstClr val="black">
                      <a:alpha val="40000"/>
                    </a:prstClr>
                  </a:outerShdw>
                </a:effectLst>
              </a:rPr>
              <a:t>讨论</a:t>
            </a:r>
            <a:r>
              <a:rPr lang="en-US" altLang="zh-CN" sz="2800" b="1">
                <a:solidFill>
                  <a:srgbClr val="000000"/>
                </a:solidFill>
                <a:effectLst>
                  <a:outerShdw blurRad="50800" dist="38100" dir="2700000" algn="tl" rotWithShape="0">
                    <a:prstClr val="black">
                      <a:alpha val="40000"/>
                    </a:prstClr>
                  </a:outerShdw>
                </a:effectLst>
              </a:rPr>
              <a:t>–</a:t>
            </a:r>
            <a:r>
              <a:rPr lang="zh-CN" altLang="en-US" sz="2800" b="1">
                <a:solidFill>
                  <a:srgbClr val="000000"/>
                </a:solidFill>
                <a:effectLst>
                  <a:outerShdw blurRad="50800" dist="38100" dir="2700000" algn="tl" rotWithShape="0">
                    <a:prstClr val="black">
                      <a:alpha val="40000"/>
                    </a:prstClr>
                  </a:outerShdw>
                </a:effectLst>
              </a:rPr>
              <a:t>结果的解释</a:t>
            </a:r>
            <a:endParaRPr lang="en-GB" altLang="en-US" sz="2800" dirty="0">
              <a:solidFill>
                <a:srgbClr val="000000"/>
              </a:solidFill>
              <a:effectLst>
                <a:outerShdw blurRad="50800" dist="38100" dir="2700000" algn="tl" rotWithShape="0">
                  <a:prstClr val="black">
                    <a:alpha val="40000"/>
                  </a:prstClr>
                </a:outerShdw>
              </a:effectLst>
            </a:endParaRPr>
          </a:p>
        </p:txBody>
      </p:sp>
      <p:grpSp>
        <p:nvGrpSpPr>
          <p:cNvPr id="16" name="Group 2"/>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a:solidFill>
                  <a:srgbClr val="FFFFFF"/>
                </a:solidFill>
              </a:rPr>
              <a:t>羊膜腔穿刺术或绒毛膜绒毛取样后流产的风险：系统的文献回顾和最新的荟萃分析</a:t>
            </a:r>
          </a:p>
          <a:p>
            <a:pPr algn="ctr">
              <a:buNone/>
            </a:pPr>
            <a:r>
              <a:rPr lang="zh-CN" altLang="en-US" sz="1400" b="1">
                <a:solidFill>
                  <a:schemeClr val="bg1"/>
                </a:solidFill>
              </a:rPr>
              <a:t> </a:t>
            </a:r>
            <a:r>
              <a:rPr lang="en-US" altLang="zh-CN" sz="1400" i="1">
                <a:solidFill>
                  <a:srgbClr val="FFFFFF"/>
                </a:solidFill>
              </a:rPr>
              <a:t>S</a:t>
            </a:r>
            <a:r>
              <a:rPr lang="en-US" altLang="zh-CN" sz="1400" b="1">
                <a:solidFill>
                  <a:schemeClr val="bg1"/>
                </a:solidFill>
              </a:rPr>
              <a:t>alomon</a:t>
            </a:r>
            <a:r>
              <a:rPr lang="zh-CN" altLang="en-US" sz="1400" b="1">
                <a:solidFill>
                  <a:schemeClr val="bg1"/>
                </a:solidFill>
              </a:rPr>
              <a:t>等人，</a:t>
            </a:r>
            <a:r>
              <a:rPr lang="en-US" altLang="zh-CN" sz="1400" b="1">
                <a:solidFill>
                  <a:schemeClr val="bg1"/>
                </a:solidFill>
              </a:rPr>
              <a:t>UOG 2019</a:t>
            </a:r>
            <a:endParaRPr lang="en-GB" altLang="it-IT" sz="1400" i="1" dirty="0">
              <a:solidFill>
                <a:schemeClr val="bg1"/>
              </a:solidFill>
            </a:endParaRPr>
          </a:p>
        </p:txBody>
      </p:sp>
      <p:sp>
        <p:nvSpPr>
          <p:cNvPr id="24" name="Content Placeholder 23"/>
          <p:cNvSpPr>
            <a:spLocks noGrp="1"/>
          </p:cNvSpPr>
          <p:nvPr>
            <p:ph idx="1"/>
          </p:nvPr>
        </p:nvSpPr>
        <p:spPr>
          <a:xfrm>
            <a:off x="467832" y="2434013"/>
            <a:ext cx="8070111" cy="4288558"/>
          </a:xfrm>
        </p:spPr>
        <p:txBody>
          <a:bodyPr>
            <a:normAutofit fontScale="92500"/>
          </a:bodyPr>
          <a:lstStyle/>
          <a:p>
            <a:pPr>
              <a:lnSpc>
                <a:spcPct val="170000"/>
              </a:lnSpc>
            </a:pPr>
            <a:r>
              <a:rPr lang="en-US" altLang="zh-CN"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CVS</a:t>
            </a:r>
            <a:r>
              <a:rPr lang="zh-CN" altLang="en-US"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看起来更安全</a:t>
            </a:r>
            <a:r>
              <a:rPr lang="en-US" altLang="zh-CN"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为什么？</a:t>
            </a:r>
          </a:p>
          <a:p>
            <a:pPr marL="444500" indent="-177800">
              <a:lnSpc>
                <a:spcPct val="170000"/>
              </a:lnSpc>
              <a:buNone/>
            </a:pPr>
            <a:r>
              <a:rPr lang="en-US" altLang="zh-CN" sz="1800" b="1" dirty="0">
                <a:solidFill>
                  <a:srgbClr val="000000"/>
                </a:solidFill>
                <a:latin typeface="Arial" panose="020B0604020202020204" pitchFamily="34" charset="0"/>
                <a:cs typeface="Arial" panose="020B0604020202020204" pitchFamily="34" charset="0"/>
              </a:rPr>
              <a:t>- CVS</a:t>
            </a:r>
            <a:r>
              <a:rPr lang="zh-CN" altLang="en-US" sz="1800" b="1" dirty="0">
                <a:solidFill>
                  <a:srgbClr val="000000"/>
                </a:solidFill>
                <a:latin typeface="Arial" panose="020B0604020202020204" pitchFamily="34" charset="0"/>
                <a:cs typeface="Arial" panose="020B0604020202020204" pitchFamily="34" charset="0"/>
              </a:rPr>
              <a:t>通常由经验丰富的胎儿医学操作人员执行。羊膜腔穿刺术并非总是如此。</a:t>
            </a:r>
          </a:p>
          <a:p>
            <a:pPr marL="444500" indent="-177800">
              <a:lnSpc>
                <a:spcPct val="170000"/>
              </a:lnSpc>
              <a:buNone/>
            </a:pPr>
            <a:r>
              <a:rPr lang="en-US" altLang="zh-CN" sz="1800" b="1" dirty="0">
                <a:solidFill>
                  <a:srgbClr val="000000"/>
                </a:solidFill>
                <a:latin typeface="Arial" panose="020B0604020202020204" pitchFamily="34" charset="0"/>
                <a:cs typeface="Arial" panose="020B0604020202020204" pitchFamily="34" charset="0"/>
              </a:rPr>
              <a:t>- CVS</a:t>
            </a:r>
            <a:r>
              <a:rPr lang="zh-CN" altLang="en-US" sz="1800" b="1" dirty="0">
                <a:solidFill>
                  <a:srgbClr val="000000"/>
                </a:solidFill>
                <a:latin typeface="Arial" panose="020B0604020202020204" pitchFamily="34" charset="0"/>
                <a:cs typeface="Arial" panose="020B0604020202020204" pitchFamily="34" charset="0"/>
              </a:rPr>
              <a:t>时穿刺针头插入富含血管组织的胎盘组织，而不是将针头插入密闭的羊膜囊，因此后者更有可能将潜在的感染带入到密闭羊膜腔内。</a:t>
            </a:r>
          </a:p>
          <a:p>
            <a:pPr marL="444500" indent="-177800">
              <a:lnSpc>
                <a:spcPct val="170000"/>
              </a:lnSpc>
              <a:buNone/>
            </a:pPr>
            <a:r>
              <a:rPr lang="en-US" altLang="zh-CN" sz="1800" b="1" dirty="0">
                <a:solidFill>
                  <a:srgbClr val="000000"/>
                </a:solidFill>
                <a:latin typeface="Arial" panose="020B0604020202020204" pitchFamily="34" charset="0"/>
                <a:cs typeface="Arial" panose="020B0604020202020204" pitchFamily="34" charset="0"/>
              </a:rPr>
              <a:t>- </a:t>
            </a:r>
            <a:r>
              <a:rPr lang="zh-CN" altLang="en-US" sz="1800" b="1" dirty="0">
                <a:solidFill>
                  <a:srgbClr val="000000"/>
                </a:solidFill>
                <a:latin typeface="Arial" panose="020B0604020202020204" pitchFamily="34" charset="0"/>
                <a:cs typeface="Arial" panose="020B0604020202020204" pitchFamily="34" charset="0"/>
              </a:rPr>
              <a:t>如果存在技术限制，可以用羊膜穿刺术取代</a:t>
            </a:r>
            <a:r>
              <a:rPr lang="en-US" altLang="zh-CN" sz="1800" b="1" dirty="0">
                <a:solidFill>
                  <a:srgbClr val="000000"/>
                </a:solidFill>
                <a:latin typeface="Arial" panose="020B0604020202020204" pitchFamily="34" charset="0"/>
                <a:cs typeface="Arial" panose="020B0604020202020204" pitchFamily="34" charset="0"/>
              </a:rPr>
              <a:t>CVS</a:t>
            </a:r>
            <a:r>
              <a:rPr lang="zh-CN" altLang="en-US" sz="1800" b="1" dirty="0">
                <a:solidFill>
                  <a:srgbClr val="000000"/>
                </a:solidFill>
                <a:latin typeface="Arial" panose="020B0604020202020204" pitchFamily="34" charset="0"/>
                <a:cs typeface="Arial" panose="020B0604020202020204" pitchFamily="34" charset="0"/>
              </a:rPr>
              <a:t>。</a:t>
            </a:r>
            <a:endParaRPr lang="zh-CN" altLang="en-US" sz="1800" dirty="0">
              <a:solidFill>
                <a:srgbClr val="000000"/>
              </a:solidFill>
              <a:latin typeface="Arial" panose="020B0604020202020204" pitchFamily="34" charset="0"/>
              <a:cs typeface="Arial" panose="020B0604020202020204" pitchFamily="34" charset="0"/>
            </a:endParaRPr>
          </a:p>
          <a:p>
            <a:pPr>
              <a:lnSpc>
                <a:spcPct val="170000"/>
              </a:lnSpc>
            </a:pPr>
            <a:r>
              <a:rPr lang="zh-CN" altLang="en-US" sz="18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在非侵入性检查成为细胞遗传学技术的诊断手段和全面手段之前，孕妇必须接受适当的咨询，以使她们能够明智地选择产前检查选项，而不会因与手术相关的流产风险错误地夸大而受阻。</a:t>
            </a:r>
            <a:endParaRPr lang="en-US" sz="1800" b="1"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grpSp>
        <p:nvGrpSpPr>
          <p:cNvPr id="17" name="Group 2"/>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8"/>
          <p:cNvSpPr>
            <a:spLocks noChangeArrowheads="1"/>
          </p:cNvSpPr>
          <p:nvPr/>
        </p:nvSpPr>
        <p:spPr bwMode="auto">
          <a:xfrm>
            <a:off x="-3929" y="196342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zh-CN" altLang="en-US" sz="2800" b="1" dirty="0">
                <a:solidFill>
                  <a:srgbClr val="000000"/>
                </a:solidFill>
                <a:effectLst>
                  <a:outerShdw blurRad="50800" dist="38100" dir="2700000" algn="tl" rotWithShape="0">
                    <a:prstClr val="black">
                      <a:alpha val="40000"/>
                    </a:prstClr>
                  </a:outerShdw>
                </a:effectLst>
              </a:rPr>
              <a:t>讨</a:t>
            </a:r>
            <a:r>
              <a:rPr lang="zh-CN" altLang="en-US" sz="2800" b="1" dirty="0">
                <a:effectLst>
                  <a:outerShdw blurRad="50800" dist="38100" dir="2700000" algn="tl" rotWithShape="0">
                    <a:prstClr val="black">
                      <a:alpha val="40000"/>
                    </a:prstClr>
                  </a:outerShdw>
                </a:effectLst>
              </a:rPr>
              <a:t>论要点</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1" name="Segnaposto contenuto 2"/>
          <p:cNvSpPr txBox="1"/>
          <p:nvPr/>
        </p:nvSpPr>
        <p:spPr bwMode="auto">
          <a:xfrm>
            <a:off x="501660" y="2879797"/>
            <a:ext cx="7471462" cy="302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zh-CN" altLang="en-US" sz="1800" b="1" dirty="0">
                <a:latin typeface="+mn-ea"/>
              </a:rPr>
              <a:t>由于排除了由于结构异常或产科并发症引起的流产，这些风险值是否可以用于那些低风险人群？</a:t>
            </a:r>
          </a:p>
          <a:p>
            <a:pPr>
              <a:lnSpc>
                <a:spcPct val="150000"/>
              </a:lnSpc>
            </a:pPr>
            <a:r>
              <a:rPr lang="zh-CN" altLang="en-US" sz="1800" b="1" dirty="0">
                <a:latin typeface="+mn-ea"/>
              </a:rPr>
              <a:t>手术相关的风险是否与其他因素相关，例如：产妇年龄，胎盘位置（前</a:t>
            </a:r>
            <a:r>
              <a:rPr lang="en-US" altLang="zh-CN" sz="1800" b="1" dirty="0">
                <a:latin typeface="+mn-ea"/>
              </a:rPr>
              <a:t>/</a:t>
            </a:r>
            <a:r>
              <a:rPr lang="zh-CN" altLang="en-US" sz="1800" b="1" dirty="0">
                <a:latin typeface="+mn-ea"/>
              </a:rPr>
              <a:t>后），手术时的胎龄？</a:t>
            </a:r>
            <a:endParaRPr lang="zh-CN" altLang="en-US" sz="2400" dirty="0">
              <a:latin typeface="+mn-ea"/>
            </a:endParaRPr>
          </a:p>
          <a:p>
            <a:pPr>
              <a:lnSpc>
                <a:spcPct val="150000"/>
              </a:lnSpc>
            </a:pPr>
            <a:r>
              <a:rPr lang="zh-CN" altLang="en-US" sz="1800" b="1" dirty="0">
                <a:latin typeface="+mn-ea"/>
              </a:rPr>
              <a:t>对于多胎妊娠，结论是否相同？</a:t>
            </a:r>
            <a:endParaRPr lang="en-US" sz="1800" b="1" dirty="0">
              <a:latin typeface="+mn-ea"/>
            </a:endParaRPr>
          </a:p>
        </p:txBody>
      </p:sp>
      <p:sp>
        <p:nvSpPr>
          <p:cNvPr id="15" name="Text Box 5"/>
          <p:cNvSpPr txBox="1">
            <a:spLocks noChangeArrowheads="1"/>
          </p:cNvSpPr>
          <p:nvPr/>
        </p:nvSpPr>
        <p:spPr bwMode="auto">
          <a:xfrm>
            <a:off x="0" y="957294"/>
            <a:ext cx="9144000" cy="52322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a:solidFill>
                  <a:srgbClr val="FFFFFF"/>
                </a:solidFill>
              </a:rPr>
              <a:t>足月小胎和生长受限胎儿的早产</a:t>
            </a:r>
          </a:p>
          <a:p>
            <a:pPr algn="ctr">
              <a:buNone/>
            </a:pPr>
            <a:r>
              <a:rPr lang="et-EE" altLang="zh-CN" sz="1400" i="1">
                <a:solidFill>
                  <a:srgbClr val="FFFFFF"/>
                </a:solidFill>
              </a:rPr>
              <a:t>P</a:t>
            </a:r>
            <a:r>
              <a:rPr lang="et-EE" altLang="zh-CN" sz="1400" b="1">
                <a:solidFill>
                  <a:schemeClr val="bg1"/>
                </a:solidFill>
              </a:rPr>
              <a:t>aules</a:t>
            </a:r>
            <a:r>
              <a:rPr lang="zh-CN" altLang="en-US" sz="1400" b="1">
                <a:solidFill>
                  <a:schemeClr val="bg1"/>
                </a:solidFill>
              </a:rPr>
              <a:t>等人，</a:t>
            </a:r>
            <a:r>
              <a:rPr lang="et-EE" altLang="zh-CN" sz="1400" b="1">
                <a:solidFill>
                  <a:schemeClr val="bg1"/>
                </a:solidFill>
              </a:rPr>
              <a:t>UOG 2019</a:t>
            </a:r>
            <a:endParaRPr lang="en-GB" altLang="it-IT" sz="1400" i="1" dirty="0">
              <a:solidFill>
                <a:schemeClr val="bg1"/>
              </a:solidFill>
            </a:endParaRPr>
          </a:p>
        </p:txBody>
      </p:sp>
      <p:sp>
        <p:nvSpPr>
          <p:cNvPr id="9"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羊膜腔穿刺术或绒毛膜绒毛取样后流产的风险：系统的文献回顾和最新的荟萃分析</a:t>
            </a:r>
          </a:p>
          <a:p>
            <a:pPr algn="ctr">
              <a:buNone/>
            </a:pPr>
            <a:r>
              <a:rPr lang="zh-CN" altLang="en-US" sz="1400" b="1" dirty="0">
                <a:solidFill>
                  <a:schemeClr val="bg1"/>
                </a:solidFill>
              </a:rPr>
              <a:t> </a:t>
            </a:r>
            <a:r>
              <a:rPr lang="en-US" altLang="zh-CN" sz="1400" i="1" dirty="0">
                <a:solidFill>
                  <a:srgbClr val="FFFFFF"/>
                </a:solidFill>
              </a:rPr>
              <a:t>S</a:t>
            </a:r>
            <a:r>
              <a:rPr lang="en-US" altLang="zh-CN" sz="1400" b="1" dirty="0">
                <a:solidFill>
                  <a:schemeClr val="bg1"/>
                </a:solidFill>
              </a:rPr>
              <a:t>alomon</a:t>
            </a:r>
            <a:r>
              <a:rPr lang="zh-CN" altLang="en-US" sz="1400" b="1" dirty="0">
                <a:solidFill>
                  <a:schemeClr val="bg1"/>
                </a:solidFill>
              </a:rPr>
              <a:t>等人，</a:t>
            </a:r>
            <a:r>
              <a:rPr lang="en-US" altLang="zh-CN" sz="1400" b="1" dirty="0">
                <a:solidFill>
                  <a:schemeClr val="bg1"/>
                </a:solidFill>
              </a:rPr>
              <a:t>UOG 2019</a:t>
            </a:r>
            <a:endParaRPr lang="en-GB" altLang="it-IT" sz="1400"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羊膜腔穿刺术或绒毛取样术后的流产风险：文献系统回顾和最新荟萃分析</a:t>
            </a:r>
          </a:p>
          <a:p>
            <a:pPr algn="ctr">
              <a:buNone/>
            </a:pPr>
            <a:r>
              <a:rPr lang="zh-CN" altLang="en-US" sz="1400" b="1" dirty="0">
                <a:solidFill>
                  <a:srgbClr val="FFFFFF"/>
                </a:solidFill>
              </a:rPr>
              <a:t> </a:t>
            </a:r>
            <a:r>
              <a:rPr lang="en-US" altLang="zh-CN" sz="1400" i="1" dirty="0">
                <a:solidFill>
                  <a:srgbClr val="FFFFFF"/>
                </a:solidFill>
              </a:rPr>
              <a:t>Salomon</a:t>
            </a:r>
            <a:r>
              <a:rPr lang="zh-CN" altLang="en-US" sz="1400" i="1" dirty="0">
                <a:solidFill>
                  <a:srgbClr val="FFFFFF"/>
                </a:solidFill>
              </a:rPr>
              <a:t>等，</a:t>
            </a:r>
            <a:r>
              <a:rPr lang="en-US" altLang="zh-CN" sz="1400" i="1" dirty="0">
                <a:solidFill>
                  <a:srgbClr val="FFFFFF"/>
                </a:solidFill>
              </a:rPr>
              <a:t>UOG 2019</a:t>
            </a:r>
            <a:endParaRPr lang="en-GB" altLang="it-IT" sz="1400" i="1" dirty="0">
              <a:solidFill>
                <a:srgbClr val="FFFFFF"/>
              </a:solidFill>
            </a:endParaRPr>
          </a:p>
        </p:txBody>
      </p:sp>
      <p:sp>
        <p:nvSpPr>
          <p:cNvPr id="14343" name="TextBox 1"/>
          <p:cNvSpPr txBox="1">
            <a:spLocks noChangeArrowheads="1"/>
          </p:cNvSpPr>
          <p:nvPr/>
        </p:nvSpPr>
        <p:spPr bwMode="auto">
          <a:xfrm>
            <a:off x="-3655" y="1709829"/>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a:solidFill>
                  <a:srgbClr val="000000"/>
                </a:solidFill>
                <a:effectLst>
                  <a:outerShdw blurRad="50800" dist="38100" dir="2700000" algn="tl" rotWithShape="0">
                    <a:prstClr val="black">
                      <a:alpha val="40000"/>
                    </a:prstClr>
                  </a:outerShdw>
                </a:effectLst>
              </a:rPr>
              <a:t>介</a:t>
            </a:r>
            <a:r>
              <a:rPr lang="zh-CN" altLang="en-US" sz="2800" b="1">
                <a:effectLst>
                  <a:outerShdw blurRad="50800" dist="38100" dir="2700000" algn="tl" rotWithShape="0">
                    <a:prstClr val="black">
                      <a:alpha val="40000"/>
                    </a:prstClr>
                  </a:outerShdw>
                </a:effectLst>
              </a:rPr>
              <a:t>绍</a:t>
            </a:r>
            <a:endParaRPr lang="en-GB" altLang="it-IT" sz="2800" b="1" dirty="0">
              <a:effectLst>
                <a:outerShdw blurRad="50800" dist="38100" dir="2700000" algn="tl" rotWithShape="0">
                  <a:prstClr val="black">
                    <a:alpha val="40000"/>
                  </a:prstClr>
                </a:outerShdw>
              </a:effectLst>
            </a:endParaRPr>
          </a:p>
        </p:txBody>
      </p:sp>
      <p:sp>
        <p:nvSpPr>
          <p:cNvPr id="23" name="Segnaposto contenuto 2"/>
          <p:cNvSpPr txBox="1"/>
          <p:nvPr/>
        </p:nvSpPr>
        <p:spPr bwMode="auto">
          <a:xfrm>
            <a:off x="0" y="2493437"/>
            <a:ext cx="9144000" cy="401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000" b="1" dirty="0">
                <a:solidFill>
                  <a:srgbClr val="000000"/>
                </a:solidFill>
              </a:rPr>
              <a:t>有证据表明，羊膜腔穿刺术或绒毛取样术（</a:t>
            </a:r>
            <a:r>
              <a:rPr lang="en-US" altLang="zh-CN" sz="2000" b="1" dirty="0">
                <a:solidFill>
                  <a:srgbClr val="000000"/>
                </a:solidFill>
              </a:rPr>
              <a:t>CVS</a:t>
            </a:r>
            <a:r>
              <a:rPr lang="zh-CN" altLang="en-US" sz="2000" b="1" dirty="0">
                <a:solidFill>
                  <a:srgbClr val="000000"/>
                </a:solidFill>
              </a:rPr>
              <a:t>）后与操作相关的流产风险可能远低于目前专业机构所引用的风险。</a:t>
            </a:r>
          </a:p>
          <a:p>
            <a:endParaRPr lang="zh-CN" altLang="en-US" sz="2000" b="1" dirty="0"/>
          </a:p>
          <a:p>
            <a:r>
              <a:rPr lang="zh-CN" altLang="en-US" sz="2000" b="1" dirty="0">
                <a:solidFill>
                  <a:srgbClr val="000000"/>
                </a:solidFill>
              </a:rPr>
              <a:t>与这类操作相关的流产风险的最新统计数据已于</a:t>
            </a:r>
            <a:r>
              <a:rPr lang="en-US" altLang="zh-CN" sz="2000" b="1" dirty="0">
                <a:solidFill>
                  <a:srgbClr val="000000"/>
                </a:solidFill>
              </a:rPr>
              <a:t>2015</a:t>
            </a:r>
            <a:r>
              <a:rPr lang="zh-CN" altLang="en-US" sz="2000" b="1" dirty="0">
                <a:solidFill>
                  <a:srgbClr val="000000"/>
                </a:solidFill>
              </a:rPr>
              <a:t>年发表。</a:t>
            </a:r>
          </a:p>
          <a:p>
            <a:endParaRPr lang="zh-CN" altLang="en-US" sz="2000" b="1" dirty="0"/>
          </a:p>
          <a:p>
            <a:r>
              <a:rPr lang="zh-CN" altLang="en-US" sz="2000" b="1" dirty="0">
                <a:solidFill>
                  <a:srgbClr val="000000"/>
                </a:solidFill>
              </a:rPr>
              <a:t>有关侵入性操作相关的流产风险的其他大型队列研究，以及基于人群基础的随机对照研究结果均随后陆续报道发表。</a:t>
            </a:r>
          </a:p>
          <a:p>
            <a:endParaRPr lang="zh-CN" altLang="en-US" sz="2000" b="1" dirty="0"/>
          </a:p>
          <a:p>
            <a:r>
              <a:rPr lang="zh-CN" altLang="en-US" sz="2000" b="1" dirty="0">
                <a:solidFill>
                  <a:srgbClr val="000000"/>
                </a:solidFill>
              </a:rPr>
              <a:t>这些最新的与操作相关的流产风险数据统计，为临床医生面临需要产前检查的女性选择不同产前检测方案的咨询时提供帮助。</a:t>
            </a:r>
            <a:endParaRPr lang="en-US" sz="2000" b="1" dirty="0"/>
          </a:p>
        </p:txBody>
      </p:sp>
      <p:grpSp>
        <p:nvGrpSpPr>
          <p:cNvPr id="15" name="Group 2"/>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8" name="Content Placeholder 2"/>
          <p:cNvSpPr txBox="1"/>
          <p:nvPr/>
        </p:nvSpPr>
        <p:spPr>
          <a:xfrm>
            <a:off x="1007706" y="3018826"/>
            <a:ext cx="6876661" cy="186969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b="1" dirty="0">
                <a:solidFill>
                  <a:srgbClr val="000000"/>
                </a:solidFill>
              </a:rPr>
              <a:t>基于文献系统回顾和最新的荟萃分析，</a:t>
            </a:r>
            <a:endParaRPr lang="en-US" altLang="zh-CN" b="1" dirty="0">
              <a:solidFill>
                <a:srgbClr val="000000"/>
              </a:solidFill>
            </a:endParaRPr>
          </a:p>
          <a:p>
            <a:pPr>
              <a:lnSpc>
                <a:spcPct val="150000"/>
              </a:lnSpc>
            </a:pPr>
            <a:r>
              <a:rPr lang="zh-CN" altLang="en-US" b="1" dirty="0">
                <a:solidFill>
                  <a:srgbClr val="000000"/>
                </a:solidFill>
              </a:rPr>
              <a:t>获得最新的羊膜腔穿刺或绒毛取样</a:t>
            </a:r>
            <a:r>
              <a:rPr lang="en-US" altLang="zh-CN" b="1" dirty="0">
                <a:solidFill>
                  <a:srgbClr val="000000"/>
                </a:solidFill>
              </a:rPr>
              <a:t>CVS</a:t>
            </a:r>
            <a:r>
              <a:rPr lang="zh-CN" altLang="en-US" b="1" dirty="0">
                <a:solidFill>
                  <a:srgbClr val="000000"/>
                </a:solidFill>
              </a:rPr>
              <a:t>术后</a:t>
            </a:r>
            <a:endParaRPr lang="en-US" altLang="zh-CN" b="1" dirty="0">
              <a:solidFill>
                <a:srgbClr val="000000"/>
              </a:solidFill>
            </a:endParaRPr>
          </a:p>
          <a:p>
            <a:pPr>
              <a:lnSpc>
                <a:spcPct val="150000"/>
              </a:lnSpc>
            </a:pPr>
            <a:r>
              <a:rPr lang="zh-CN" altLang="en-US" b="1" dirty="0">
                <a:solidFill>
                  <a:srgbClr val="000000"/>
                </a:solidFill>
              </a:rPr>
              <a:t>与操作相关的流产风险</a:t>
            </a:r>
          </a:p>
          <a:p>
            <a:pPr>
              <a:lnSpc>
                <a:spcPct val="110000"/>
              </a:lnSpc>
            </a:pPr>
            <a:endParaRPr lang="zh-CN" altLang="en-US" dirty="0">
              <a:solidFill>
                <a:srgbClr val="000000"/>
              </a:solidFill>
            </a:endParaRPr>
          </a:p>
          <a:p>
            <a:endParaRPr lang="en-US" dirty="0">
              <a:latin typeface="Arial" panose="020B0604020202020204" pitchFamily="34" charset="0"/>
              <a:ea typeface="Arial" panose="020B0604020202020204" pitchFamily="34" charset="0"/>
              <a:cs typeface="Arial" panose="020B0604020202020204" pitchFamily="34" charset="0"/>
            </a:endParaRPr>
          </a:p>
        </p:txBody>
      </p:sp>
      <p:sp>
        <p:nvSpPr>
          <p:cNvPr id="19" name="Rectangle 8"/>
          <p:cNvSpPr>
            <a:spLocks noChangeArrowheads="1"/>
          </p:cNvSpPr>
          <p:nvPr/>
        </p:nvSpPr>
        <p:spPr bwMode="auto">
          <a:xfrm>
            <a:off x="0" y="2111727"/>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zh-CN" altLang="en-US" sz="2800" b="1" dirty="0">
                <a:solidFill>
                  <a:srgbClr val="000000"/>
                </a:solidFill>
                <a:effectLst>
                  <a:outerShdw blurRad="50800" dist="38100" dir="2700000" algn="tl" rotWithShape="0">
                    <a:prstClr val="black">
                      <a:alpha val="40000"/>
                    </a:prstClr>
                  </a:outerShdw>
                </a:effectLst>
              </a:rPr>
              <a:t>研究目的</a:t>
            </a:r>
            <a:endParaRPr lang="en-GB" altLang="en-US" sz="2800" b="1" dirty="0">
              <a:solidFill>
                <a:srgbClr val="000000"/>
              </a:solidFill>
              <a:effectLst>
                <a:outerShdw blurRad="50800" dist="38100" dir="2700000" algn="tl" rotWithShape="0">
                  <a:prstClr val="black">
                    <a:alpha val="40000"/>
                  </a:prstClr>
                </a:outerShdw>
              </a:effectLst>
            </a:endParaRPr>
          </a:p>
        </p:txBody>
      </p:sp>
      <p:grpSp>
        <p:nvGrpSpPr>
          <p:cNvPr id="16" name="Group 2"/>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羊膜腔穿刺术或绒毛取样术后的流产风险：文献系统回顾和最新荟萃分析</a:t>
            </a:r>
          </a:p>
          <a:p>
            <a:pPr algn="ctr">
              <a:buNone/>
            </a:pPr>
            <a:r>
              <a:rPr lang="zh-CN" altLang="en-US" sz="1400" b="1" dirty="0">
                <a:solidFill>
                  <a:srgbClr val="FFFFFF"/>
                </a:solidFill>
              </a:rPr>
              <a:t> </a:t>
            </a:r>
            <a:r>
              <a:rPr lang="en-US" altLang="zh-CN" sz="1400" i="1" dirty="0">
                <a:solidFill>
                  <a:srgbClr val="FFFFFF"/>
                </a:solidFill>
              </a:rPr>
              <a:t>Salomon</a:t>
            </a:r>
            <a:r>
              <a:rPr lang="zh-CN" altLang="en-US" sz="1400" i="1" dirty="0">
                <a:solidFill>
                  <a:srgbClr val="FFFFFF"/>
                </a:solidFill>
              </a:rPr>
              <a:t>等，</a:t>
            </a:r>
            <a:r>
              <a:rPr lang="en-US" altLang="zh-CN" sz="1400" i="1" dirty="0">
                <a:solidFill>
                  <a:srgbClr val="FFFFFF"/>
                </a:solidFill>
              </a:rPr>
              <a:t>UOG 2019</a:t>
            </a:r>
            <a:endParaRPr lang="en-GB" altLang="it-IT" sz="1400" i="1"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1590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zh-CN" altLang="en-US" sz="2800" b="1" dirty="0">
                <a:solidFill>
                  <a:srgbClr val="000000"/>
                </a:solidFill>
                <a:effectLst>
                  <a:outerShdw blurRad="50800" dist="38100" dir="2700000" algn="tl" rotWithShape="0">
                    <a:prstClr val="black">
                      <a:alpha val="40000"/>
                    </a:prstClr>
                  </a:outerShdw>
                </a:effectLst>
              </a:rPr>
              <a:t>方法</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p:nvPr/>
        </p:nvSpPr>
        <p:spPr bwMode="auto">
          <a:xfrm>
            <a:off x="332308" y="2174991"/>
            <a:ext cx="8479381" cy="465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zh-CN" altLang="en-US" sz="1800" b="1" dirty="0"/>
              <a:t>文献系统回顾和荟萃分析。</a:t>
            </a:r>
          </a:p>
          <a:p>
            <a:pPr>
              <a:lnSpc>
                <a:spcPct val="150000"/>
              </a:lnSpc>
            </a:pPr>
            <a:r>
              <a:rPr lang="zh-CN" altLang="en-US" sz="1800" b="1" dirty="0"/>
              <a:t>通过</a:t>
            </a:r>
            <a:r>
              <a:rPr lang="en-US" altLang="zh-CN" sz="1800" b="1" dirty="0"/>
              <a:t>MEDLINE</a:t>
            </a:r>
            <a:r>
              <a:rPr lang="zh-CN" altLang="en-US" sz="1800" b="1" dirty="0"/>
              <a:t>，</a:t>
            </a:r>
            <a:r>
              <a:rPr lang="en-US" altLang="zh-CN" sz="1800" b="1" dirty="0"/>
              <a:t>EMBASE</a:t>
            </a:r>
            <a:r>
              <a:rPr lang="zh-CN" altLang="en-US" sz="1800" b="1" dirty="0"/>
              <a:t>和</a:t>
            </a:r>
            <a:r>
              <a:rPr lang="en-US" altLang="zh-CN" sz="1800" b="1" dirty="0"/>
              <a:t>Cochrane</a:t>
            </a:r>
            <a:r>
              <a:rPr lang="zh-CN" altLang="en-US" sz="1800" b="1" dirty="0"/>
              <a:t>图书馆于</a:t>
            </a:r>
            <a:r>
              <a:rPr lang="en-US" altLang="zh-CN" sz="1800" b="1" dirty="0"/>
              <a:t>2019</a:t>
            </a:r>
            <a:r>
              <a:rPr lang="zh-CN" altLang="en-US" sz="1800" b="1" dirty="0"/>
              <a:t>年</a:t>
            </a:r>
            <a:r>
              <a:rPr lang="en-US" altLang="zh-CN" sz="1800" b="1" dirty="0"/>
              <a:t>1</a:t>
            </a:r>
            <a:r>
              <a:rPr lang="zh-CN" altLang="en-US" sz="1800" b="1" dirty="0"/>
              <a:t>月</a:t>
            </a:r>
            <a:r>
              <a:rPr lang="en-US" altLang="zh-CN" sz="1800" b="1" dirty="0"/>
              <a:t>31</a:t>
            </a:r>
            <a:r>
              <a:rPr lang="zh-CN" altLang="en-US" sz="1800" b="1" dirty="0"/>
              <a:t>日进行文献电子检索，仅限于英语报道的研究。</a:t>
            </a:r>
          </a:p>
          <a:p>
            <a:pPr marL="0" indent="0">
              <a:lnSpc>
                <a:spcPct val="150000"/>
              </a:lnSpc>
              <a:buNone/>
            </a:pPr>
            <a:r>
              <a:rPr lang="zh-CN" altLang="en-US" sz="1800" b="1" dirty="0">
                <a:latin typeface="微软雅黑" panose="020B0503020204020204" pitchFamily="34" charset="-122"/>
                <a:ea typeface="微软雅黑" panose="020B0503020204020204" pitchFamily="34" charset="-122"/>
              </a:rPr>
              <a:t>研究内容</a:t>
            </a:r>
          </a:p>
          <a:p>
            <a:pPr marL="0" indent="0">
              <a:lnSpc>
                <a:spcPct val="150000"/>
              </a:lnSpc>
              <a:buNone/>
            </a:pPr>
            <a:r>
              <a:rPr lang="en-US" altLang="zh-CN" sz="1800" b="1" dirty="0"/>
              <a:t>RCTs</a:t>
            </a:r>
            <a:r>
              <a:rPr lang="zh-CN" altLang="en-US" sz="1800" b="1" dirty="0"/>
              <a:t>，前瞻性或回顾性队列研究和病例对照研究：</a:t>
            </a:r>
          </a:p>
          <a:p>
            <a:pPr>
              <a:lnSpc>
                <a:spcPct val="150000"/>
              </a:lnSpc>
            </a:pPr>
            <a:r>
              <a:rPr lang="zh-CN" altLang="en-US" sz="1800" b="1" dirty="0"/>
              <a:t>单胎妊娠中实施侵入性操作的数据报道（或报道中多胎妊娠样本总量小于</a:t>
            </a:r>
            <a:r>
              <a:rPr lang="en-US" altLang="zh-CN" sz="1800" b="1" dirty="0"/>
              <a:t>5</a:t>
            </a:r>
            <a:r>
              <a:rPr lang="zh-CN" altLang="en-US" sz="1800" b="1" dirty="0"/>
              <a:t>％）。</a:t>
            </a:r>
          </a:p>
          <a:p>
            <a:pPr>
              <a:lnSpc>
                <a:spcPct val="150000"/>
              </a:lnSpc>
            </a:pPr>
            <a:r>
              <a:rPr lang="zh-CN" altLang="en-US" sz="1800" b="1" dirty="0"/>
              <a:t>报道中接受侵入性产前检查组和未进行侵入性检查的对照组，均有妊娠结局随访。</a:t>
            </a:r>
          </a:p>
          <a:p>
            <a:pPr>
              <a:lnSpc>
                <a:spcPct val="150000"/>
              </a:lnSpc>
            </a:pPr>
            <a:r>
              <a:rPr lang="zh-CN" altLang="en-US" sz="1800" b="1" dirty="0"/>
              <a:t>统计</a:t>
            </a:r>
            <a:r>
              <a:rPr lang="en-US" altLang="zh-CN" sz="1800" b="1" dirty="0"/>
              <a:t>2000</a:t>
            </a:r>
            <a:r>
              <a:rPr lang="zh-CN" altLang="en-US" sz="1800" b="1" dirty="0"/>
              <a:t>年后发表的文章（以确保所研究的设备和技术的一致性）。</a:t>
            </a:r>
          </a:p>
          <a:p>
            <a:pPr>
              <a:lnSpc>
                <a:spcPct val="150000"/>
              </a:lnSpc>
            </a:pPr>
            <a:r>
              <a:rPr lang="zh-CN" altLang="en-US" sz="1800" b="1" dirty="0"/>
              <a:t>当文献报道了经腹和经宫颈绒毛取样</a:t>
            </a:r>
            <a:r>
              <a:rPr lang="en-US" altLang="zh-CN" sz="1800" b="1" dirty="0"/>
              <a:t>CVS</a:t>
            </a:r>
            <a:r>
              <a:rPr lang="zh-CN" altLang="en-US" sz="1800" b="1" dirty="0"/>
              <a:t>两种不同方法的数据时，只有前者被纳入统计分析。</a:t>
            </a:r>
            <a:endParaRPr lang="zh-CN" altLang="en-US" sz="2400" dirty="0"/>
          </a:p>
          <a:p>
            <a:pPr marL="0" indent="0">
              <a:buNone/>
            </a:pPr>
            <a:endParaRPr lang="en-US" sz="1800" dirty="0"/>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羊膜腔穿刺术或绒毛取样术后的流产风险：文献系统回顾和最新荟萃分析</a:t>
            </a:r>
          </a:p>
          <a:p>
            <a:pPr algn="ctr">
              <a:buNone/>
            </a:pPr>
            <a:r>
              <a:rPr lang="zh-CN" altLang="en-US" sz="1400" b="1" dirty="0">
                <a:solidFill>
                  <a:srgbClr val="FFFFFF"/>
                </a:solidFill>
              </a:rPr>
              <a:t> </a:t>
            </a:r>
            <a:r>
              <a:rPr lang="en-US" altLang="zh-CN" sz="1400" i="1" dirty="0">
                <a:solidFill>
                  <a:srgbClr val="FFFFFF"/>
                </a:solidFill>
              </a:rPr>
              <a:t>Salomon</a:t>
            </a:r>
            <a:r>
              <a:rPr lang="zh-CN" altLang="en-US" sz="1400" i="1" dirty="0">
                <a:solidFill>
                  <a:srgbClr val="FFFFFF"/>
                </a:solidFill>
              </a:rPr>
              <a:t>等，</a:t>
            </a:r>
            <a:r>
              <a:rPr lang="en-US" altLang="zh-CN" sz="1400" i="1" dirty="0">
                <a:solidFill>
                  <a:srgbClr val="FFFFFF"/>
                </a:solidFill>
              </a:rPr>
              <a:t>UOG 2019</a:t>
            </a:r>
            <a:endParaRPr lang="en-GB" altLang="it-IT" sz="1400" i="1"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6" name="Rectangle 8"/>
          <p:cNvSpPr>
            <a:spLocks noChangeArrowheads="1"/>
          </p:cNvSpPr>
          <p:nvPr/>
        </p:nvSpPr>
        <p:spPr bwMode="auto">
          <a:xfrm>
            <a:off x="0" y="1715906"/>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zh-CN" altLang="en-US" sz="2800" b="1" dirty="0">
                <a:solidFill>
                  <a:srgbClr val="000000"/>
                </a:solidFill>
                <a:effectLst>
                  <a:outerShdw blurRad="50800" dist="38100" dir="2700000" algn="tl" rotWithShape="0">
                    <a:prstClr val="black">
                      <a:alpha val="40000"/>
                    </a:prstClr>
                  </a:outerShdw>
                </a:effectLst>
              </a:rPr>
              <a:t>方法</a:t>
            </a:r>
            <a:endParaRPr lang="en-GB" altLang="en-US" sz="2800" dirty="0">
              <a:solidFill>
                <a:srgbClr val="000000"/>
              </a:solidFill>
              <a:effectLst>
                <a:outerShdw blurRad="50800" dist="38100" dir="2700000" algn="tl" rotWithShape="0">
                  <a:prstClr val="black">
                    <a:alpha val="40000"/>
                  </a:prstClr>
                </a:outerShdw>
              </a:effectLst>
            </a:endParaRPr>
          </a:p>
        </p:txBody>
      </p:sp>
      <p:sp>
        <p:nvSpPr>
          <p:cNvPr id="17" name="Segnaposto contenuto 2"/>
          <p:cNvSpPr txBox="1"/>
          <p:nvPr/>
        </p:nvSpPr>
        <p:spPr bwMode="auto">
          <a:xfrm>
            <a:off x="600649" y="2832606"/>
            <a:ext cx="7942699" cy="306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2000" b="1" dirty="0"/>
              <a:t>主要结局指标：</a:t>
            </a:r>
            <a:r>
              <a:rPr lang="zh-CN" altLang="en-US" sz="2000" b="1" dirty="0">
                <a:latin typeface="微软雅黑" panose="020B0503020204020204" pitchFamily="34" charset="-122"/>
                <a:ea typeface="微软雅黑" panose="020B0503020204020204" pitchFamily="34" charset="-122"/>
              </a:rPr>
              <a:t>操作相关流产</a:t>
            </a:r>
            <a:r>
              <a:rPr lang="zh-CN" altLang="en-US" sz="2000" b="1" dirty="0"/>
              <a:t>，定义为妊娠</a:t>
            </a:r>
            <a:r>
              <a:rPr lang="en-US" altLang="zh-CN" sz="2000" b="1" dirty="0"/>
              <a:t>24</a:t>
            </a:r>
            <a:r>
              <a:rPr lang="zh-CN" altLang="en-US" sz="2000" b="1" dirty="0"/>
              <a:t>或</a:t>
            </a:r>
            <a:r>
              <a:rPr lang="en-US" altLang="zh-CN" sz="2000" b="1" dirty="0"/>
              <a:t>22</a:t>
            </a:r>
            <a:r>
              <a:rPr lang="zh-CN" altLang="en-US" sz="2000" b="1" dirty="0"/>
              <a:t>周前胎儿丢失。</a:t>
            </a:r>
          </a:p>
          <a:p>
            <a:endParaRPr lang="zh-CN" altLang="en-US" sz="2000" b="1" dirty="0"/>
          </a:p>
          <a:p>
            <a:r>
              <a:rPr lang="zh-CN" altLang="en-US" sz="2000" b="1" dirty="0"/>
              <a:t>分别对侵入性操作术后及对照组的</a:t>
            </a:r>
            <a:r>
              <a:rPr lang="zh-CN" altLang="en-US" sz="2000" b="1" dirty="0">
                <a:latin typeface="微软雅黑" panose="020B0503020204020204" pitchFamily="34" charset="-122"/>
                <a:ea typeface="微软雅黑" panose="020B0503020204020204" pitchFamily="34" charset="-122"/>
              </a:rPr>
              <a:t>流产率</a:t>
            </a:r>
            <a:r>
              <a:rPr lang="zh-CN" altLang="en-US" sz="2000" b="1" dirty="0"/>
              <a:t>（</a:t>
            </a:r>
            <a:r>
              <a:rPr lang="en-US" altLang="zh-CN" sz="2000" b="1" dirty="0"/>
              <a:t>95</a:t>
            </a:r>
            <a:r>
              <a:rPr lang="zh-CN" altLang="en-US" sz="2000" b="1" dirty="0"/>
              <a:t>％</a:t>
            </a:r>
            <a:r>
              <a:rPr lang="en-US" altLang="zh-CN" sz="2000" b="1" dirty="0"/>
              <a:t>CI</a:t>
            </a:r>
            <a:r>
              <a:rPr lang="zh-CN" altLang="en-US" sz="2000" b="1" dirty="0"/>
              <a:t>）进行了评估，并根据每组样本量进行加权得到总的评估。</a:t>
            </a:r>
          </a:p>
          <a:p>
            <a:endParaRPr lang="zh-CN" altLang="en-US" sz="2000" b="1" dirty="0"/>
          </a:p>
          <a:p>
            <a:r>
              <a:rPr lang="zh-CN" altLang="en-US" sz="2000" b="1" dirty="0"/>
              <a:t>在每组研究中，羊膜腔穿刺术和绒毛取样术后的</a:t>
            </a:r>
            <a:r>
              <a:rPr lang="zh-CN" altLang="en-US" sz="2000" b="1" dirty="0">
                <a:latin typeface="微软雅黑" panose="020B0503020204020204" pitchFamily="34" charset="-122"/>
                <a:ea typeface="微软雅黑" panose="020B0503020204020204" pitchFamily="34" charset="-122"/>
              </a:rPr>
              <a:t>操作相关风险</a:t>
            </a:r>
            <a:r>
              <a:rPr lang="zh-CN" altLang="en-US" sz="2000" b="1" dirty="0"/>
              <a:t>根据侵入性操作术后和对照组中流产率估计为风险差（</a:t>
            </a:r>
            <a:r>
              <a:rPr lang="en-US" altLang="zh-CN" sz="2000" b="1" dirty="0"/>
              <a:t>RD</a:t>
            </a:r>
            <a:r>
              <a:rPr lang="zh-CN" altLang="en-US" sz="2000" b="1" dirty="0"/>
              <a:t>），然后用加权求和的方法计算评估（</a:t>
            </a:r>
            <a:r>
              <a:rPr lang="en-US" altLang="zh-CN" sz="2000" b="1" dirty="0"/>
              <a:t>95</a:t>
            </a:r>
            <a:r>
              <a:rPr lang="zh-CN" altLang="en-US" sz="2000" b="1" dirty="0"/>
              <a:t>％ </a:t>
            </a:r>
            <a:r>
              <a:rPr lang="en-US" altLang="zh-CN" sz="2000" b="1" dirty="0"/>
              <a:t>CI</a:t>
            </a:r>
            <a:r>
              <a:rPr lang="zh-CN" altLang="en-US" sz="2000" b="1" dirty="0"/>
              <a:t>）。</a:t>
            </a:r>
          </a:p>
          <a:p>
            <a:endParaRPr lang="zh-CN" altLang="en-US" sz="1800" dirty="0"/>
          </a:p>
          <a:p>
            <a:endParaRPr lang="zh-CN" altLang="en-US" sz="1800" dirty="0"/>
          </a:p>
          <a:p>
            <a:endParaRPr lang="zh-CN" altLang="en-US" sz="1800" dirty="0"/>
          </a:p>
          <a:p>
            <a:pPr marL="0" indent="0">
              <a:buNone/>
            </a:pPr>
            <a:endParaRPr lang="en-US" sz="1800" dirty="0"/>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5"/>
          <p:cNvSpPr txBox="1">
            <a:spLocks noChangeArrowheads="1"/>
          </p:cNvSpPr>
          <p:nvPr/>
        </p:nvSpPr>
        <p:spPr bwMode="auto">
          <a:xfrm>
            <a:off x="0" y="957294"/>
            <a:ext cx="9144000" cy="738664"/>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羊膜腔穿刺术或绒毛取样术后的流产风险：文献系统回顾和最新荟萃分析</a:t>
            </a:r>
          </a:p>
          <a:p>
            <a:pPr algn="ctr">
              <a:buNone/>
            </a:pPr>
            <a:r>
              <a:rPr lang="zh-CN" altLang="en-US" sz="1400" b="1" dirty="0">
                <a:solidFill>
                  <a:srgbClr val="FFFFFF"/>
                </a:solidFill>
              </a:rPr>
              <a:t> </a:t>
            </a:r>
            <a:r>
              <a:rPr lang="en-US" altLang="zh-CN" sz="1400" i="1" dirty="0">
                <a:solidFill>
                  <a:srgbClr val="FFFFFF"/>
                </a:solidFill>
              </a:rPr>
              <a:t>Salomon</a:t>
            </a:r>
            <a:r>
              <a:rPr lang="zh-CN" altLang="en-US" sz="1400" i="1" dirty="0">
                <a:solidFill>
                  <a:srgbClr val="FFFFFF"/>
                </a:solidFill>
              </a:rPr>
              <a:t>等，</a:t>
            </a:r>
            <a:r>
              <a:rPr lang="en-US" altLang="zh-CN" sz="1400" i="1" dirty="0">
                <a:solidFill>
                  <a:srgbClr val="FFFFFF"/>
                </a:solidFill>
              </a:rPr>
              <a:t>UOG 2019</a:t>
            </a:r>
            <a:endParaRPr lang="en-GB" altLang="it-IT" sz="1400" i="1"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433697" y="1644380"/>
            <a:ext cx="1707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zh-CN" altLang="en-US" sz="2400" b="1" dirty="0">
                <a:solidFill>
                  <a:srgbClr val="000000"/>
                </a:solidFill>
                <a:effectLst>
                  <a:outerShdw blurRad="50800" dist="38100" dir="2700000" algn="tl" rotWithShape="0">
                    <a:prstClr val="black">
                      <a:alpha val="40000"/>
                    </a:prstClr>
                  </a:outerShdw>
                </a:effectLst>
              </a:rPr>
              <a:t>研究结果</a:t>
            </a:r>
            <a:endParaRPr lang="en-US" sz="2400" b="1" dirty="0">
              <a:solidFill>
                <a:srgbClr val="000000"/>
              </a:solidFill>
              <a:effectLst>
                <a:outerShdw blurRad="50800" dist="38100" dir="2700000" algn="tl" rotWithShape="0">
                  <a:prstClr val="black">
                    <a:alpha val="40000"/>
                  </a:prstClr>
                </a:outerShdw>
              </a:effectLst>
            </a:endParaRPr>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5"/>
          <p:cNvSpPr txBox="1">
            <a:spLocks noChangeArrowheads="1"/>
          </p:cNvSpPr>
          <p:nvPr/>
        </p:nvSpPr>
        <p:spPr bwMode="auto">
          <a:xfrm>
            <a:off x="0" y="957294"/>
            <a:ext cx="9144000" cy="616787"/>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羊膜腔穿刺术或绒毛取样术后的流产风险：文献系统回顾和最新荟萃分析</a:t>
            </a:r>
          </a:p>
          <a:p>
            <a:pPr algn="ctr">
              <a:buNone/>
            </a:pPr>
            <a:r>
              <a:rPr lang="zh-CN" altLang="en-US" sz="1400" b="1" dirty="0">
                <a:solidFill>
                  <a:srgbClr val="FFFFFF"/>
                </a:solidFill>
              </a:rPr>
              <a:t> </a:t>
            </a:r>
            <a:r>
              <a:rPr lang="en-US" altLang="zh-CN" sz="1400" i="1" dirty="0">
                <a:solidFill>
                  <a:srgbClr val="FFFFFF"/>
                </a:solidFill>
              </a:rPr>
              <a:t>Salomon</a:t>
            </a:r>
            <a:r>
              <a:rPr lang="zh-CN" altLang="en-US" sz="1400" i="1" dirty="0">
                <a:solidFill>
                  <a:srgbClr val="FFFFFF"/>
                </a:solidFill>
              </a:rPr>
              <a:t>等，</a:t>
            </a:r>
            <a:r>
              <a:rPr lang="en-US" altLang="zh-CN" sz="1400" i="1" dirty="0">
                <a:solidFill>
                  <a:srgbClr val="FFFFFF"/>
                </a:solidFill>
              </a:rPr>
              <a:t>UOG 2019</a:t>
            </a:r>
            <a:endParaRPr lang="en-GB" altLang="it-IT" sz="1400" i="1" dirty="0">
              <a:solidFill>
                <a:srgbClr val="FFFFFF"/>
              </a:solidFill>
            </a:endParaRPr>
          </a:p>
        </p:txBody>
      </p:sp>
      <p:cxnSp>
        <p:nvCxnSpPr>
          <p:cNvPr id="5" name="Straight Arrow Connector 4"/>
          <p:cNvCxnSpPr/>
          <p:nvPr/>
        </p:nvCxnSpPr>
        <p:spPr>
          <a:xfrm>
            <a:off x="4296715" y="3644611"/>
            <a:ext cx="413131" cy="4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2"/>
          </p:cNvCxnSpPr>
          <p:nvPr/>
        </p:nvCxnSpPr>
        <p:spPr>
          <a:xfrm>
            <a:off x="4287553" y="3081689"/>
            <a:ext cx="0" cy="1142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81371" y="5377628"/>
            <a:ext cx="1707712" cy="276999"/>
          </a:xfrm>
          <a:prstGeom prst="rect">
            <a:avLst/>
          </a:prstGeom>
          <a:noFill/>
          <a:ln>
            <a:solidFill>
              <a:srgbClr val="FF0000"/>
            </a:solidFill>
          </a:ln>
        </p:spPr>
        <p:txBody>
          <a:bodyPr wrap="square" rtlCol="0">
            <a:normAutofit/>
          </a:bodyPr>
          <a:lstStyle/>
          <a:p>
            <a:r>
              <a:rPr lang="zh-CN" altLang="en-US" sz="1200" b="1" dirty="0">
                <a:solidFill>
                  <a:srgbClr val="000000"/>
                </a:solidFill>
                <a:latin typeface="Times New Roman" panose="02020603050405020304" pitchFamily="18" charset="0"/>
                <a:cs typeface="Times New Roman" panose="02020603050405020304" pitchFamily="18" charset="0"/>
              </a:rPr>
              <a:t>羊</a:t>
            </a:r>
            <a:r>
              <a:rPr lang="zh-CN" altLang="en-US" sz="1200" b="1" dirty="0">
                <a:latin typeface="Times New Roman" panose="02020603050405020304" pitchFamily="18" charset="0"/>
                <a:cs typeface="Times New Roman" panose="02020603050405020304" pitchFamily="18" charset="0"/>
              </a:rPr>
              <a:t>膜穿刺术（</a:t>
            </a:r>
            <a:r>
              <a:rPr lang="en-US" altLang="zh-CN" sz="1200" b="1" dirty="0">
                <a:latin typeface="Times New Roman" panose="02020603050405020304" pitchFamily="18" charset="0"/>
                <a:cs typeface="Times New Roman" panose="02020603050405020304" pitchFamily="18" charset="0"/>
              </a:rPr>
              <a:t>n = 12</a:t>
            </a:r>
            <a:r>
              <a:rPr lang="zh-CN" altLang="en-US" sz="1200" b="1" dirty="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167133" y="6031330"/>
            <a:ext cx="1360715" cy="276999"/>
          </a:xfrm>
          <a:prstGeom prst="rect">
            <a:avLst/>
          </a:prstGeom>
          <a:noFill/>
          <a:ln>
            <a:solidFill>
              <a:srgbClr val="FF0000"/>
            </a:solidFill>
          </a:ln>
        </p:spPr>
        <p:txBody>
          <a:bodyPr wrap="square" rtlCol="0">
            <a:normAutofit/>
          </a:bodyPr>
          <a:lstStyle/>
          <a:p>
            <a:r>
              <a:rPr lang="en-US" sz="1200" b="1" dirty="0">
                <a:solidFill>
                  <a:srgbClr val="000000"/>
                </a:solidFill>
                <a:latin typeface="Times New Roman" panose="02020603050405020304" pitchFamily="18" charset="0"/>
                <a:cs typeface="Times New Roman" panose="02020603050405020304" pitchFamily="18" charset="0"/>
              </a:rPr>
              <a:t>C</a:t>
            </a:r>
            <a:r>
              <a:rPr lang="en-US" sz="1200" b="1" dirty="0">
                <a:latin typeface="Times New Roman" panose="02020603050405020304" pitchFamily="18" charset="0"/>
                <a:cs typeface="Times New Roman" panose="02020603050405020304" pitchFamily="18" charset="0"/>
              </a:rPr>
              <a:t>VS (n = 7)</a:t>
            </a:r>
          </a:p>
        </p:txBody>
      </p:sp>
      <p:cxnSp>
        <p:nvCxnSpPr>
          <p:cNvPr id="25" name="Straight Arrow Connector 20"/>
          <p:cNvCxnSpPr/>
          <p:nvPr/>
        </p:nvCxnSpPr>
        <p:spPr>
          <a:xfrm>
            <a:off x="4287553" y="4657163"/>
            <a:ext cx="0" cy="958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4"/>
          <p:cNvCxnSpPr/>
          <p:nvPr/>
        </p:nvCxnSpPr>
        <p:spPr>
          <a:xfrm>
            <a:off x="4287553" y="5019338"/>
            <a:ext cx="413131" cy="4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064437" y="2159490"/>
            <a:ext cx="2446231" cy="922020"/>
          </a:xfrm>
          <a:prstGeom prst="rect">
            <a:avLst/>
          </a:prstGeom>
          <a:ln>
            <a:solidFill>
              <a:schemeClr val="tx1"/>
            </a:solidFill>
          </a:ln>
        </p:spPr>
        <p:txBody>
          <a:bodyPr wrap="square">
            <a:spAutoFit/>
          </a:bodyPr>
          <a:lstStyle/>
          <a:p>
            <a:pPr algn="ctr">
              <a:lnSpc>
                <a:spcPct val="150000"/>
              </a:lnSpc>
            </a:pPr>
            <a:r>
              <a:rPr lang="zh-CN" altLang="en-US" sz="1200" b="1" dirty="0"/>
              <a:t>通过</a:t>
            </a:r>
            <a:r>
              <a:rPr lang="en-US" altLang="zh-CN" sz="1200" b="1" dirty="0"/>
              <a:t>MEDLINE,EMBASE,</a:t>
            </a:r>
            <a:r>
              <a:rPr lang="zh-CN" altLang="en-US" sz="1200" b="1" dirty="0"/>
              <a:t>和</a:t>
            </a:r>
            <a:r>
              <a:rPr lang="en-US" altLang="zh-CN" sz="1200" b="1" dirty="0"/>
              <a:t>Cochrane</a:t>
            </a:r>
            <a:r>
              <a:rPr lang="zh-CN" altLang="en-US" sz="1200" b="1" dirty="0"/>
              <a:t>图书馆检索出相关研究</a:t>
            </a:r>
            <a:endParaRPr lang="en-US" altLang="zh-CN" sz="1200" b="1" dirty="0"/>
          </a:p>
          <a:p>
            <a:pPr algn="ctr">
              <a:lnSpc>
                <a:spcPct val="150000"/>
              </a:lnSpc>
            </a:pPr>
            <a:r>
              <a:rPr lang="zh-CN" altLang="en-US" sz="1200" b="1" dirty="0"/>
              <a:t>（</a:t>
            </a:r>
            <a:r>
              <a:rPr lang="en-US" altLang="zh-CN" sz="1200" b="1" dirty="0"/>
              <a:t>n=2943</a:t>
            </a:r>
            <a:r>
              <a:rPr lang="zh-CN" altLang="en-US" sz="1200" b="1" dirty="0"/>
              <a:t>）</a:t>
            </a:r>
          </a:p>
        </p:txBody>
      </p:sp>
      <p:sp>
        <p:nvSpPr>
          <p:cNvPr id="29" name="矩形 28"/>
          <p:cNvSpPr/>
          <p:nvPr/>
        </p:nvSpPr>
        <p:spPr>
          <a:xfrm>
            <a:off x="4719008" y="3156046"/>
            <a:ext cx="2525050" cy="830997"/>
          </a:xfrm>
          <a:prstGeom prst="rect">
            <a:avLst/>
          </a:prstGeom>
          <a:ln>
            <a:solidFill>
              <a:schemeClr val="tx1"/>
            </a:solidFill>
          </a:ln>
        </p:spPr>
        <p:txBody>
          <a:bodyPr wrap="none">
            <a:spAutoFit/>
          </a:bodyPr>
          <a:lstStyle/>
          <a:p>
            <a:r>
              <a:rPr lang="zh-CN" altLang="en-US" sz="1200" b="1" dirty="0"/>
              <a:t>排除（</a:t>
            </a:r>
            <a:r>
              <a:rPr lang="en-US" altLang="zh-CN" sz="1200" b="1" dirty="0"/>
              <a:t>n=2911</a:t>
            </a:r>
            <a:r>
              <a:rPr lang="zh-CN" altLang="en-US" sz="1200" b="1" dirty="0"/>
              <a:t>）</a:t>
            </a:r>
            <a:endParaRPr lang="en-US" altLang="zh-CN" sz="1200" b="1" dirty="0"/>
          </a:p>
          <a:p>
            <a:r>
              <a:rPr lang="en-US" altLang="zh-CN" sz="1200" b="1" dirty="0"/>
              <a:t>     </a:t>
            </a:r>
            <a:r>
              <a:rPr lang="zh-CN" altLang="en-US" sz="1200" b="1" dirty="0"/>
              <a:t>重复（</a:t>
            </a:r>
            <a:r>
              <a:rPr lang="en-US" altLang="zh-CN" sz="1200" b="1" dirty="0"/>
              <a:t>n=584</a:t>
            </a:r>
            <a:r>
              <a:rPr lang="zh-CN" altLang="en-US" sz="1200" b="1" dirty="0"/>
              <a:t>）</a:t>
            </a:r>
            <a:endParaRPr lang="en-US" altLang="zh-CN" sz="1200" b="1" dirty="0"/>
          </a:p>
          <a:p>
            <a:r>
              <a:rPr lang="en-US" altLang="zh-CN" sz="1200" b="1" dirty="0"/>
              <a:t>     </a:t>
            </a:r>
            <a:r>
              <a:rPr lang="zh-CN" altLang="en-US" sz="1200" b="1" dirty="0"/>
              <a:t>摘要或者题目不相关（</a:t>
            </a:r>
            <a:r>
              <a:rPr lang="en-US" altLang="zh-CN" sz="1200" b="1" dirty="0"/>
              <a:t>n=2272</a:t>
            </a:r>
            <a:r>
              <a:rPr lang="zh-CN" altLang="en-US" sz="1200" b="1" dirty="0"/>
              <a:t>）</a:t>
            </a:r>
            <a:endParaRPr lang="en-US" altLang="zh-CN" sz="1200" b="1" dirty="0"/>
          </a:p>
          <a:p>
            <a:r>
              <a:rPr lang="en-US" altLang="zh-CN" sz="1200" b="1" dirty="0"/>
              <a:t>     </a:t>
            </a:r>
            <a:r>
              <a:rPr lang="zh-CN" altLang="en-US" sz="1200" b="1" dirty="0"/>
              <a:t>病例报道或信件（</a:t>
            </a:r>
            <a:r>
              <a:rPr lang="en-US" altLang="zh-CN" sz="1200" b="1" dirty="0"/>
              <a:t>n=55</a:t>
            </a:r>
            <a:r>
              <a:rPr lang="zh-CN" altLang="en-US" sz="1200" b="1" dirty="0"/>
              <a:t>）</a:t>
            </a:r>
          </a:p>
        </p:txBody>
      </p:sp>
      <p:sp>
        <p:nvSpPr>
          <p:cNvPr id="7" name="文本框 6"/>
          <p:cNvSpPr txBox="1"/>
          <p:nvPr/>
        </p:nvSpPr>
        <p:spPr>
          <a:xfrm>
            <a:off x="3328107" y="4195498"/>
            <a:ext cx="2001677" cy="461665"/>
          </a:xfrm>
          <a:prstGeom prst="rect">
            <a:avLst/>
          </a:prstGeom>
          <a:noFill/>
          <a:ln>
            <a:solidFill>
              <a:schemeClr val="tx1"/>
            </a:solidFill>
          </a:ln>
        </p:spPr>
        <p:txBody>
          <a:bodyPr wrap="square" rtlCol="0">
            <a:spAutoFit/>
          </a:bodyPr>
          <a:lstStyle/>
          <a:p>
            <a:pPr algn="ctr"/>
            <a:r>
              <a:rPr lang="zh-CN" altLang="en-US" sz="1200" b="1" dirty="0"/>
              <a:t>全文有详细评估者</a:t>
            </a:r>
            <a:endParaRPr lang="en-US" altLang="zh-CN" sz="1200" b="1" dirty="0"/>
          </a:p>
          <a:p>
            <a:pPr algn="ctr"/>
            <a:r>
              <a:rPr lang="zh-CN" altLang="en-US" sz="1200" b="1" dirty="0"/>
              <a:t>（</a:t>
            </a:r>
            <a:r>
              <a:rPr lang="en-US" altLang="zh-CN" sz="1200" b="1" dirty="0"/>
              <a:t>n=32</a:t>
            </a:r>
            <a:r>
              <a:rPr lang="zh-CN" altLang="en-US" sz="1200" b="1" dirty="0"/>
              <a:t>）</a:t>
            </a:r>
          </a:p>
        </p:txBody>
      </p:sp>
      <p:sp>
        <p:nvSpPr>
          <p:cNvPr id="8" name="文本框 7"/>
          <p:cNvSpPr txBox="1"/>
          <p:nvPr/>
        </p:nvSpPr>
        <p:spPr>
          <a:xfrm>
            <a:off x="4709846" y="4870687"/>
            <a:ext cx="2246110" cy="276999"/>
          </a:xfrm>
          <a:prstGeom prst="rect">
            <a:avLst/>
          </a:prstGeom>
          <a:noFill/>
          <a:ln>
            <a:solidFill>
              <a:schemeClr val="tx1"/>
            </a:solidFill>
          </a:ln>
        </p:spPr>
        <p:txBody>
          <a:bodyPr wrap="square" rtlCol="0">
            <a:spAutoFit/>
          </a:bodyPr>
          <a:lstStyle/>
          <a:p>
            <a:r>
              <a:rPr lang="zh-CN" altLang="en-US" sz="1200" b="1" dirty="0"/>
              <a:t>排除：不符合入组标准（</a:t>
            </a:r>
            <a:r>
              <a:rPr lang="en-US" altLang="zh-CN" sz="1200" b="1" dirty="0"/>
              <a:t>n=17</a:t>
            </a:r>
            <a:r>
              <a:rPr lang="zh-CN" altLang="en-US" sz="1200" b="1" dirty="0"/>
              <a:t>）</a:t>
            </a:r>
          </a:p>
        </p:txBody>
      </p:sp>
      <p:sp>
        <p:nvSpPr>
          <p:cNvPr id="10" name="文本框 9"/>
          <p:cNvSpPr txBox="1"/>
          <p:nvPr/>
        </p:nvSpPr>
        <p:spPr>
          <a:xfrm>
            <a:off x="3433697" y="5608955"/>
            <a:ext cx="1707712" cy="646331"/>
          </a:xfrm>
          <a:prstGeom prst="rect">
            <a:avLst/>
          </a:prstGeom>
          <a:noFill/>
          <a:ln>
            <a:solidFill>
              <a:schemeClr val="tx1"/>
            </a:solidFill>
          </a:ln>
        </p:spPr>
        <p:txBody>
          <a:bodyPr wrap="square" rtlCol="0">
            <a:spAutoFit/>
          </a:bodyPr>
          <a:lstStyle/>
          <a:p>
            <a:pPr algn="ctr"/>
            <a:r>
              <a:rPr lang="zh-CN" altLang="en-US" sz="1200" b="1" dirty="0"/>
              <a:t>包括文献系统回顾和</a:t>
            </a:r>
            <a:r>
              <a:rPr lang="en-US" altLang="zh-CN" sz="1200" b="1" dirty="0"/>
              <a:t>mete</a:t>
            </a:r>
            <a:r>
              <a:rPr lang="zh-CN" altLang="en-US" sz="1200" b="1" dirty="0"/>
              <a:t>分析的研究</a:t>
            </a:r>
            <a:endParaRPr lang="en-US" altLang="zh-CN" sz="1200" b="1" dirty="0"/>
          </a:p>
          <a:p>
            <a:pPr algn="ctr"/>
            <a:r>
              <a:rPr lang="zh-CN" altLang="en-US" sz="1200" b="1" dirty="0"/>
              <a:t>（</a:t>
            </a:r>
            <a:r>
              <a:rPr lang="en-US" altLang="zh-CN" sz="1200" b="1" dirty="0"/>
              <a:t>n=15</a:t>
            </a:r>
            <a:r>
              <a:rPr lang="zh-CN" altLang="en-US" sz="1200" b="1" dirty="0"/>
              <a:t>）</a:t>
            </a:r>
          </a:p>
        </p:txBody>
      </p:sp>
      <p:pic>
        <p:nvPicPr>
          <p:cNvPr id="17" name="图片 16"/>
          <p:cNvPicPr>
            <a:picLocks noChangeAspect="1"/>
          </p:cNvPicPr>
          <p:nvPr/>
        </p:nvPicPr>
        <p:blipFill>
          <a:blip r:embed="rId5"/>
          <a:stretch>
            <a:fillRect/>
          </a:stretch>
        </p:blipFill>
        <p:spPr>
          <a:xfrm rot="800058">
            <a:off x="5237001" y="5959119"/>
            <a:ext cx="931780" cy="299090"/>
          </a:xfrm>
          <a:prstGeom prst="rect">
            <a:avLst/>
          </a:prstGeom>
        </p:spPr>
      </p:pic>
      <p:pic>
        <p:nvPicPr>
          <p:cNvPr id="22" name="图片 21"/>
          <p:cNvPicPr>
            <a:picLocks noChangeAspect="1"/>
          </p:cNvPicPr>
          <p:nvPr/>
        </p:nvPicPr>
        <p:blipFill>
          <a:blip r:embed="rId5"/>
          <a:stretch>
            <a:fillRect/>
          </a:stretch>
        </p:blipFill>
        <p:spPr>
          <a:xfrm rot="20923629">
            <a:off x="5215071" y="5515954"/>
            <a:ext cx="975640" cy="3131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28202" y="1630053"/>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zh-CN" altLang="en-US" sz="2400" b="1" dirty="0">
                <a:solidFill>
                  <a:srgbClr val="000000"/>
                </a:solidFill>
                <a:effectLst>
                  <a:outerShdw blurRad="50800" dist="38100" dir="2700000" algn="tl" rotWithShape="0">
                    <a:prstClr val="black">
                      <a:alpha val="40000"/>
                    </a:prstClr>
                  </a:outerShdw>
                </a:effectLst>
              </a:rPr>
              <a:t>结果</a:t>
            </a:r>
            <a:r>
              <a:rPr lang="en-US" altLang="zh-CN" sz="2400" b="1" dirty="0">
                <a:solidFill>
                  <a:srgbClr val="000000"/>
                </a:solidFill>
                <a:effectLst>
                  <a:outerShdw blurRad="50800" dist="38100" dir="2700000" algn="tl" rotWithShape="0">
                    <a:prstClr val="black">
                      <a:alpha val="40000"/>
                    </a:prstClr>
                  </a:outerShdw>
                </a:effectLst>
              </a:rPr>
              <a:t>–</a:t>
            </a:r>
            <a:r>
              <a:rPr lang="zh-CN" altLang="en-US" sz="2400" b="1" dirty="0">
                <a:solidFill>
                  <a:srgbClr val="000000"/>
                </a:solidFill>
                <a:effectLst>
                  <a:outerShdw blurRad="50800" dist="38100" dir="2700000" algn="tl" rotWithShape="0">
                    <a:prstClr val="black">
                      <a:alpha val="40000"/>
                    </a:prstClr>
                  </a:outerShdw>
                </a:effectLst>
              </a:rPr>
              <a:t>羊膜穿刺术</a:t>
            </a:r>
            <a:endParaRPr lang="en-US" sz="2400" b="1" dirty="0">
              <a:solidFill>
                <a:srgbClr val="000000"/>
              </a:solidFill>
              <a:effectLst>
                <a:outerShdw blurRad="50800" dist="38100" dir="2700000" algn="tl" rotWithShape="0">
                  <a:prstClr val="black">
                    <a:alpha val="40000"/>
                  </a:prstClr>
                </a:outerShdw>
              </a:effectLst>
            </a:endParaRPr>
          </a:p>
        </p:txBody>
      </p:sp>
      <p:grpSp>
        <p:nvGrpSpPr>
          <p:cNvPr id="19" name="Group 2"/>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5"/>
          <p:cNvSpPr txBox="1">
            <a:spLocks noChangeArrowheads="1"/>
          </p:cNvSpPr>
          <p:nvPr/>
        </p:nvSpPr>
        <p:spPr bwMode="auto">
          <a:xfrm>
            <a:off x="0" y="957294"/>
            <a:ext cx="9144000" cy="58093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羊膜腔穿刺术或绒毛膜绒毛取样后流产的风险：系统的文献回顾和最新的荟萃分析</a:t>
            </a:r>
          </a:p>
          <a:p>
            <a:pPr algn="ctr">
              <a:buNone/>
            </a:pPr>
            <a:r>
              <a:rPr lang="zh-CN" altLang="en-US" sz="1400" b="1" dirty="0">
                <a:solidFill>
                  <a:schemeClr val="bg1"/>
                </a:solidFill>
              </a:rPr>
              <a:t> </a:t>
            </a:r>
            <a:r>
              <a:rPr lang="en-US" altLang="zh-CN" sz="1400" i="1" dirty="0">
                <a:solidFill>
                  <a:srgbClr val="FFFFFF"/>
                </a:solidFill>
              </a:rPr>
              <a:t>S</a:t>
            </a:r>
            <a:r>
              <a:rPr lang="en-US" altLang="zh-CN" sz="1400" b="1" dirty="0">
                <a:solidFill>
                  <a:schemeClr val="bg1"/>
                </a:solidFill>
              </a:rPr>
              <a:t>alomon</a:t>
            </a:r>
            <a:r>
              <a:rPr lang="zh-CN" altLang="en-US" sz="1400" b="1" dirty="0">
                <a:solidFill>
                  <a:schemeClr val="bg1"/>
                </a:solidFill>
              </a:rPr>
              <a:t>等人，</a:t>
            </a:r>
            <a:r>
              <a:rPr lang="en-US" altLang="zh-CN" sz="1400" b="1" dirty="0">
                <a:solidFill>
                  <a:schemeClr val="bg1"/>
                </a:solidFill>
              </a:rPr>
              <a:t>UOG 2019</a:t>
            </a:r>
            <a:endParaRPr lang="en-GB" altLang="it-IT" sz="1400" i="1" dirty="0">
              <a:solidFill>
                <a:schemeClr val="bg1"/>
              </a:solidFill>
            </a:endParaRPr>
          </a:p>
        </p:txBody>
      </p:sp>
      <p:sp>
        <p:nvSpPr>
          <p:cNvPr id="26" name="Segnaposto contenuto 2"/>
          <p:cNvSpPr txBox="1"/>
          <p:nvPr/>
        </p:nvSpPr>
        <p:spPr bwMode="auto">
          <a:xfrm>
            <a:off x="580832" y="5016140"/>
            <a:ext cx="8323361" cy="127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zh-CN" altLang="en-US" sz="1200" b="1" dirty="0">
                <a:solidFill>
                  <a:srgbClr val="000000"/>
                </a:solidFill>
              </a:rPr>
              <a:t>羊膜腔穿刺术：</a:t>
            </a:r>
            <a:r>
              <a:rPr lang="en-US" altLang="zh-CN" sz="1200" b="1" dirty="0">
                <a:solidFill>
                  <a:srgbClr val="000000"/>
                </a:solidFill>
              </a:rPr>
              <a:t>63 723</a:t>
            </a:r>
            <a:r>
              <a:rPr lang="zh-CN" altLang="en-US" sz="1200" b="1" dirty="0">
                <a:solidFill>
                  <a:srgbClr val="000000"/>
                </a:solidFill>
              </a:rPr>
              <a:t>例手</a:t>
            </a:r>
            <a:r>
              <a:rPr lang="zh-CN" altLang="en-US" sz="1200" dirty="0">
                <a:solidFill>
                  <a:srgbClr val="000000"/>
                </a:solidFill>
              </a:rPr>
              <a:t>术后</a:t>
            </a:r>
            <a:r>
              <a:rPr lang="en-US" altLang="zh-CN" sz="1200" dirty="0">
                <a:solidFill>
                  <a:srgbClr val="000000"/>
                </a:solidFill>
              </a:rPr>
              <a:t>580</a:t>
            </a:r>
            <a:r>
              <a:rPr lang="zh-CN" altLang="en-US" sz="1200" dirty="0">
                <a:solidFill>
                  <a:srgbClr val="000000"/>
                </a:solidFill>
              </a:rPr>
              <a:t>例发生了流产。</a:t>
            </a:r>
          </a:p>
          <a:p>
            <a:pPr>
              <a:lnSpc>
                <a:spcPct val="150000"/>
              </a:lnSpc>
            </a:pPr>
            <a:r>
              <a:rPr lang="zh-CN" altLang="en-US" sz="1200" b="1" dirty="0">
                <a:solidFill>
                  <a:srgbClr val="000000"/>
                </a:solidFill>
              </a:rPr>
              <a:t>羊膜腔穿刺术后总的流产风险 </a:t>
            </a:r>
            <a:r>
              <a:rPr lang="en-US" altLang="zh-CN" sz="1200" b="1" dirty="0">
                <a:solidFill>
                  <a:srgbClr val="000000"/>
                </a:solidFill>
              </a:rPr>
              <a:t>= 0.91</a:t>
            </a:r>
            <a:r>
              <a:rPr lang="zh-CN" altLang="en-US" sz="1200" b="1" dirty="0">
                <a:solidFill>
                  <a:srgbClr val="000000"/>
                </a:solidFill>
              </a:rPr>
              <a:t>％（</a:t>
            </a:r>
            <a:r>
              <a:rPr lang="en-US" altLang="zh-CN" sz="1200" b="1" dirty="0">
                <a:solidFill>
                  <a:srgbClr val="000000"/>
                </a:solidFill>
              </a:rPr>
              <a:t>95</a:t>
            </a:r>
            <a:r>
              <a:rPr lang="zh-CN" altLang="en-US" sz="1200" b="1" dirty="0">
                <a:solidFill>
                  <a:srgbClr val="000000"/>
                </a:solidFill>
              </a:rPr>
              <a:t>％</a:t>
            </a:r>
            <a:r>
              <a:rPr lang="en-US" altLang="zh-CN" sz="1200" b="1" dirty="0">
                <a:solidFill>
                  <a:srgbClr val="000000"/>
                </a:solidFill>
              </a:rPr>
              <a:t>CI</a:t>
            </a:r>
            <a:r>
              <a:rPr lang="zh-CN" altLang="en-US" sz="1200" b="1" dirty="0">
                <a:solidFill>
                  <a:srgbClr val="000000"/>
                </a:solidFill>
              </a:rPr>
              <a:t>，</a:t>
            </a:r>
            <a:r>
              <a:rPr lang="en-US" altLang="zh-CN" sz="1200" b="1" dirty="0">
                <a:solidFill>
                  <a:srgbClr val="000000"/>
                </a:solidFill>
              </a:rPr>
              <a:t>0.73-1.09</a:t>
            </a:r>
            <a:r>
              <a:rPr lang="zh-CN" altLang="en-US" sz="1200" b="1" dirty="0">
                <a:solidFill>
                  <a:srgbClr val="000000"/>
                </a:solidFill>
              </a:rPr>
              <a:t>％； </a:t>
            </a:r>
            <a:r>
              <a:rPr lang="en-US" altLang="zh-CN" sz="1200" b="1" dirty="0">
                <a:solidFill>
                  <a:srgbClr val="000000"/>
                </a:solidFill>
              </a:rPr>
              <a:t>I</a:t>
            </a:r>
            <a:r>
              <a:rPr lang="en-US" altLang="zh-CN" sz="1200" b="1" baseline="30000" dirty="0">
                <a:solidFill>
                  <a:srgbClr val="000000"/>
                </a:solidFill>
              </a:rPr>
              <a:t>2</a:t>
            </a:r>
            <a:r>
              <a:rPr lang="en-US" altLang="zh-CN" sz="1200" b="1" dirty="0">
                <a:solidFill>
                  <a:srgbClr val="000000"/>
                </a:solidFill>
              </a:rPr>
              <a:t> = 88.2</a:t>
            </a:r>
            <a:r>
              <a:rPr lang="zh-CN" altLang="en-US" sz="1200" b="1" dirty="0">
                <a:solidFill>
                  <a:srgbClr val="000000"/>
                </a:solidFill>
              </a:rPr>
              <a:t>％）。</a:t>
            </a:r>
          </a:p>
          <a:p>
            <a:pPr>
              <a:lnSpc>
                <a:spcPct val="150000"/>
              </a:lnSpc>
            </a:pPr>
            <a:r>
              <a:rPr lang="zh-CN" altLang="en-US" sz="1200" dirty="0">
                <a:solidFill>
                  <a:srgbClr val="000000"/>
                </a:solidFill>
              </a:rPr>
              <a:t>对照组：</a:t>
            </a:r>
            <a:r>
              <a:rPr lang="en-US" altLang="zh-CN" sz="1200" dirty="0">
                <a:solidFill>
                  <a:srgbClr val="000000"/>
                </a:solidFill>
              </a:rPr>
              <a:t>330 469</a:t>
            </a:r>
            <a:r>
              <a:rPr lang="zh-CN" altLang="en-US" sz="1200" dirty="0">
                <a:solidFill>
                  <a:srgbClr val="000000"/>
                </a:solidFill>
              </a:rPr>
              <a:t>例妊娠中有</a:t>
            </a:r>
            <a:r>
              <a:rPr lang="en-US" altLang="zh-CN" sz="1200" dirty="0">
                <a:solidFill>
                  <a:srgbClr val="000000"/>
                </a:solidFill>
              </a:rPr>
              <a:t>1726</a:t>
            </a:r>
            <a:r>
              <a:rPr lang="zh-CN" altLang="en-US" sz="1200" dirty="0">
                <a:solidFill>
                  <a:srgbClr val="000000"/>
                </a:solidFill>
              </a:rPr>
              <a:t>例流产。</a:t>
            </a:r>
          </a:p>
          <a:p>
            <a:pPr>
              <a:lnSpc>
                <a:spcPct val="150000"/>
              </a:lnSpc>
            </a:pPr>
            <a:r>
              <a:rPr lang="zh-CN" altLang="en-US" sz="1200" b="1" dirty="0">
                <a:solidFill>
                  <a:srgbClr val="000000"/>
                </a:solidFill>
              </a:rPr>
              <a:t>总的流产风险 </a:t>
            </a:r>
            <a:r>
              <a:rPr lang="en-US" altLang="zh-CN" sz="1200" b="1" dirty="0">
                <a:solidFill>
                  <a:srgbClr val="000000"/>
                </a:solidFill>
              </a:rPr>
              <a:t>= 0.58</a:t>
            </a:r>
            <a:r>
              <a:rPr lang="zh-CN" altLang="en-US" sz="1200" b="1" dirty="0">
                <a:solidFill>
                  <a:srgbClr val="000000"/>
                </a:solidFill>
              </a:rPr>
              <a:t>％（</a:t>
            </a:r>
            <a:r>
              <a:rPr lang="en-US" altLang="zh-CN" sz="1200" b="1" dirty="0">
                <a:solidFill>
                  <a:srgbClr val="000000"/>
                </a:solidFill>
              </a:rPr>
              <a:t>95</a:t>
            </a:r>
            <a:r>
              <a:rPr lang="zh-CN" altLang="en-US" sz="1200" b="1" dirty="0">
                <a:solidFill>
                  <a:srgbClr val="000000"/>
                </a:solidFill>
              </a:rPr>
              <a:t>％</a:t>
            </a:r>
            <a:r>
              <a:rPr lang="en-US" altLang="zh-CN" sz="1200" b="1" dirty="0">
                <a:solidFill>
                  <a:srgbClr val="000000"/>
                </a:solidFill>
              </a:rPr>
              <a:t>CI</a:t>
            </a:r>
            <a:r>
              <a:rPr lang="zh-CN" altLang="en-US" sz="1200" b="1" dirty="0">
                <a:solidFill>
                  <a:srgbClr val="000000"/>
                </a:solidFill>
              </a:rPr>
              <a:t>，</a:t>
            </a:r>
            <a:r>
              <a:rPr lang="en-US" altLang="zh-CN" sz="1200" b="1" dirty="0">
                <a:solidFill>
                  <a:srgbClr val="000000"/>
                </a:solidFill>
              </a:rPr>
              <a:t>0.47–0.70</a:t>
            </a:r>
            <a:r>
              <a:rPr lang="zh-CN" altLang="en-US" sz="1200" b="1" dirty="0">
                <a:solidFill>
                  <a:srgbClr val="000000"/>
                </a:solidFill>
              </a:rPr>
              <a:t>％； </a:t>
            </a:r>
            <a:r>
              <a:rPr lang="en-US" altLang="zh-CN" sz="1200" b="1" dirty="0">
                <a:solidFill>
                  <a:srgbClr val="000000"/>
                </a:solidFill>
              </a:rPr>
              <a:t>I</a:t>
            </a:r>
            <a:r>
              <a:rPr lang="en-US" altLang="zh-CN" sz="1200" b="1" baseline="30000" dirty="0">
                <a:solidFill>
                  <a:srgbClr val="000000"/>
                </a:solidFill>
              </a:rPr>
              <a:t>2</a:t>
            </a:r>
            <a:r>
              <a:rPr lang="en-US" altLang="zh-CN" sz="1200" b="1" dirty="0">
                <a:solidFill>
                  <a:srgbClr val="000000"/>
                </a:solidFill>
              </a:rPr>
              <a:t> = 96.1</a:t>
            </a:r>
            <a:r>
              <a:rPr lang="zh-CN" altLang="en-US" sz="1200" b="1" dirty="0">
                <a:solidFill>
                  <a:srgbClr val="000000"/>
                </a:solidFill>
              </a:rPr>
              <a:t>％）。</a:t>
            </a:r>
            <a:endParaRPr lang="en-US" sz="1400" dirty="0"/>
          </a:p>
        </p:txBody>
      </p:sp>
      <p:grpSp>
        <p:nvGrpSpPr>
          <p:cNvPr id="4" name="Group 3"/>
          <p:cNvGrpSpPr/>
          <p:nvPr/>
        </p:nvGrpSpPr>
        <p:grpSpPr>
          <a:xfrm>
            <a:off x="2070346" y="2153273"/>
            <a:ext cx="4869950" cy="2807691"/>
            <a:chOff x="2147301" y="2245097"/>
            <a:chExt cx="4869950" cy="2807691"/>
          </a:xfrm>
        </p:grpSpPr>
        <p:pic>
          <p:nvPicPr>
            <p:cNvPr id="5" name="Picture 4"/>
            <p:cNvPicPr>
              <a:picLocks noChangeAspect="1"/>
            </p:cNvPicPr>
            <p:nvPr/>
          </p:nvPicPr>
          <p:blipFill rotWithShape="1">
            <a:blip r:embed="rId5"/>
            <a:srcRect l="4027" r="3821"/>
            <a:stretch>
              <a:fillRect/>
            </a:stretch>
          </p:blipFill>
          <p:spPr>
            <a:xfrm>
              <a:off x="2147301" y="2245097"/>
              <a:ext cx="4869950" cy="2807691"/>
            </a:xfrm>
            <a:prstGeom prst="rect">
              <a:avLst/>
            </a:prstGeom>
          </p:spPr>
        </p:pic>
        <p:sp>
          <p:nvSpPr>
            <p:cNvPr id="3" name="Rectangle 2"/>
            <p:cNvSpPr/>
            <p:nvPr/>
          </p:nvSpPr>
          <p:spPr>
            <a:xfrm>
              <a:off x="2147301" y="4443984"/>
              <a:ext cx="4792995" cy="201168"/>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矩形 5"/>
          <p:cNvSpPr/>
          <p:nvPr/>
        </p:nvSpPr>
        <p:spPr>
          <a:xfrm>
            <a:off x="666168" y="6395974"/>
            <a:ext cx="8063162" cy="307777"/>
          </a:xfrm>
          <a:prstGeom prst="rect">
            <a:avLst/>
          </a:prstGeom>
        </p:spPr>
        <p:txBody>
          <a:bodyPr wrap="square">
            <a:spAutoFit/>
          </a:bodyPr>
          <a:lstStyle/>
          <a:p>
            <a:r>
              <a:rPr lang="zh-CN" altLang="en-US" sz="1400" dirty="0">
                <a:solidFill>
                  <a:srgbClr val="000000"/>
                </a:solidFill>
              </a:rPr>
              <a:t>羊膜腔穿刺术后，与手术相关的总的流产风险加权后为</a:t>
            </a:r>
            <a:r>
              <a:rPr lang="en-US" altLang="zh-CN" sz="1400" b="1" dirty="0">
                <a:solidFill>
                  <a:srgbClr val="000000"/>
                </a:solidFill>
              </a:rPr>
              <a:t>0.30</a:t>
            </a:r>
            <a:r>
              <a:rPr lang="zh-CN" altLang="en-US" sz="1400" b="1" dirty="0">
                <a:solidFill>
                  <a:srgbClr val="000000"/>
                </a:solidFill>
              </a:rPr>
              <a:t>％</a:t>
            </a:r>
            <a:r>
              <a:rPr lang="zh-CN" altLang="en-US" sz="1400" dirty="0">
                <a:solidFill>
                  <a:srgbClr val="000000"/>
                </a:solidFill>
              </a:rPr>
              <a:t>（</a:t>
            </a:r>
            <a:r>
              <a:rPr lang="en-US" altLang="zh-CN" sz="1400" dirty="0">
                <a:solidFill>
                  <a:srgbClr val="000000"/>
                </a:solidFill>
              </a:rPr>
              <a:t>95</a:t>
            </a:r>
            <a:r>
              <a:rPr lang="zh-CN" altLang="en-US" sz="1400" dirty="0">
                <a:solidFill>
                  <a:srgbClr val="000000"/>
                </a:solidFill>
              </a:rPr>
              <a:t>％</a:t>
            </a:r>
            <a:r>
              <a:rPr lang="en-US" altLang="zh-CN" sz="1400" dirty="0">
                <a:solidFill>
                  <a:srgbClr val="000000"/>
                </a:solidFill>
              </a:rPr>
              <a:t>CI</a:t>
            </a:r>
            <a:r>
              <a:rPr lang="zh-CN" altLang="en-US" sz="1400" dirty="0">
                <a:solidFill>
                  <a:srgbClr val="000000"/>
                </a:solidFill>
              </a:rPr>
              <a:t>，</a:t>
            </a:r>
            <a:r>
              <a:rPr lang="en-US" altLang="zh-CN" sz="1400" dirty="0">
                <a:solidFill>
                  <a:srgbClr val="000000"/>
                </a:solidFill>
              </a:rPr>
              <a:t>0.11-0.49</a:t>
            </a:r>
            <a:r>
              <a:rPr lang="zh-CN" altLang="en-US" sz="1400" dirty="0">
                <a:solidFill>
                  <a:srgbClr val="000000"/>
                </a:solidFill>
              </a:rPr>
              <a:t>％； </a:t>
            </a:r>
            <a:r>
              <a:rPr lang="en-US" altLang="zh-CN" sz="1400" dirty="0">
                <a:solidFill>
                  <a:srgbClr val="000000"/>
                </a:solidFill>
              </a:rPr>
              <a:t>I</a:t>
            </a:r>
            <a:r>
              <a:rPr lang="en-US" altLang="zh-CN" sz="1400" baseline="30000" dirty="0">
                <a:solidFill>
                  <a:srgbClr val="000000"/>
                </a:solidFill>
              </a:rPr>
              <a:t>2</a:t>
            </a:r>
            <a:r>
              <a:rPr lang="en-US" altLang="zh-CN" sz="1400" dirty="0">
                <a:solidFill>
                  <a:srgbClr val="000000"/>
                </a:solidFill>
              </a:rPr>
              <a:t> = 70.1</a:t>
            </a:r>
            <a:r>
              <a:rPr lang="zh-CN" altLang="en-US" sz="1400" dirty="0">
                <a:solidFill>
                  <a:srgbClr val="000000"/>
                </a:solidFill>
              </a:rPr>
              <a:t>％）</a:t>
            </a:r>
            <a:endParaRPr lang="zh-CN" altLang="en-US" dirty="0"/>
          </a:p>
        </p:txBody>
      </p:sp>
      <p:sp>
        <p:nvSpPr>
          <p:cNvPr id="7" name="矩形 6"/>
          <p:cNvSpPr/>
          <p:nvPr/>
        </p:nvSpPr>
        <p:spPr>
          <a:xfrm>
            <a:off x="580832" y="6395974"/>
            <a:ext cx="7897000" cy="3077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 y="164691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zh-CN" altLang="en-US" sz="2400" b="1" dirty="0">
                <a:solidFill>
                  <a:srgbClr val="000000"/>
                </a:solidFill>
                <a:effectLst>
                  <a:outerShdw blurRad="50800" dist="38100" dir="2700000" algn="tl" rotWithShape="0">
                    <a:prstClr val="black">
                      <a:alpha val="40000"/>
                    </a:prstClr>
                  </a:outerShdw>
                </a:effectLst>
              </a:rPr>
              <a:t>结果</a:t>
            </a:r>
            <a:r>
              <a:rPr lang="en-US" altLang="zh-CN" sz="2400" b="1" dirty="0">
                <a:solidFill>
                  <a:srgbClr val="000000"/>
                </a:solidFill>
                <a:effectLst>
                  <a:outerShdw blurRad="50800" dist="38100" dir="2700000" algn="tl" rotWithShape="0">
                    <a:prstClr val="black">
                      <a:alpha val="40000"/>
                    </a:prstClr>
                  </a:outerShdw>
                </a:effectLst>
              </a:rPr>
              <a:t>– </a:t>
            </a:r>
            <a:r>
              <a:rPr lang="en-GB" altLang="en-US" sz="2400" b="1" dirty="0">
                <a:solidFill>
                  <a:srgbClr val="000000"/>
                </a:solidFill>
                <a:effectLst>
                  <a:outerShdw blurRad="50800" dist="38100" dir="2700000" algn="tl" rotWithShape="0">
                    <a:prstClr val="black">
                      <a:alpha val="40000"/>
                    </a:prstClr>
                  </a:outerShdw>
                </a:effectLst>
              </a:rPr>
              <a:t>CVS</a:t>
            </a:r>
            <a:endParaRPr lang="en-US" sz="2400" b="1" dirty="0">
              <a:solidFill>
                <a:srgbClr val="000000"/>
              </a:solidFill>
              <a:effectLst>
                <a:outerShdw blurRad="50800" dist="38100" dir="2700000" algn="tl" rotWithShape="0">
                  <a:prstClr val="black">
                    <a:alpha val="40000"/>
                  </a:prstClr>
                </a:outerShdw>
              </a:effectLst>
            </a:endParaRPr>
          </a:p>
        </p:txBody>
      </p:sp>
      <p:grpSp>
        <p:nvGrpSpPr>
          <p:cNvPr id="19" name="Group 2"/>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 Box 5"/>
          <p:cNvSpPr txBox="1">
            <a:spLocks noChangeArrowheads="1"/>
          </p:cNvSpPr>
          <p:nvPr/>
        </p:nvSpPr>
        <p:spPr bwMode="auto">
          <a:xfrm>
            <a:off x="0" y="957294"/>
            <a:ext cx="9144000" cy="625260"/>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羊膜腔穿刺术或绒毛膜绒毛取样后流产的风险：系统的文献回顾和最新的荟萃分析</a:t>
            </a:r>
          </a:p>
          <a:p>
            <a:pPr algn="ctr">
              <a:buNone/>
            </a:pPr>
            <a:r>
              <a:rPr lang="zh-CN" altLang="en-US" sz="1400" b="1" dirty="0">
                <a:solidFill>
                  <a:schemeClr val="bg1"/>
                </a:solidFill>
              </a:rPr>
              <a:t> </a:t>
            </a:r>
            <a:r>
              <a:rPr lang="en-US" altLang="zh-CN" sz="1400" i="1" dirty="0">
                <a:solidFill>
                  <a:srgbClr val="FFFFFF"/>
                </a:solidFill>
              </a:rPr>
              <a:t>S</a:t>
            </a:r>
            <a:r>
              <a:rPr lang="en-US" altLang="zh-CN" sz="1400" b="1" dirty="0">
                <a:solidFill>
                  <a:schemeClr val="bg1"/>
                </a:solidFill>
              </a:rPr>
              <a:t>alomon</a:t>
            </a:r>
            <a:r>
              <a:rPr lang="zh-CN" altLang="en-US" sz="1400" b="1" dirty="0">
                <a:solidFill>
                  <a:schemeClr val="bg1"/>
                </a:solidFill>
              </a:rPr>
              <a:t>等人，</a:t>
            </a:r>
            <a:r>
              <a:rPr lang="en-US" altLang="zh-CN" sz="1400" b="1" dirty="0">
                <a:solidFill>
                  <a:schemeClr val="bg1"/>
                </a:solidFill>
              </a:rPr>
              <a:t>UOG 2019</a:t>
            </a:r>
            <a:endParaRPr lang="en-GB" altLang="it-IT" sz="1400" i="1" dirty="0">
              <a:solidFill>
                <a:schemeClr val="bg1"/>
              </a:solidFill>
            </a:endParaRPr>
          </a:p>
        </p:txBody>
      </p:sp>
      <p:sp>
        <p:nvSpPr>
          <p:cNvPr id="26" name="Segnaposto contenuto 2"/>
          <p:cNvSpPr txBox="1"/>
          <p:nvPr/>
        </p:nvSpPr>
        <p:spPr bwMode="auto">
          <a:xfrm>
            <a:off x="330834" y="4456667"/>
            <a:ext cx="8412521" cy="14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en-US" altLang="zh-CN" sz="1500" b="1" dirty="0">
                <a:solidFill>
                  <a:srgbClr val="000000"/>
                </a:solidFill>
                <a:cs typeface="Arial" panose="020B0604020202020204" pitchFamily="34" charset="0"/>
              </a:rPr>
              <a:t>CVS</a:t>
            </a:r>
            <a:r>
              <a:rPr lang="zh-CN" altLang="en-US" sz="1500" b="1" dirty="0">
                <a:solidFill>
                  <a:srgbClr val="000000"/>
                </a:solidFill>
                <a:cs typeface="Arial" panose="020B0604020202020204" pitchFamily="34" charset="0"/>
              </a:rPr>
              <a:t>：</a:t>
            </a:r>
            <a:r>
              <a:rPr lang="en-US" altLang="zh-CN" sz="1500" b="1" dirty="0">
                <a:solidFill>
                  <a:srgbClr val="000000"/>
                </a:solidFill>
                <a:cs typeface="Arial" panose="020B0604020202020204" pitchFamily="34" charset="0"/>
              </a:rPr>
              <a:t>13011</a:t>
            </a:r>
            <a:r>
              <a:rPr lang="zh-CN" altLang="en-US" sz="1500" b="1" dirty="0">
                <a:solidFill>
                  <a:srgbClr val="000000"/>
                </a:solidFill>
                <a:cs typeface="Arial" panose="020B0604020202020204" pitchFamily="34" charset="0"/>
              </a:rPr>
              <a:t>例患者绒毛取样术后</a:t>
            </a:r>
            <a:r>
              <a:rPr lang="en-US" altLang="zh-CN" sz="1500" b="1" dirty="0">
                <a:solidFill>
                  <a:srgbClr val="000000"/>
                </a:solidFill>
                <a:cs typeface="Arial" panose="020B0604020202020204" pitchFamily="34" charset="0"/>
              </a:rPr>
              <a:t>163</a:t>
            </a:r>
            <a:r>
              <a:rPr lang="zh-CN" altLang="en-US" sz="1500" b="1" dirty="0">
                <a:solidFill>
                  <a:srgbClr val="000000"/>
                </a:solidFill>
                <a:cs typeface="Arial" panose="020B0604020202020204" pitchFamily="34" charset="0"/>
              </a:rPr>
              <a:t>例发生流产。</a:t>
            </a:r>
          </a:p>
          <a:p>
            <a:pPr>
              <a:lnSpc>
                <a:spcPct val="150000"/>
              </a:lnSpc>
            </a:pPr>
            <a:r>
              <a:rPr lang="en-US" altLang="zh-CN" sz="1500" b="1" dirty="0">
                <a:solidFill>
                  <a:srgbClr val="000000"/>
                </a:solidFill>
                <a:cs typeface="Arial" panose="020B0604020202020204" pitchFamily="34" charset="0"/>
              </a:rPr>
              <a:t>CVS</a:t>
            </a:r>
            <a:r>
              <a:rPr lang="zh-CN" altLang="en-US" sz="1500" b="1" dirty="0">
                <a:solidFill>
                  <a:srgbClr val="000000"/>
                </a:solidFill>
                <a:cs typeface="Arial" panose="020B0604020202020204" pitchFamily="34" charset="0"/>
              </a:rPr>
              <a:t>术后总的流产风险</a:t>
            </a:r>
            <a:r>
              <a:rPr lang="en-US" altLang="zh-CN" sz="1500" b="1" dirty="0">
                <a:solidFill>
                  <a:srgbClr val="000000"/>
                </a:solidFill>
                <a:cs typeface="Arial" panose="020B0604020202020204" pitchFamily="34" charset="0"/>
              </a:rPr>
              <a:t> = 1.39</a:t>
            </a:r>
            <a:r>
              <a:rPr lang="zh-CN" altLang="en-US" sz="1500" b="1" dirty="0">
                <a:solidFill>
                  <a:srgbClr val="000000"/>
                </a:solidFill>
                <a:cs typeface="Arial" panose="020B0604020202020204" pitchFamily="34" charset="0"/>
              </a:rPr>
              <a:t>％（</a:t>
            </a:r>
            <a:r>
              <a:rPr lang="en-US" altLang="zh-CN" sz="1500" b="1" dirty="0">
                <a:solidFill>
                  <a:srgbClr val="000000"/>
                </a:solidFill>
                <a:cs typeface="Arial" panose="020B0604020202020204" pitchFamily="34" charset="0"/>
              </a:rPr>
              <a:t>95</a:t>
            </a:r>
            <a:r>
              <a:rPr lang="zh-CN" altLang="en-US" sz="1500" b="1" dirty="0">
                <a:solidFill>
                  <a:srgbClr val="000000"/>
                </a:solidFill>
                <a:cs typeface="Arial" panose="020B0604020202020204" pitchFamily="34" charset="0"/>
              </a:rPr>
              <a:t>％</a:t>
            </a:r>
            <a:r>
              <a:rPr lang="en-US" altLang="zh-CN" sz="1500" b="1" dirty="0">
                <a:solidFill>
                  <a:srgbClr val="000000"/>
                </a:solidFill>
                <a:cs typeface="Arial" panose="020B0604020202020204" pitchFamily="34" charset="0"/>
              </a:rPr>
              <a:t>CI</a:t>
            </a:r>
            <a:r>
              <a:rPr lang="zh-CN" altLang="en-US" sz="1500" b="1" dirty="0">
                <a:solidFill>
                  <a:srgbClr val="000000"/>
                </a:solidFill>
                <a:cs typeface="Arial" panose="020B0604020202020204" pitchFamily="34" charset="0"/>
              </a:rPr>
              <a:t>，</a:t>
            </a:r>
            <a:r>
              <a:rPr lang="en-US" altLang="zh-CN" sz="1500" b="1" dirty="0">
                <a:solidFill>
                  <a:srgbClr val="000000"/>
                </a:solidFill>
                <a:cs typeface="Arial" panose="020B0604020202020204" pitchFamily="34" charset="0"/>
              </a:rPr>
              <a:t>0.76-2.02</a:t>
            </a:r>
            <a:r>
              <a:rPr lang="zh-CN" altLang="en-US" sz="1500" b="1" dirty="0">
                <a:solidFill>
                  <a:srgbClr val="000000"/>
                </a:solidFill>
                <a:cs typeface="Arial" panose="020B0604020202020204" pitchFamily="34" charset="0"/>
              </a:rPr>
              <a:t>％； </a:t>
            </a:r>
            <a:r>
              <a:rPr lang="en-US" altLang="zh-CN" sz="1500" b="1" dirty="0">
                <a:solidFill>
                  <a:srgbClr val="000000"/>
                </a:solidFill>
                <a:cs typeface="Arial" panose="020B0604020202020204" pitchFamily="34" charset="0"/>
              </a:rPr>
              <a:t>I</a:t>
            </a:r>
            <a:r>
              <a:rPr lang="en-US" altLang="zh-CN" sz="1500" b="1" baseline="30000" dirty="0">
                <a:solidFill>
                  <a:srgbClr val="000000"/>
                </a:solidFill>
                <a:cs typeface="Arial" panose="020B0604020202020204" pitchFamily="34" charset="0"/>
              </a:rPr>
              <a:t>2</a:t>
            </a:r>
            <a:r>
              <a:rPr lang="en-US" altLang="zh-CN" sz="1500" b="1" dirty="0">
                <a:solidFill>
                  <a:srgbClr val="000000"/>
                </a:solidFill>
                <a:cs typeface="Arial" panose="020B0604020202020204" pitchFamily="34" charset="0"/>
              </a:rPr>
              <a:t> = 89.1</a:t>
            </a:r>
            <a:r>
              <a:rPr lang="zh-CN" altLang="en-US" sz="1500" b="1" dirty="0">
                <a:solidFill>
                  <a:srgbClr val="000000"/>
                </a:solidFill>
                <a:cs typeface="Arial" panose="020B0604020202020204" pitchFamily="34" charset="0"/>
              </a:rPr>
              <a:t>％）。</a:t>
            </a:r>
          </a:p>
          <a:p>
            <a:pPr>
              <a:lnSpc>
                <a:spcPct val="150000"/>
              </a:lnSpc>
            </a:pPr>
            <a:r>
              <a:rPr lang="zh-CN" altLang="en-US" sz="1500" dirty="0">
                <a:solidFill>
                  <a:srgbClr val="000000"/>
                </a:solidFill>
                <a:cs typeface="Arial" panose="020B0604020202020204" pitchFamily="34" charset="0"/>
              </a:rPr>
              <a:t>对照组：</a:t>
            </a:r>
            <a:r>
              <a:rPr lang="en-US" altLang="zh-CN" sz="1500" dirty="0">
                <a:solidFill>
                  <a:srgbClr val="000000"/>
                </a:solidFill>
                <a:cs typeface="Arial" panose="020B0604020202020204" pitchFamily="34" charset="0"/>
              </a:rPr>
              <a:t>232680</a:t>
            </a:r>
            <a:r>
              <a:rPr lang="zh-CN" altLang="en-US" sz="1500" dirty="0">
                <a:solidFill>
                  <a:srgbClr val="000000"/>
                </a:solidFill>
                <a:cs typeface="Arial" panose="020B0604020202020204" pitchFamily="34" charset="0"/>
              </a:rPr>
              <a:t>例妊娠中</a:t>
            </a:r>
            <a:r>
              <a:rPr lang="en-US" altLang="zh-CN" sz="1500" dirty="0">
                <a:solidFill>
                  <a:srgbClr val="000000"/>
                </a:solidFill>
                <a:cs typeface="Arial" panose="020B0604020202020204" pitchFamily="34" charset="0"/>
              </a:rPr>
              <a:t>1946</a:t>
            </a:r>
            <a:r>
              <a:rPr lang="zh-CN" altLang="en-US" sz="1500" dirty="0">
                <a:solidFill>
                  <a:srgbClr val="000000"/>
                </a:solidFill>
                <a:cs typeface="Arial" panose="020B0604020202020204" pitchFamily="34" charset="0"/>
              </a:rPr>
              <a:t>例流产。</a:t>
            </a:r>
          </a:p>
          <a:p>
            <a:pPr>
              <a:lnSpc>
                <a:spcPct val="150000"/>
              </a:lnSpc>
            </a:pPr>
            <a:r>
              <a:rPr lang="zh-CN" altLang="en-US" sz="1500" b="1" dirty="0">
                <a:solidFill>
                  <a:srgbClr val="000000"/>
                </a:solidFill>
                <a:cs typeface="Arial" panose="020B0604020202020204" pitchFamily="34" charset="0"/>
              </a:rPr>
              <a:t>总的妊娠流产风险 </a:t>
            </a:r>
            <a:r>
              <a:rPr lang="en-US" altLang="zh-CN" sz="1500" b="1" dirty="0">
                <a:solidFill>
                  <a:srgbClr val="000000"/>
                </a:solidFill>
                <a:cs typeface="Arial" panose="020B0604020202020204" pitchFamily="34" charset="0"/>
              </a:rPr>
              <a:t>= 1.23</a:t>
            </a:r>
            <a:r>
              <a:rPr lang="zh-CN" altLang="en-US" sz="1500" b="1" dirty="0">
                <a:solidFill>
                  <a:srgbClr val="000000"/>
                </a:solidFill>
                <a:cs typeface="Arial" panose="020B0604020202020204" pitchFamily="34" charset="0"/>
              </a:rPr>
              <a:t>％（</a:t>
            </a:r>
            <a:r>
              <a:rPr lang="en-US" altLang="zh-CN" sz="1500" b="1" dirty="0">
                <a:solidFill>
                  <a:srgbClr val="000000"/>
                </a:solidFill>
                <a:cs typeface="Arial" panose="020B0604020202020204" pitchFamily="34" charset="0"/>
              </a:rPr>
              <a:t>95</a:t>
            </a:r>
            <a:r>
              <a:rPr lang="zh-CN" altLang="en-US" sz="1500" b="1" dirty="0">
                <a:solidFill>
                  <a:srgbClr val="000000"/>
                </a:solidFill>
                <a:cs typeface="Arial" panose="020B0604020202020204" pitchFamily="34" charset="0"/>
              </a:rPr>
              <a:t>％</a:t>
            </a:r>
            <a:r>
              <a:rPr lang="en-US" altLang="zh-CN" sz="1500" b="1" dirty="0">
                <a:solidFill>
                  <a:srgbClr val="000000"/>
                </a:solidFill>
                <a:cs typeface="Arial" panose="020B0604020202020204" pitchFamily="34" charset="0"/>
              </a:rPr>
              <a:t>CI</a:t>
            </a:r>
            <a:r>
              <a:rPr lang="zh-CN" altLang="en-US" sz="1500" b="1" dirty="0">
                <a:solidFill>
                  <a:srgbClr val="000000"/>
                </a:solidFill>
                <a:cs typeface="Arial" panose="020B0604020202020204" pitchFamily="34" charset="0"/>
              </a:rPr>
              <a:t>，</a:t>
            </a:r>
            <a:r>
              <a:rPr lang="en-US" altLang="zh-CN" sz="1500" b="1" dirty="0">
                <a:solidFill>
                  <a:srgbClr val="000000"/>
                </a:solidFill>
                <a:cs typeface="Arial" panose="020B0604020202020204" pitchFamily="34" charset="0"/>
              </a:rPr>
              <a:t>0.86-1.59</a:t>
            </a:r>
            <a:r>
              <a:rPr lang="zh-CN" altLang="en-US" sz="1500" b="1" dirty="0">
                <a:solidFill>
                  <a:srgbClr val="000000"/>
                </a:solidFill>
                <a:cs typeface="Arial" panose="020B0604020202020204" pitchFamily="34" charset="0"/>
              </a:rPr>
              <a:t>％； </a:t>
            </a:r>
            <a:r>
              <a:rPr lang="en-US" altLang="zh-CN" sz="1500" b="1" dirty="0">
                <a:solidFill>
                  <a:srgbClr val="000000"/>
                </a:solidFill>
                <a:cs typeface="Arial" panose="020B0604020202020204" pitchFamily="34" charset="0"/>
              </a:rPr>
              <a:t>I</a:t>
            </a:r>
            <a:r>
              <a:rPr lang="en-US" altLang="zh-CN" sz="1500" b="1" baseline="30000" dirty="0">
                <a:solidFill>
                  <a:srgbClr val="000000"/>
                </a:solidFill>
                <a:cs typeface="Arial" panose="020B0604020202020204" pitchFamily="34" charset="0"/>
              </a:rPr>
              <a:t>2</a:t>
            </a:r>
            <a:r>
              <a:rPr lang="en-US" altLang="zh-CN" sz="1500" b="1" dirty="0">
                <a:solidFill>
                  <a:srgbClr val="000000"/>
                </a:solidFill>
                <a:cs typeface="Arial" panose="020B0604020202020204" pitchFamily="34" charset="0"/>
              </a:rPr>
              <a:t> = 98.1</a:t>
            </a:r>
            <a:r>
              <a:rPr lang="zh-CN" altLang="en-US" sz="1500" b="1" dirty="0">
                <a:solidFill>
                  <a:srgbClr val="000000"/>
                </a:solidFill>
                <a:cs typeface="Arial" panose="020B0604020202020204" pitchFamily="34" charset="0"/>
              </a:rPr>
              <a:t>％）。</a:t>
            </a:r>
            <a:endParaRPr lang="en-US" sz="1200" dirty="0"/>
          </a:p>
        </p:txBody>
      </p:sp>
      <p:grpSp>
        <p:nvGrpSpPr>
          <p:cNvPr id="5" name="Group 4"/>
          <p:cNvGrpSpPr/>
          <p:nvPr/>
        </p:nvGrpSpPr>
        <p:grpSpPr>
          <a:xfrm>
            <a:off x="1625399" y="2035074"/>
            <a:ext cx="5835721" cy="2355296"/>
            <a:chOff x="1674688" y="2550370"/>
            <a:chExt cx="5835721" cy="2306116"/>
          </a:xfrm>
        </p:grpSpPr>
        <p:pic>
          <p:nvPicPr>
            <p:cNvPr id="4" name="Picture 3"/>
            <p:cNvPicPr>
              <a:picLocks noChangeAspect="1"/>
            </p:cNvPicPr>
            <p:nvPr/>
          </p:nvPicPr>
          <p:blipFill rotWithShape="1">
            <a:blip r:embed="rId5"/>
            <a:srcRect l="10" t="6984"/>
            <a:stretch>
              <a:fillRect/>
            </a:stretch>
          </p:blipFill>
          <p:spPr>
            <a:xfrm>
              <a:off x="1674688" y="2550370"/>
              <a:ext cx="5835721" cy="2306116"/>
            </a:xfrm>
            <a:prstGeom prst="rect">
              <a:avLst/>
            </a:prstGeom>
          </p:spPr>
        </p:pic>
        <p:sp>
          <p:nvSpPr>
            <p:cNvPr id="13" name="Rectangle 12"/>
            <p:cNvSpPr/>
            <p:nvPr/>
          </p:nvSpPr>
          <p:spPr>
            <a:xfrm>
              <a:off x="1720408" y="4129890"/>
              <a:ext cx="5731952" cy="213509"/>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矩形 5"/>
          <p:cNvSpPr/>
          <p:nvPr/>
        </p:nvSpPr>
        <p:spPr>
          <a:xfrm>
            <a:off x="162177" y="6056083"/>
            <a:ext cx="8964612" cy="584775"/>
          </a:xfrm>
          <a:prstGeom prst="rect">
            <a:avLst/>
          </a:prstGeom>
        </p:spPr>
        <p:txBody>
          <a:bodyPr wrap="square">
            <a:spAutoFit/>
          </a:bodyPr>
          <a:lstStyle/>
          <a:p>
            <a:pPr algn="ctr"/>
            <a:r>
              <a:rPr lang="en-US" altLang="zh-CN" sz="1600" dirty="0">
                <a:solidFill>
                  <a:srgbClr val="000000"/>
                </a:solidFill>
              </a:rPr>
              <a:t>CVS</a:t>
            </a:r>
            <a:r>
              <a:rPr lang="zh-CN" altLang="en-US" sz="1600" dirty="0">
                <a:solidFill>
                  <a:srgbClr val="000000"/>
                </a:solidFill>
              </a:rPr>
              <a:t>术后与手术相关的总的流产风险加权后</a:t>
            </a:r>
            <a:r>
              <a:rPr lang="zh-CN" altLang="en-US" sz="1600" b="1" dirty="0">
                <a:solidFill>
                  <a:srgbClr val="000000"/>
                </a:solidFill>
              </a:rPr>
              <a:t>无显著性意义</a:t>
            </a:r>
            <a:endParaRPr lang="en-US" altLang="zh-CN" sz="1600" b="1" dirty="0">
              <a:solidFill>
                <a:srgbClr val="000000"/>
              </a:solidFill>
            </a:endParaRPr>
          </a:p>
          <a:p>
            <a:pPr algn="ctr"/>
            <a:r>
              <a:rPr lang="zh-CN" altLang="en-US" sz="1600" dirty="0">
                <a:solidFill>
                  <a:srgbClr val="000000"/>
                </a:solidFill>
              </a:rPr>
              <a:t>（</a:t>
            </a:r>
            <a:r>
              <a:rPr lang="en-US" altLang="zh-CN" sz="1600" dirty="0">
                <a:solidFill>
                  <a:srgbClr val="000000"/>
                </a:solidFill>
              </a:rPr>
              <a:t>0.20</a:t>
            </a:r>
            <a:r>
              <a:rPr lang="zh-CN" altLang="en-US" sz="1600" dirty="0">
                <a:solidFill>
                  <a:srgbClr val="000000"/>
                </a:solidFill>
              </a:rPr>
              <a:t>％（</a:t>
            </a:r>
            <a:r>
              <a:rPr lang="en-US" altLang="zh-CN" sz="1600" dirty="0">
                <a:solidFill>
                  <a:srgbClr val="000000"/>
                </a:solidFill>
              </a:rPr>
              <a:t>95</a:t>
            </a:r>
            <a:r>
              <a:rPr lang="zh-CN" altLang="en-US" sz="1600" dirty="0">
                <a:solidFill>
                  <a:srgbClr val="000000"/>
                </a:solidFill>
              </a:rPr>
              <a:t>％</a:t>
            </a:r>
            <a:r>
              <a:rPr lang="en-US" altLang="zh-CN" sz="1600" dirty="0">
                <a:solidFill>
                  <a:srgbClr val="000000"/>
                </a:solidFill>
              </a:rPr>
              <a:t>CI</a:t>
            </a:r>
            <a:r>
              <a:rPr lang="zh-CN" altLang="en-US" sz="1600" dirty="0">
                <a:solidFill>
                  <a:srgbClr val="000000"/>
                </a:solidFill>
              </a:rPr>
              <a:t>，</a:t>
            </a:r>
            <a:r>
              <a:rPr lang="en-US" altLang="zh-CN" sz="1600" dirty="0">
                <a:solidFill>
                  <a:srgbClr val="000000"/>
                </a:solidFill>
              </a:rPr>
              <a:t>-0.13</a:t>
            </a:r>
            <a:r>
              <a:rPr lang="zh-CN" altLang="en-US" sz="1600" dirty="0">
                <a:solidFill>
                  <a:srgbClr val="000000"/>
                </a:solidFill>
              </a:rPr>
              <a:t>至</a:t>
            </a:r>
            <a:r>
              <a:rPr lang="en-US" altLang="zh-CN" sz="1600" dirty="0">
                <a:solidFill>
                  <a:srgbClr val="000000"/>
                </a:solidFill>
              </a:rPr>
              <a:t>0.52</a:t>
            </a:r>
            <a:r>
              <a:rPr lang="zh-CN" altLang="en-US" sz="1600" dirty="0">
                <a:solidFill>
                  <a:srgbClr val="000000"/>
                </a:solidFill>
              </a:rPr>
              <a:t>％；</a:t>
            </a:r>
            <a:r>
              <a:rPr lang="en-US" altLang="zh-CN" sz="1600" dirty="0">
                <a:solidFill>
                  <a:srgbClr val="000000"/>
                </a:solidFill>
              </a:rPr>
              <a:t>I</a:t>
            </a:r>
            <a:r>
              <a:rPr lang="en-US" altLang="zh-CN" sz="1600" baseline="30000" dirty="0">
                <a:solidFill>
                  <a:srgbClr val="000000"/>
                </a:solidFill>
              </a:rPr>
              <a:t>2</a:t>
            </a:r>
            <a:r>
              <a:rPr lang="en-US" altLang="zh-CN" sz="1600" dirty="0">
                <a:solidFill>
                  <a:srgbClr val="000000"/>
                </a:solidFill>
              </a:rPr>
              <a:t> = 52.7</a:t>
            </a:r>
            <a:r>
              <a:rPr lang="zh-CN" altLang="en-US" sz="1600" dirty="0">
                <a:solidFill>
                  <a:srgbClr val="000000"/>
                </a:solidFill>
              </a:rPr>
              <a:t>％）</a:t>
            </a:r>
            <a:endParaRPr lang="zh-CN" altLang="en-US" dirty="0">
              <a:solidFill>
                <a:srgbClr val="000000"/>
              </a:solidFill>
            </a:endParaRPr>
          </a:p>
        </p:txBody>
      </p:sp>
      <p:sp>
        <p:nvSpPr>
          <p:cNvPr id="7" name="矩形 6"/>
          <p:cNvSpPr/>
          <p:nvPr/>
        </p:nvSpPr>
        <p:spPr>
          <a:xfrm>
            <a:off x="179388" y="6056083"/>
            <a:ext cx="8785224" cy="5232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4" name="Rectangle 8"/>
          <p:cNvSpPr>
            <a:spLocks noChangeArrowheads="1"/>
          </p:cNvSpPr>
          <p:nvPr/>
        </p:nvSpPr>
        <p:spPr bwMode="auto">
          <a:xfrm>
            <a:off x="1894165" y="1639239"/>
            <a:ext cx="5167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zh-CN" altLang="en-US" sz="2400" b="1" dirty="0">
                <a:solidFill>
                  <a:srgbClr val="000000"/>
                </a:solidFill>
                <a:effectLst>
                  <a:outerShdw blurRad="50800" dist="38100" dir="2700000" algn="tl" rotWithShape="0">
                    <a:prstClr val="black">
                      <a:alpha val="40000"/>
                    </a:prstClr>
                  </a:outerShdw>
                </a:effectLst>
              </a:rPr>
              <a:t>结果</a:t>
            </a:r>
            <a:r>
              <a:rPr lang="en-US" altLang="zh-CN" sz="2400" b="1" dirty="0">
                <a:solidFill>
                  <a:srgbClr val="000000"/>
                </a:solidFill>
                <a:effectLst>
                  <a:outerShdw blurRad="50800" dist="38100" dir="2700000" algn="tl" rotWithShape="0">
                    <a:prstClr val="black">
                      <a:alpha val="40000"/>
                    </a:prstClr>
                  </a:outerShdw>
                </a:effectLst>
              </a:rPr>
              <a:t>–</a:t>
            </a:r>
            <a:r>
              <a:rPr lang="zh-CN" altLang="en-US" sz="2400" b="1" dirty="0">
                <a:solidFill>
                  <a:srgbClr val="000000"/>
                </a:solidFill>
                <a:effectLst>
                  <a:outerShdw blurRad="50800" dist="38100" dir="2700000" algn="tl" rotWithShape="0">
                    <a:prstClr val="black">
                      <a:alpha val="40000"/>
                    </a:prstClr>
                  </a:outerShdw>
                </a:effectLst>
              </a:rPr>
              <a:t>组内分析</a:t>
            </a:r>
            <a:r>
              <a:rPr lang="en-US" altLang="zh-CN" sz="2400" b="1" dirty="0">
                <a:solidFill>
                  <a:srgbClr val="000000"/>
                </a:solidFill>
                <a:effectLst>
                  <a:outerShdw blurRad="50800" dist="38100" dir="2700000" algn="tl" rotWithShape="0">
                    <a:prstClr val="black">
                      <a:alpha val="40000"/>
                    </a:prstClr>
                  </a:outerShdw>
                </a:effectLst>
              </a:rPr>
              <a:t>-</a:t>
            </a:r>
            <a:r>
              <a:rPr lang="zh-CN" altLang="en-US" sz="2400" b="1" dirty="0">
                <a:solidFill>
                  <a:srgbClr val="000000"/>
                </a:solidFill>
                <a:effectLst>
                  <a:outerShdw blurRad="50800" dist="38100" dir="2700000" algn="tl" rotWithShape="0">
                    <a:prstClr val="black">
                      <a:alpha val="40000"/>
                    </a:prstClr>
                  </a:outerShdw>
                </a:effectLst>
              </a:rPr>
              <a:t>羊膜穿刺术</a:t>
            </a:r>
            <a:endParaRPr lang="en-US" sz="2400" b="1" dirty="0">
              <a:solidFill>
                <a:srgbClr val="000000"/>
              </a:solidFill>
              <a:effectLst>
                <a:outerShdw blurRad="50800" dist="38100" dir="2700000" algn="tl" rotWithShape="0">
                  <a:prstClr val="black">
                    <a:alpha val="40000"/>
                  </a:prstClr>
                </a:outerShdw>
              </a:effectLst>
            </a:endParaRPr>
          </a:p>
        </p:txBody>
      </p:sp>
      <p:grpSp>
        <p:nvGrpSpPr>
          <p:cNvPr id="18" name="Group 2"/>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5"/>
          <p:cNvSpPr txBox="1">
            <a:spLocks noChangeArrowheads="1"/>
          </p:cNvSpPr>
          <p:nvPr/>
        </p:nvSpPr>
        <p:spPr bwMode="auto">
          <a:xfrm>
            <a:off x="0" y="957294"/>
            <a:ext cx="9144000" cy="645569"/>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1400" b="1" dirty="0">
                <a:solidFill>
                  <a:srgbClr val="FFFFFF"/>
                </a:solidFill>
              </a:rPr>
              <a:t>羊膜腔穿刺术或绒毛膜绒毛取样后流产的风险：系统的文献回顾和最新的荟萃分析</a:t>
            </a:r>
          </a:p>
          <a:p>
            <a:pPr algn="ctr">
              <a:buNone/>
            </a:pPr>
            <a:r>
              <a:rPr lang="zh-CN" altLang="en-US" sz="1400" b="1" dirty="0">
                <a:solidFill>
                  <a:schemeClr val="bg1"/>
                </a:solidFill>
              </a:rPr>
              <a:t> </a:t>
            </a:r>
            <a:r>
              <a:rPr lang="en-US" altLang="zh-CN" sz="1400" i="1" dirty="0">
                <a:solidFill>
                  <a:srgbClr val="FFFFFF"/>
                </a:solidFill>
              </a:rPr>
              <a:t>S</a:t>
            </a:r>
            <a:r>
              <a:rPr lang="en-US" altLang="zh-CN" sz="1400" b="1" dirty="0">
                <a:solidFill>
                  <a:schemeClr val="bg1"/>
                </a:solidFill>
              </a:rPr>
              <a:t>alomon</a:t>
            </a:r>
            <a:r>
              <a:rPr lang="zh-CN" altLang="en-US" sz="1400" b="1" dirty="0">
                <a:solidFill>
                  <a:schemeClr val="bg1"/>
                </a:solidFill>
              </a:rPr>
              <a:t>等人，</a:t>
            </a:r>
            <a:r>
              <a:rPr lang="en-US" altLang="zh-CN" sz="1400" b="1" dirty="0">
                <a:solidFill>
                  <a:schemeClr val="bg1"/>
                </a:solidFill>
              </a:rPr>
              <a:t>UOG 2019</a:t>
            </a:r>
            <a:endParaRPr lang="en-GB" altLang="it-IT" sz="1400" i="1" dirty="0">
              <a:solidFill>
                <a:schemeClr val="bg1"/>
              </a:solidFill>
            </a:endParaRPr>
          </a:p>
        </p:txBody>
      </p:sp>
      <p:sp>
        <p:nvSpPr>
          <p:cNvPr id="9" name="Segnaposto contenuto 2"/>
          <p:cNvSpPr txBox="1"/>
          <p:nvPr/>
        </p:nvSpPr>
        <p:spPr bwMode="auto">
          <a:xfrm>
            <a:off x="495300" y="2217881"/>
            <a:ext cx="8425544" cy="34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1700" b="1" dirty="0">
                <a:solidFill>
                  <a:srgbClr val="000000"/>
                </a:solidFill>
              </a:rPr>
              <a:t>操作相关的流产风险在染色体异常风险相似及不相似的分组研究。</a:t>
            </a:r>
            <a:endParaRPr lang="en-US" sz="1800" dirty="0"/>
          </a:p>
        </p:txBody>
      </p:sp>
      <p:grpSp>
        <p:nvGrpSpPr>
          <p:cNvPr id="3" name="Group 2"/>
          <p:cNvGrpSpPr/>
          <p:nvPr/>
        </p:nvGrpSpPr>
        <p:grpSpPr>
          <a:xfrm>
            <a:off x="2313833" y="2678316"/>
            <a:ext cx="4507003" cy="2980794"/>
            <a:chOff x="2354263" y="2740035"/>
            <a:chExt cx="4507003" cy="2980794"/>
          </a:xfrm>
        </p:grpSpPr>
        <p:pic>
          <p:nvPicPr>
            <p:cNvPr id="2" name="Picture 1"/>
            <p:cNvPicPr>
              <a:picLocks noChangeAspect="1"/>
            </p:cNvPicPr>
            <p:nvPr/>
          </p:nvPicPr>
          <p:blipFill rotWithShape="1">
            <a:blip r:embed="rId5"/>
            <a:srcRect l="3967" r="3967"/>
            <a:stretch>
              <a:fillRect/>
            </a:stretch>
          </p:blipFill>
          <p:spPr>
            <a:xfrm>
              <a:off x="2354263" y="2740035"/>
              <a:ext cx="4507003" cy="2980794"/>
            </a:xfrm>
            <a:prstGeom prst="rect">
              <a:avLst/>
            </a:prstGeom>
          </p:spPr>
        </p:pic>
        <p:sp>
          <p:nvSpPr>
            <p:cNvPr id="11" name="Rectangle 10"/>
            <p:cNvSpPr/>
            <p:nvPr/>
          </p:nvSpPr>
          <p:spPr>
            <a:xfrm>
              <a:off x="2354263" y="3881032"/>
              <a:ext cx="4507003"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54263" y="4947832"/>
              <a:ext cx="4507003" cy="16976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矩形 3"/>
          <p:cNvSpPr/>
          <p:nvPr/>
        </p:nvSpPr>
        <p:spPr>
          <a:xfrm>
            <a:off x="68263" y="5659110"/>
            <a:ext cx="9075737" cy="1024961"/>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b="1" dirty="0">
                <a:solidFill>
                  <a:srgbClr val="000000"/>
                </a:solidFill>
              </a:rPr>
              <a:t>当染色体异常风险水平不同时，羊膜腔穿刺术的总的流产风险</a:t>
            </a:r>
            <a:r>
              <a:rPr lang="en-US" altLang="zh-CN" sz="1400" b="1" dirty="0">
                <a:solidFill>
                  <a:srgbClr val="000000"/>
                </a:solidFill>
              </a:rPr>
              <a:t>RD</a:t>
            </a:r>
            <a:r>
              <a:rPr lang="zh-CN" altLang="en-US" sz="1400" b="1" dirty="0">
                <a:solidFill>
                  <a:srgbClr val="000000"/>
                </a:solidFill>
              </a:rPr>
              <a:t>为</a:t>
            </a:r>
            <a:r>
              <a:rPr lang="en-US" altLang="zh-CN" sz="1400" b="1" dirty="0">
                <a:solidFill>
                  <a:srgbClr val="000000"/>
                </a:solidFill>
              </a:rPr>
              <a:t>0.46</a:t>
            </a:r>
            <a:r>
              <a:rPr lang="zh-CN" altLang="en-US" sz="1400" b="1" dirty="0">
                <a:solidFill>
                  <a:srgbClr val="000000"/>
                </a:solidFill>
              </a:rPr>
              <a:t>％（</a:t>
            </a:r>
            <a:r>
              <a:rPr lang="en-US" altLang="zh-CN" sz="1400" b="1" dirty="0">
                <a:solidFill>
                  <a:srgbClr val="000000"/>
                </a:solidFill>
              </a:rPr>
              <a:t>95</a:t>
            </a:r>
            <a:r>
              <a:rPr lang="zh-CN" altLang="en-US" sz="1400" b="1" dirty="0">
                <a:solidFill>
                  <a:srgbClr val="000000"/>
                </a:solidFill>
              </a:rPr>
              <a:t>％</a:t>
            </a:r>
            <a:r>
              <a:rPr lang="en-US" altLang="zh-CN" sz="1400" b="1" dirty="0">
                <a:solidFill>
                  <a:srgbClr val="000000"/>
                </a:solidFill>
              </a:rPr>
              <a:t>CI</a:t>
            </a:r>
            <a:r>
              <a:rPr lang="zh-CN" altLang="en-US" sz="1400" b="1" dirty="0">
                <a:solidFill>
                  <a:srgbClr val="000000"/>
                </a:solidFill>
              </a:rPr>
              <a:t>，</a:t>
            </a:r>
            <a:r>
              <a:rPr lang="en-US" altLang="zh-CN" sz="1400" b="1" dirty="0">
                <a:solidFill>
                  <a:srgbClr val="000000"/>
                </a:solidFill>
              </a:rPr>
              <a:t>0.25-0.67</a:t>
            </a:r>
            <a:r>
              <a:rPr lang="zh-CN" altLang="en-US" sz="1400" b="1" dirty="0">
                <a:solidFill>
                  <a:srgbClr val="000000"/>
                </a:solidFill>
              </a:rPr>
              <a:t>； </a:t>
            </a:r>
            <a:r>
              <a:rPr lang="en-US" altLang="zh-CN" sz="1400" b="1" dirty="0">
                <a:solidFill>
                  <a:srgbClr val="000000"/>
                </a:solidFill>
              </a:rPr>
              <a:t>I</a:t>
            </a:r>
            <a:r>
              <a:rPr lang="en-US" altLang="zh-CN" sz="1400" b="1" baseline="30000" dirty="0">
                <a:solidFill>
                  <a:srgbClr val="000000"/>
                </a:solidFill>
              </a:rPr>
              <a:t>2</a:t>
            </a:r>
            <a:r>
              <a:rPr lang="en-US" altLang="zh-CN" sz="1400" b="1" dirty="0">
                <a:solidFill>
                  <a:srgbClr val="000000"/>
                </a:solidFill>
              </a:rPr>
              <a:t> = 38.1</a:t>
            </a:r>
            <a:r>
              <a:rPr lang="zh-CN" altLang="en-US" sz="1400" b="1" dirty="0">
                <a:solidFill>
                  <a:srgbClr val="000000"/>
                </a:solidFill>
              </a:rPr>
              <a:t>％）。</a:t>
            </a:r>
          </a:p>
          <a:p>
            <a:pPr marL="285750" indent="-285750">
              <a:lnSpc>
                <a:spcPct val="150000"/>
              </a:lnSpc>
              <a:buFont typeface="Arial" panose="020B0604020202020204" pitchFamily="34" charset="0"/>
              <a:buChar char="•"/>
            </a:pPr>
            <a:r>
              <a:rPr lang="zh-CN" altLang="en-US" sz="1400" b="1" dirty="0">
                <a:solidFill>
                  <a:srgbClr val="000000"/>
                </a:solidFill>
              </a:rPr>
              <a:t>当染色体异常风险水平相似时，羊膜腔穿刺术后操作相关的流产风险无显著性差异（</a:t>
            </a:r>
            <a:r>
              <a:rPr lang="en-US" altLang="zh-CN" sz="1400" b="1" dirty="0">
                <a:solidFill>
                  <a:srgbClr val="000000"/>
                </a:solidFill>
              </a:rPr>
              <a:t>RD</a:t>
            </a:r>
            <a:r>
              <a:rPr lang="zh-CN" altLang="en-US" sz="1400" b="1" dirty="0">
                <a:solidFill>
                  <a:srgbClr val="000000"/>
                </a:solidFill>
              </a:rPr>
              <a:t>，</a:t>
            </a:r>
            <a:r>
              <a:rPr lang="en-US" altLang="zh-CN" sz="1400" b="1" dirty="0">
                <a:solidFill>
                  <a:srgbClr val="000000"/>
                </a:solidFill>
              </a:rPr>
              <a:t>0.12</a:t>
            </a:r>
            <a:r>
              <a:rPr lang="zh-CN" altLang="en-US" sz="1400" b="1" dirty="0">
                <a:solidFill>
                  <a:srgbClr val="000000"/>
                </a:solidFill>
              </a:rPr>
              <a:t>％（</a:t>
            </a:r>
            <a:r>
              <a:rPr lang="en-US" altLang="zh-CN" sz="1400" b="1" dirty="0">
                <a:solidFill>
                  <a:srgbClr val="000000"/>
                </a:solidFill>
              </a:rPr>
              <a:t>95</a:t>
            </a:r>
            <a:r>
              <a:rPr lang="zh-CN" altLang="en-US" sz="1400" b="1" dirty="0">
                <a:solidFill>
                  <a:srgbClr val="000000"/>
                </a:solidFill>
              </a:rPr>
              <a:t>％</a:t>
            </a:r>
            <a:r>
              <a:rPr lang="en-US" altLang="zh-CN" sz="1400" b="1" dirty="0">
                <a:solidFill>
                  <a:srgbClr val="000000"/>
                </a:solidFill>
              </a:rPr>
              <a:t>CI</a:t>
            </a:r>
            <a:r>
              <a:rPr lang="zh-CN" altLang="en-US" sz="1400" b="1" dirty="0">
                <a:solidFill>
                  <a:srgbClr val="000000"/>
                </a:solidFill>
              </a:rPr>
              <a:t>，</a:t>
            </a:r>
            <a:endParaRPr lang="en-US" altLang="zh-CN" sz="1400" b="1" dirty="0">
              <a:solidFill>
                <a:srgbClr val="000000"/>
              </a:solidFill>
            </a:endParaRPr>
          </a:p>
          <a:p>
            <a:pPr>
              <a:lnSpc>
                <a:spcPct val="150000"/>
              </a:lnSpc>
            </a:pPr>
            <a:r>
              <a:rPr lang="en-US" altLang="zh-CN" sz="1400" b="1" dirty="0">
                <a:solidFill>
                  <a:srgbClr val="000000"/>
                </a:solidFill>
              </a:rPr>
              <a:t>          -0.05</a:t>
            </a:r>
            <a:r>
              <a:rPr lang="zh-CN" altLang="en-US" sz="1400" b="1" dirty="0">
                <a:solidFill>
                  <a:srgbClr val="000000"/>
                </a:solidFill>
              </a:rPr>
              <a:t>至</a:t>
            </a:r>
            <a:r>
              <a:rPr lang="en-US" altLang="zh-CN" sz="1400" b="1" dirty="0">
                <a:solidFill>
                  <a:srgbClr val="000000"/>
                </a:solidFill>
              </a:rPr>
              <a:t>0.30</a:t>
            </a:r>
            <a:r>
              <a:rPr lang="zh-CN" altLang="en-US" sz="1400" b="1" dirty="0">
                <a:solidFill>
                  <a:srgbClr val="000000"/>
                </a:solidFill>
              </a:rPr>
              <a:t>％； </a:t>
            </a:r>
            <a:r>
              <a:rPr lang="en-US" altLang="zh-CN" sz="1400" b="1" dirty="0">
                <a:solidFill>
                  <a:srgbClr val="000000"/>
                </a:solidFill>
              </a:rPr>
              <a:t>I</a:t>
            </a:r>
            <a:r>
              <a:rPr lang="en-US" altLang="zh-CN" sz="1400" b="1" baseline="30000" dirty="0">
                <a:solidFill>
                  <a:srgbClr val="000000"/>
                </a:solidFill>
              </a:rPr>
              <a:t>2</a:t>
            </a:r>
            <a:r>
              <a:rPr lang="en-US" altLang="zh-CN" sz="1400" b="1" dirty="0">
                <a:solidFill>
                  <a:srgbClr val="000000"/>
                </a:solidFill>
              </a:rPr>
              <a:t> = 44.1</a:t>
            </a:r>
            <a:r>
              <a:rPr lang="zh-CN" altLang="en-US" sz="1400" b="1" dirty="0">
                <a:solidFill>
                  <a:srgbClr val="000000"/>
                </a:solidFill>
              </a:rPr>
              <a:t>％））。</a:t>
            </a:r>
            <a:r>
              <a:rPr lang="zh-CN" altLang="en-US" sz="1400" b="1" dirty="0"/>
              <a:t>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2960</Words>
  <Application>Microsoft Office PowerPoint</Application>
  <PresentationFormat>On-screen Show (4:3)</PresentationFormat>
  <Paragraphs>161</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微软雅黑</vt:lpstr>
      <vt:lpstr>MS PGothic</vt:lpstr>
      <vt:lpstr>宋体</vt: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339</cp:revision>
  <dcterms:created xsi:type="dcterms:W3CDTF">2018-05-11T23:46:00Z</dcterms:created>
  <dcterms:modified xsi:type="dcterms:W3CDTF">2020-01-20T11:26:51Z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