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21DCCB-A58B-4B4F-85E9-78D3AAB13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B762E4-B5EE-4D15-9651-2772C1D0A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3C4643-A191-4053-BB0A-B1060287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91F772-A089-418E-9980-EF6519522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23D49C-1D75-45D9-9621-A548646D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21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BF01FF-3332-45D8-9DC0-EDE07390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D7DAF2-D3E9-4834-9A92-B8BC992EB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204698-1FC9-43C1-8C05-0ECB1923C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505502-CC6C-4530-8217-EF35B08C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EBAC42-F4B0-426B-9C86-5F111998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42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0D38DA6-B076-47F6-9574-E9BED0ED1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D8D73D-3C38-49F5-9BF6-0C0373983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20F047-594A-46B7-AB0C-7161FBE16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8E01AA-3226-44D0-8F5A-99BCBFC5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6CA5B5-733E-4292-9495-912ED741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11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F252FF-C4E0-4CDD-9637-867B6EF0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D8CB10-FD0D-4BDC-BE27-1E04E5D79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103EB0-733C-48E8-9E65-471F016F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16F899-9D2D-41CB-89E5-65419C9D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CF4BDD-D16A-497F-BCC5-7D04298B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77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0063B6-FB35-443F-9AD8-3E28E95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15A6AA-B783-4003-A3D1-90B3076B7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900B40-55DD-4467-A863-AB6434B6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2166A4-9A61-4265-B8A1-90BAFA709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F7F424-CFAD-4F3A-AD02-EBBF1762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33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8CA05D-8B09-46FE-8A4F-8793DCF8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14EC17-F2E0-4D8D-BF5B-43EDDB46A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797556-39D1-4375-BE0B-283720194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921D39-9C1C-4C5C-86DC-318291594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9946ED-361E-48E5-8C92-5C04537C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F08128-B32D-41D5-B0F9-07BE9ABF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15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F40324-F99B-4635-B2D9-57AED26C6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F92179-7370-4BEE-BF03-6CE716C40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C538282-9F39-4EBC-BF2B-DABC5E11C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FC500C4-9A1D-4C69-962F-529EFDB83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4E6989A-2797-4804-93E6-BF7F7FB5E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8224E84-F209-45B4-961D-620DC092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C826052-E9AE-4667-9436-23C1D0B3B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BDF50C3-9488-4C9C-9B5D-68D7DD09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17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768F5F-958E-48B8-A224-8320A90F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A3CFC3-AD8F-45D9-B456-13F92505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6AF724-1D20-481E-9AAF-8EF30A39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759EDF-B502-44AB-A153-262D1CF54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46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62E5335-395A-4FD8-99F9-D4C9DACC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208DB84-9B32-4AB6-BB22-B7104C17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CBCB22D-C54D-4F75-9C4D-34599B58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79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40D675-E156-405A-9CF5-F10CD5D63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D1C859-598A-4888-8A63-B900F4524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E7D35D7-F8DD-4BAD-823A-089711CBB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D4B739-07AD-4B77-9A83-7257FEFB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2755D3-21D3-4239-993A-098B3E3D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6DBB52-D78A-4C5C-A603-3D8FE41E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29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2CA3F2-1F42-43CC-A36A-CD4188E4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55B2C7C-402F-425F-B3FC-B4C640EB8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7281744-D956-40B8-A43A-85E08DDDF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3A97EB-0DF9-4EF1-A7C3-82BCA735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78EBD9-473E-4866-B407-4FB3CF8A5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407B9E-7118-4BC4-B733-4E517921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44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E2B5337-6953-43AC-B9A4-F931B661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1A8465-C06C-4747-9BEB-89E2F152F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78974F-281C-4245-8AAC-68509C928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56AFC-2EC7-4044-93FD-5D5164B06358}" type="datetimeFigureOut">
              <a:rPr lang="it-IT" smtClean="0"/>
              <a:t>25/03/20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69FB6D-272D-4983-9ABB-6C222F28C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5712E9-159C-4E06-9AF4-D805A83C8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982F5-89EA-4AC7-BD77-C1E5F0181A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58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1731458-6D44-4491-B1B7-87001FF95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6" r="1413" b="12446"/>
          <a:stretch/>
        </p:blipFill>
        <p:spPr>
          <a:xfrm>
            <a:off x="572672" y="159026"/>
            <a:ext cx="11046656" cy="493263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8E80A7B-E785-4DCD-A002-312D5BED9898}"/>
              </a:ext>
            </a:extLst>
          </p:cNvPr>
          <p:cNvSpPr txBox="1"/>
          <p:nvPr/>
        </p:nvSpPr>
        <p:spPr>
          <a:xfrm>
            <a:off x="0" y="5195049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Lessons learned from the ISUOG Webinar</a:t>
            </a:r>
          </a:p>
          <a:p>
            <a:pPr algn="ctr"/>
            <a:r>
              <a:rPr lang="en-US" sz="1600" b="1" i="1" dirty="0"/>
              <a:t>Summary by A. Dall’Asta, M. Gil and D. Rolnik</a:t>
            </a:r>
          </a:p>
        </p:txBody>
      </p:sp>
      <p:pic>
        <p:nvPicPr>
          <p:cNvPr id="8" name="Segnaposto contenuto 4">
            <a:extLst>
              <a:ext uri="{FF2B5EF4-FFF2-40B4-BE49-F238E27FC236}">
                <a16:creationId xmlns:a16="http://schemas.microsoft.com/office/drawing/2014/main" id="{7B690E36-296D-426F-A811-9857EE82F7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9" t="72252" r="37500" b="21785"/>
          <a:stretch/>
        </p:blipFill>
        <p:spPr>
          <a:xfrm>
            <a:off x="0" y="6129439"/>
            <a:ext cx="12192000" cy="73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4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4">
            <a:extLst>
              <a:ext uri="{FF2B5EF4-FFF2-40B4-BE49-F238E27FC236}">
                <a16:creationId xmlns:a16="http://schemas.microsoft.com/office/drawing/2014/main" id="{F20094D0-480F-48C0-82A3-A7C9253CAF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9" t="72252" r="37500" b="21785"/>
          <a:stretch/>
        </p:blipFill>
        <p:spPr>
          <a:xfrm>
            <a:off x="0" y="6129439"/>
            <a:ext cx="12192000" cy="732398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B5BAEAD8-A8D5-47FC-9E5A-AD0C27F4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4004"/>
            <a:ext cx="10515600" cy="672105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>
                <a:solidFill>
                  <a:srgbClr val="FF0000"/>
                </a:solidFill>
              </a:rPr>
              <a:t>How to prepare your unit for Coronavirus - Lessons learned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80D8DFFE-08B7-4D1D-AB17-CB354FB9B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989" y="947352"/>
            <a:ext cx="11689491" cy="51239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2600" dirty="0"/>
              <a:t>COVID-19: preparedness and challenges. The lesson learned from the Lombardy region - F. Castelli, Italy</a:t>
            </a:r>
          </a:p>
          <a:p>
            <a:pPr lvl="1"/>
            <a:r>
              <a:rPr lang="it-IT" sz="2000" b="1" i="1" dirty="0"/>
              <a:t>COVID-19 spreads rapidly and ramps very quickly in terms of epidemic curve</a:t>
            </a:r>
          </a:p>
          <a:p>
            <a:pPr lvl="1"/>
            <a:r>
              <a:rPr lang="it-IT" sz="2000" b="1" i="1" dirty="0"/>
              <a:t>Hospitals need to have an emergency plan in terms of dedicated beds and staff as well as equipment and PPE</a:t>
            </a:r>
          </a:p>
          <a:p>
            <a:pPr marL="0" indent="0">
              <a:buNone/>
            </a:pPr>
            <a:endParaRPr lang="it-IT" sz="500" b="1" i="1" dirty="0"/>
          </a:p>
          <a:p>
            <a:pPr marL="0" indent="0">
              <a:buNone/>
            </a:pPr>
            <a:r>
              <a:rPr lang="it-IT" sz="2600" dirty="0"/>
              <a:t>Departmental organization: what is needed, what needs to be cancelled - S. Chan, Hong Kong</a:t>
            </a:r>
          </a:p>
          <a:p>
            <a:pPr lvl="1"/>
            <a:r>
              <a:rPr lang="it-IT" sz="2100" b="1" i="1" dirty="0">
                <a:sym typeface="Wingdings" panose="05000000000000000000" pitchFamily="2" charset="2"/>
              </a:rPr>
              <a:t>T</a:t>
            </a:r>
            <a:r>
              <a:rPr lang="en-GB" sz="2100" b="1" i="1" dirty="0" err="1"/>
              <a:t>eaching</a:t>
            </a:r>
            <a:r>
              <a:rPr lang="en-GB" sz="2100" b="1" i="1" dirty="0"/>
              <a:t>, meetings, elective surgeries and other non-urgent business to be cancelled; husbands, visitors and unnecessary staff not allowed in delivery and consultation rooms.</a:t>
            </a:r>
          </a:p>
          <a:p>
            <a:pPr lvl="1"/>
            <a:r>
              <a:rPr lang="en-GB" sz="2100" b="1" i="1" dirty="0"/>
              <a:t>Patients triaged with temperature check and checklist/questionnaire.</a:t>
            </a:r>
          </a:p>
          <a:p>
            <a:pPr lvl="1"/>
            <a:r>
              <a:rPr lang="en-GB" sz="2100" b="1" i="1" dirty="0"/>
              <a:t>Good communication is essential; clear workflow and protocols to be adapted locally.</a:t>
            </a:r>
          </a:p>
          <a:p>
            <a:pPr marL="0" indent="0">
              <a:buNone/>
            </a:pPr>
            <a:endParaRPr lang="it-IT" sz="500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2600" dirty="0">
                <a:sym typeface="Wingdings" panose="05000000000000000000" pitchFamily="2" charset="2"/>
              </a:rPr>
              <a:t>Obstetric management: immediate actions - L. Poon, Hong Kong</a:t>
            </a:r>
          </a:p>
          <a:p>
            <a:pPr lvl="1"/>
            <a:r>
              <a:rPr lang="en-US" sz="2100" b="1" i="1" dirty="0"/>
              <a:t>Delivery in tertiary referral centers to standardize care and management. Isolation of suspected/confirmed cases.</a:t>
            </a:r>
          </a:p>
          <a:p>
            <a:pPr lvl="1"/>
            <a:r>
              <a:rPr lang="en-US" sz="2100" b="1" i="1" dirty="0"/>
              <a:t>Confirmed cases to be monitored for fetal growth and AFI 2-4 weekly.</a:t>
            </a:r>
          </a:p>
          <a:p>
            <a:pPr lvl="1"/>
            <a:r>
              <a:rPr lang="en-US" sz="2100" b="1" i="1" dirty="0"/>
              <a:t>Intrapartum care: COVID-19 itself is not an indication for CS; individualize time and mode of delivery; shorten 2</a:t>
            </a:r>
            <a:r>
              <a:rPr lang="en-US" sz="2100" b="1" i="1" baseline="30000" dirty="0"/>
              <a:t>nd</a:t>
            </a:r>
            <a:r>
              <a:rPr lang="en-US" sz="2100" b="1" i="1" dirty="0"/>
              <a:t> stage of labor; low threshold to expedite delivery; water birth not recommended; delayed cord clamping not recommended.</a:t>
            </a:r>
          </a:p>
          <a:p>
            <a:pPr marL="0" indent="0">
              <a:buNone/>
            </a:pPr>
            <a:endParaRPr lang="it-IT" sz="500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2700" dirty="0">
                <a:sym typeface="Wingdings" panose="05000000000000000000" pitchFamily="2" charset="2"/>
              </a:rPr>
              <a:t>Protecting staff, PPE, staff wellbeing, levels of sickness to be expected - J. Lee, Singapore</a:t>
            </a:r>
          </a:p>
          <a:p>
            <a:pPr lvl="1"/>
            <a:r>
              <a:rPr lang="en-GB" sz="2100" b="1" i="1" dirty="0"/>
              <a:t>Social distancing, PPE </a:t>
            </a:r>
            <a:r>
              <a:rPr lang="en-GB" sz="2100" b="1" i="1"/>
              <a:t>and hand </a:t>
            </a:r>
            <a:r>
              <a:rPr lang="en-GB" sz="2100" b="1" i="1" dirty="0"/>
              <a:t>hygiene are crucial. Frontline staff to use N95/FFP2 masks after training and fit test. Masks to be worn by patients with suspicious symptoms.</a:t>
            </a:r>
          </a:p>
          <a:p>
            <a:pPr lvl="1"/>
            <a:r>
              <a:rPr lang="en-GB" sz="2100" b="1" i="1" dirty="0"/>
              <a:t>Mental and social health support are recommended given the high risk of burnout.</a:t>
            </a:r>
            <a:endParaRPr lang="it-IT" sz="2100" b="1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1937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305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PowerPoint Presentation</vt:lpstr>
      <vt:lpstr>How to prepare your unit for Coronavirus - 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Dall'Asta</dc:creator>
  <cp:lastModifiedBy>Liona Poon (OBG)</cp:lastModifiedBy>
  <cp:revision>45</cp:revision>
  <dcterms:created xsi:type="dcterms:W3CDTF">2020-03-22T17:10:54Z</dcterms:created>
  <dcterms:modified xsi:type="dcterms:W3CDTF">2020-03-24T16:30:30Z</dcterms:modified>
</cp:coreProperties>
</file>