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sldIdLst>
    <p:sldId id="309" r:id="rId2"/>
    <p:sldId id="340" r:id="rId3"/>
    <p:sldId id="351" r:id="rId4"/>
    <p:sldId id="352" r:id="rId5"/>
    <p:sldId id="353" r:id="rId6"/>
    <p:sldId id="354" r:id="rId7"/>
    <p:sldId id="355" r:id="rId8"/>
    <p:sldId id="356" r:id="rId9"/>
    <p:sldId id="357" r:id="rId10"/>
    <p:sldId id="364" r:id="rId11"/>
    <p:sldId id="359" r:id="rId12"/>
    <p:sldId id="361" r:id="rId13"/>
    <p:sldId id="360" r:id="rId1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0F3FB"/>
    <a:srgbClr val="DEDDDA"/>
    <a:srgbClr val="E6B9B8"/>
    <a:srgbClr val="DAD8D4"/>
    <a:srgbClr val="EADEE7"/>
    <a:srgbClr val="E2E1DE"/>
    <a:srgbClr val="445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3" autoAdjust="0"/>
    <p:restoredTop sz="95304" autoAdjust="0"/>
  </p:normalViewPr>
  <p:slideViewPr>
    <p:cSldViewPr snapToObjects="1">
      <p:cViewPr varScale="1">
        <p:scale>
          <a:sx n="85" d="100"/>
          <a:sy n="85" d="100"/>
        </p:scale>
        <p:origin x="90"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Fernandez" userId="b2ddae9f6de01a07" providerId="LiveId" clId="{EEFF37F4-3EFC-4D13-BDC2-DC0EC73225E9}"/>
    <pc:docChg chg="undo custSel modSld">
      <pc:chgData name="Ruben Fernandez" userId="b2ddae9f6de01a07" providerId="LiveId" clId="{EEFF37F4-3EFC-4D13-BDC2-DC0EC73225E9}" dt="2018-09-25T17:49:23.086" v="964" actId="20577"/>
      <pc:docMkLst>
        <pc:docMk/>
      </pc:docMkLst>
      <pc:sldChg chg="modSp">
        <pc:chgData name="Ruben Fernandez" userId="b2ddae9f6de01a07" providerId="LiveId" clId="{EEFF37F4-3EFC-4D13-BDC2-DC0EC73225E9}" dt="2018-09-25T17:49:23.086" v="964" actId="20577"/>
        <pc:sldMkLst>
          <pc:docMk/>
          <pc:sldMk cId="0" sldId="340"/>
        </pc:sldMkLst>
        <pc:spChg chg="mod">
          <ac:chgData name="Ruben Fernandez" userId="b2ddae9f6de01a07" providerId="LiveId" clId="{EEFF37F4-3EFC-4D13-BDC2-DC0EC73225E9}" dt="2018-09-25T17:49:23.086" v="964" actId="20577"/>
          <ac:spMkLst>
            <pc:docMk/>
            <pc:sldMk cId="0" sldId="340"/>
            <ac:spMk id="2" creationId="{00000000-0000-0000-0000-000000000000}"/>
          </ac:spMkLst>
        </pc:spChg>
        <pc:spChg chg="mod">
          <ac:chgData name="Ruben Fernandez" userId="b2ddae9f6de01a07" providerId="LiveId" clId="{EEFF37F4-3EFC-4D13-BDC2-DC0EC73225E9}" dt="2018-09-25T16:59:18.058" v="2" actId="207"/>
          <ac:spMkLst>
            <pc:docMk/>
            <pc:sldMk cId="0" sldId="340"/>
            <ac:spMk id="34" creationId="{00000000-0000-0000-0000-000000000000}"/>
          </ac:spMkLst>
        </pc:spChg>
      </pc:sldChg>
    </pc:docChg>
  </pc:docChgLst>
  <pc:docChgLst>
    <pc:chgData name="Ruben Fernandez" userId="b2ddae9f6de01a07" providerId="LiveId" clId="{C22B0113-0920-4705-B848-E35186E29FD0}"/>
    <pc:docChg chg="undo custSel modSld">
      <pc:chgData name="Ruben Fernandez" userId="b2ddae9f6de01a07" providerId="LiveId" clId="{C22B0113-0920-4705-B848-E35186E29FD0}" dt="2018-10-17T16:32:20.153" v="7054" actId="790"/>
      <pc:docMkLst>
        <pc:docMk/>
      </pc:docMkLst>
      <pc:sldChg chg="modSp">
        <pc:chgData name="Ruben Fernandez" userId="b2ddae9f6de01a07" providerId="LiveId" clId="{C22B0113-0920-4705-B848-E35186E29FD0}" dt="2018-10-08T16:11:18.278" v="492" actId="313"/>
        <pc:sldMkLst>
          <pc:docMk/>
          <pc:sldMk cId="176765685" sldId="351"/>
        </pc:sldMkLst>
        <pc:spChg chg="mod">
          <ac:chgData name="Ruben Fernandez" userId="b2ddae9f6de01a07" providerId="LiveId" clId="{C22B0113-0920-4705-B848-E35186E29FD0}" dt="2018-10-08T16:11:18.278" v="492" actId="313"/>
          <ac:spMkLst>
            <pc:docMk/>
            <pc:sldMk cId="176765685" sldId="351"/>
            <ac:spMk id="2" creationId="{00000000-0000-0000-0000-000000000000}"/>
          </ac:spMkLst>
        </pc:spChg>
        <pc:spChg chg="mod">
          <ac:chgData name="Ruben Fernandez" userId="b2ddae9f6de01a07" providerId="LiveId" clId="{C22B0113-0920-4705-B848-E35186E29FD0}" dt="2018-10-08T14:28:21.556" v="62" actId="6549"/>
          <ac:spMkLst>
            <pc:docMk/>
            <pc:sldMk cId="176765685" sldId="351"/>
            <ac:spMk id="7" creationId="{00000000-0000-0000-0000-000000000000}"/>
          </ac:spMkLst>
        </pc:spChg>
      </pc:sldChg>
      <pc:sldChg chg="modSp">
        <pc:chgData name="Ruben Fernandez" userId="b2ddae9f6de01a07" providerId="LiveId" clId="{C22B0113-0920-4705-B848-E35186E29FD0}" dt="2018-10-11T16:38:28.565" v="907" actId="20577"/>
        <pc:sldMkLst>
          <pc:docMk/>
          <pc:sldMk cId="789094481" sldId="352"/>
        </pc:sldMkLst>
        <pc:spChg chg="mod">
          <ac:chgData name="Ruben Fernandez" userId="b2ddae9f6de01a07" providerId="LiveId" clId="{C22B0113-0920-4705-B848-E35186E29FD0}" dt="2018-10-11T16:38:28.565" v="907" actId="20577"/>
          <ac:spMkLst>
            <pc:docMk/>
            <pc:sldMk cId="789094481" sldId="352"/>
            <ac:spMk id="2" creationId="{00000000-0000-0000-0000-000000000000}"/>
          </ac:spMkLst>
        </pc:spChg>
        <pc:spChg chg="mod">
          <ac:chgData name="Ruben Fernandez" userId="b2ddae9f6de01a07" providerId="LiveId" clId="{C22B0113-0920-4705-B848-E35186E29FD0}" dt="2018-10-08T16:11:36.541" v="494"/>
          <ac:spMkLst>
            <pc:docMk/>
            <pc:sldMk cId="789094481" sldId="352"/>
            <ac:spMk id="7" creationId="{00000000-0000-0000-0000-000000000000}"/>
          </ac:spMkLst>
        </pc:spChg>
      </pc:sldChg>
      <pc:sldChg chg="modSp">
        <pc:chgData name="Ruben Fernandez" userId="b2ddae9f6de01a07" providerId="LiveId" clId="{C22B0113-0920-4705-B848-E35186E29FD0}" dt="2018-10-11T16:41:26.814" v="1076" actId="313"/>
        <pc:sldMkLst>
          <pc:docMk/>
          <pc:sldMk cId="1198999230" sldId="353"/>
        </pc:sldMkLst>
        <pc:spChg chg="mod">
          <ac:chgData name="Ruben Fernandez" userId="b2ddae9f6de01a07" providerId="LiveId" clId="{C22B0113-0920-4705-B848-E35186E29FD0}" dt="2018-10-11T16:41:26.814" v="1076" actId="313"/>
          <ac:spMkLst>
            <pc:docMk/>
            <pc:sldMk cId="1198999230" sldId="353"/>
            <ac:spMk id="6" creationId="{00000000-0000-0000-0000-000000000000}"/>
          </ac:spMkLst>
        </pc:spChg>
        <pc:spChg chg="mod">
          <ac:chgData name="Ruben Fernandez" userId="b2ddae9f6de01a07" providerId="LiveId" clId="{C22B0113-0920-4705-B848-E35186E29FD0}" dt="2018-10-11T16:35:03.001" v="657" actId="6549"/>
          <ac:spMkLst>
            <pc:docMk/>
            <pc:sldMk cId="1198999230" sldId="353"/>
            <ac:spMk id="7" creationId="{00000000-0000-0000-0000-000000000000}"/>
          </ac:spMkLst>
        </pc:spChg>
      </pc:sldChg>
      <pc:sldChg chg="modSp">
        <pc:chgData name="Ruben Fernandez" userId="b2ddae9f6de01a07" providerId="LiveId" clId="{C22B0113-0920-4705-B848-E35186E29FD0}" dt="2018-10-15T00:22:35.068" v="1645" actId="20577"/>
        <pc:sldMkLst>
          <pc:docMk/>
          <pc:sldMk cId="1064608037" sldId="354"/>
        </pc:sldMkLst>
        <pc:spChg chg="mod">
          <ac:chgData name="Ruben Fernandez" userId="b2ddae9f6de01a07" providerId="LiveId" clId="{C22B0113-0920-4705-B848-E35186E29FD0}" dt="2018-10-15T00:15:13.516" v="1393" actId="20577"/>
          <ac:spMkLst>
            <pc:docMk/>
            <pc:sldMk cId="1064608037" sldId="354"/>
            <ac:spMk id="9" creationId="{00000000-0000-0000-0000-000000000000}"/>
          </ac:spMkLst>
        </pc:spChg>
        <pc:spChg chg="mod">
          <ac:chgData name="Ruben Fernandez" userId="b2ddae9f6de01a07" providerId="LiveId" clId="{C22B0113-0920-4705-B848-E35186E29FD0}" dt="2018-10-15T00:22:35.068" v="1645" actId="20577"/>
          <ac:spMkLst>
            <pc:docMk/>
            <pc:sldMk cId="1064608037" sldId="354"/>
            <ac:spMk id="10" creationId="{00000000-0000-0000-0000-000000000000}"/>
          </ac:spMkLst>
        </pc:spChg>
      </pc:sldChg>
      <pc:sldChg chg="addSp delSp modSp">
        <pc:chgData name="Ruben Fernandez" userId="b2ddae9f6de01a07" providerId="LiveId" clId="{C22B0113-0920-4705-B848-E35186E29FD0}" dt="2018-10-15T00:35:29.108" v="2405" actId="790"/>
        <pc:sldMkLst>
          <pc:docMk/>
          <pc:sldMk cId="1736899495" sldId="355"/>
        </pc:sldMkLst>
        <pc:spChg chg="add del mod">
          <ac:chgData name="Ruben Fernandez" userId="b2ddae9f6de01a07" providerId="LiveId" clId="{C22B0113-0920-4705-B848-E35186E29FD0}" dt="2018-10-15T00:34:53.104" v="2404" actId="20577"/>
          <ac:spMkLst>
            <pc:docMk/>
            <pc:sldMk cId="1736899495" sldId="355"/>
            <ac:spMk id="4" creationId="{00000000-0000-0000-0000-000000000000}"/>
          </ac:spMkLst>
        </pc:spChg>
        <pc:spChg chg="mod">
          <ac:chgData name="Ruben Fernandez" userId="b2ddae9f6de01a07" providerId="LiveId" clId="{C22B0113-0920-4705-B848-E35186E29FD0}" dt="2018-10-15T00:35:29.108" v="2405" actId="790"/>
          <ac:spMkLst>
            <pc:docMk/>
            <pc:sldMk cId="1736899495" sldId="355"/>
            <ac:spMk id="6" creationId="{00000000-0000-0000-0000-000000000000}"/>
          </ac:spMkLst>
        </pc:spChg>
        <pc:spChg chg="mod">
          <ac:chgData name="Ruben Fernandez" userId="b2ddae9f6de01a07" providerId="LiveId" clId="{C22B0113-0920-4705-B848-E35186E29FD0}" dt="2018-10-15T00:23:15.753" v="1647"/>
          <ac:spMkLst>
            <pc:docMk/>
            <pc:sldMk cId="1736899495" sldId="355"/>
            <ac:spMk id="8" creationId="{00000000-0000-0000-0000-000000000000}"/>
          </ac:spMkLst>
        </pc:spChg>
      </pc:sldChg>
      <pc:sldChg chg="modSp">
        <pc:chgData name="Ruben Fernandez" userId="b2ddae9f6de01a07" providerId="LiveId" clId="{C22B0113-0920-4705-B848-E35186E29FD0}" dt="2018-10-16T15:55:31.962" v="3246" actId="313"/>
        <pc:sldMkLst>
          <pc:docMk/>
          <pc:sldMk cId="1159352341" sldId="356"/>
        </pc:sldMkLst>
        <pc:spChg chg="mod">
          <ac:chgData name="Ruben Fernandez" userId="b2ddae9f6de01a07" providerId="LiveId" clId="{C22B0113-0920-4705-B848-E35186E29FD0}" dt="2018-10-16T15:55:31.962" v="3246" actId="313"/>
          <ac:spMkLst>
            <pc:docMk/>
            <pc:sldMk cId="1159352341" sldId="356"/>
            <ac:spMk id="2" creationId="{00000000-0000-0000-0000-000000000000}"/>
          </ac:spMkLst>
        </pc:spChg>
        <pc:spChg chg="mod">
          <ac:chgData name="Ruben Fernandez" userId="b2ddae9f6de01a07" providerId="LiveId" clId="{C22B0113-0920-4705-B848-E35186E29FD0}" dt="2018-10-15T00:39:25.677" v="2411" actId="790"/>
          <ac:spMkLst>
            <pc:docMk/>
            <pc:sldMk cId="1159352341" sldId="356"/>
            <ac:spMk id="6" creationId="{00000000-0000-0000-0000-000000000000}"/>
          </ac:spMkLst>
        </pc:spChg>
        <pc:spChg chg="mod">
          <ac:chgData name="Ruben Fernandez" userId="b2ddae9f6de01a07" providerId="LiveId" clId="{C22B0113-0920-4705-B848-E35186E29FD0}" dt="2018-10-15T00:39:16.132" v="2407"/>
          <ac:spMkLst>
            <pc:docMk/>
            <pc:sldMk cId="1159352341" sldId="356"/>
            <ac:spMk id="7" creationId="{00000000-0000-0000-0000-000000000000}"/>
          </ac:spMkLst>
        </pc:spChg>
      </pc:sldChg>
      <pc:sldChg chg="modSp">
        <pc:chgData name="Ruben Fernandez" userId="b2ddae9f6de01a07" providerId="LiveId" clId="{C22B0113-0920-4705-B848-E35186E29FD0}" dt="2018-10-17T16:32:20.153" v="7054" actId="790"/>
        <pc:sldMkLst>
          <pc:docMk/>
          <pc:sldMk cId="341172940" sldId="357"/>
        </pc:sldMkLst>
        <pc:spChg chg="mod">
          <ac:chgData name="Ruben Fernandez" userId="b2ddae9f6de01a07" providerId="LiveId" clId="{C22B0113-0920-4705-B848-E35186E29FD0}" dt="2018-10-16T17:04:06.564" v="3831" actId="20577"/>
          <ac:spMkLst>
            <pc:docMk/>
            <pc:sldMk cId="341172940" sldId="357"/>
            <ac:spMk id="2" creationId="{00000000-0000-0000-0000-000000000000}"/>
          </ac:spMkLst>
        </pc:spChg>
        <pc:spChg chg="mod">
          <ac:chgData name="Ruben Fernandez" userId="b2ddae9f6de01a07" providerId="LiveId" clId="{C22B0113-0920-4705-B848-E35186E29FD0}" dt="2018-10-16T16:37:35.952" v="3248"/>
          <ac:spMkLst>
            <pc:docMk/>
            <pc:sldMk cId="341172940" sldId="357"/>
            <ac:spMk id="7" creationId="{00000000-0000-0000-0000-000000000000}"/>
          </ac:spMkLst>
        </pc:spChg>
        <pc:spChg chg="mod">
          <ac:chgData name="Ruben Fernandez" userId="b2ddae9f6de01a07" providerId="LiveId" clId="{C22B0113-0920-4705-B848-E35186E29FD0}" dt="2018-10-17T16:32:20.153" v="7054" actId="790"/>
          <ac:spMkLst>
            <pc:docMk/>
            <pc:sldMk cId="341172940" sldId="357"/>
            <ac:spMk id="9" creationId="{00000000-0000-0000-0000-000000000000}"/>
          </ac:spMkLst>
        </pc:spChg>
      </pc:sldChg>
      <pc:sldChg chg="modSp">
        <pc:chgData name="Ruben Fernandez" userId="b2ddae9f6de01a07" providerId="LiveId" clId="{C22B0113-0920-4705-B848-E35186E29FD0}" dt="2018-10-16T18:06:28.953" v="5326" actId="313"/>
        <pc:sldMkLst>
          <pc:docMk/>
          <pc:sldMk cId="729204677" sldId="359"/>
        </pc:sldMkLst>
        <pc:spChg chg="mod">
          <ac:chgData name="Ruben Fernandez" userId="b2ddae9f6de01a07" providerId="LiveId" clId="{C22B0113-0920-4705-B848-E35186E29FD0}" dt="2018-10-16T18:06:28.953" v="5326" actId="313"/>
          <ac:spMkLst>
            <pc:docMk/>
            <pc:sldMk cId="729204677" sldId="359"/>
            <ac:spMk id="2" creationId="{00000000-0000-0000-0000-000000000000}"/>
          </ac:spMkLst>
        </pc:spChg>
        <pc:spChg chg="mod">
          <ac:chgData name="Ruben Fernandez" userId="b2ddae9f6de01a07" providerId="LiveId" clId="{C22B0113-0920-4705-B848-E35186E29FD0}" dt="2018-10-16T17:34:17.621" v="4484" actId="313"/>
          <ac:spMkLst>
            <pc:docMk/>
            <pc:sldMk cId="729204677" sldId="359"/>
            <ac:spMk id="6" creationId="{00000000-0000-0000-0000-000000000000}"/>
          </ac:spMkLst>
        </pc:spChg>
        <pc:spChg chg="mod">
          <ac:chgData name="Ruben Fernandez" userId="b2ddae9f6de01a07" providerId="LiveId" clId="{C22B0113-0920-4705-B848-E35186E29FD0}" dt="2018-10-16T17:33:54.608" v="4481"/>
          <ac:spMkLst>
            <pc:docMk/>
            <pc:sldMk cId="729204677" sldId="359"/>
            <ac:spMk id="7" creationId="{00000000-0000-0000-0000-000000000000}"/>
          </ac:spMkLst>
        </pc:spChg>
      </pc:sldChg>
      <pc:sldChg chg="modSp">
        <pc:chgData name="Ruben Fernandez" userId="b2ddae9f6de01a07" providerId="LiveId" clId="{C22B0113-0920-4705-B848-E35186E29FD0}" dt="2018-10-17T16:28:41.094" v="7053" actId="20577"/>
        <pc:sldMkLst>
          <pc:docMk/>
          <pc:sldMk cId="1955735123" sldId="360"/>
        </pc:sldMkLst>
        <pc:spChg chg="mod">
          <ac:chgData name="Ruben Fernandez" userId="b2ddae9f6de01a07" providerId="LiveId" clId="{C22B0113-0920-4705-B848-E35186E29FD0}" dt="2018-10-17T16:28:41.094" v="7053" actId="20577"/>
          <ac:spMkLst>
            <pc:docMk/>
            <pc:sldMk cId="1955735123" sldId="360"/>
            <ac:spMk id="2" creationId="{00000000-0000-0000-0000-000000000000}"/>
          </ac:spMkLst>
        </pc:spChg>
        <pc:spChg chg="mod">
          <ac:chgData name="Ruben Fernandez" userId="b2ddae9f6de01a07" providerId="LiveId" clId="{C22B0113-0920-4705-B848-E35186E29FD0}" dt="2018-10-17T16:11:17.476" v="6214" actId="313"/>
          <ac:spMkLst>
            <pc:docMk/>
            <pc:sldMk cId="1955735123" sldId="360"/>
            <ac:spMk id="6" creationId="{00000000-0000-0000-0000-000000000000}"/>
          </ac:spMkLst>
        </pc:spChg>
        <pc:spChg chg="mod">
          <ac:chgData name="Ruben Fernandez" userId="b2ddae9f6de01a07" providerId="LiveId" clId="{C22B0113-0920-4705-B848-E35186E29FD0}" dt="2018-10-17T16:10:52.366" v="6182"/>
          <ac:spMkLst>
            <pc:docMk/>
            <pc:sldMk cId="1955735123" sldId="360"/>
            <ac:spMk id="7" creationId="{00000000-0000-0000-0000-000000000000}"/>
          </ac:spMkLst>
        </pc:spChg>
      </pc:sldChg>
      <pc:sldChg chg="modSp">
        <pc:chgData name="Ruben Fernandez" userId="b2ddae9f6de01a07" providerId="LiveId" clId="{C22B0113-0920-4705-B848-E35186E29FD0}" dt="2018-10-17T16:03:12.669" v="6180" actId="1076"/>
        <pc:sldMkLst>
          <pc:docMk/>
          <pc:sldMk cId="1594631030" sldId="361"/>
        </pc:sldMkLst>
        <pc:spChg chg="mod">
          <ac:chgData name="Ruben Fernandez" userId="b2ddae9f6de01a07" providerId="LiveId" clId="{C22B0113-0920-4705-B848-E35186E29FD0}" dt="2018-10-17T15:40:00.755" v="5709" actId="20577"/>
          <ac:spMkLst>
            <pc:docMk/>
            <pc:sldMk cId="1594631030" sldId="361"/>
            <ac:spMk id="3" creationId="{00000000-0000-0000-0000-000000000000}"/>
          </ac:spMkLst>
        </pc:spChg>
        <pc:spChg chg="mod">
          <ac:chgData name="Ruben Fernandez" userId="b2ddae9f6de01a07" providerId="LiveId" clId="{C22B0113-0920-4705-B848-E35186E29FD0}" dt="2018-10-16T18:07:20.315" v="5328"/>
          <ac:spMkLst>
            <pc:docMk/>
            <pc:sldMk cId="1594631030" sldId="361"/>
            <ac:spMk id="6" creationId="{00000000-0000-0000-0000-000000000000}"/>
          </ac:spMkLst>
        </pc:spChg>
        <pc:spChg chg="mod">
          <ac:chgData name="Ruben Fernandez" userId="b2ddae9f6de01a07" providerId="LiveId" clId="{C22B0113-0920-4705-B848-E35186E29FD0}" dt="2018-10-16T18:07:33.052" v="5331" actId="313"/>
          <ac:spMkLst>
            <pc:docMk/>
            <pc:sldMk cId="1594631030" sldId="361"/>
            <ac:spMk id="7" creationId="{00000000-0000-0000-0000-000000000000}"/>
          </ac:spMkLst>
        </pc:spChg>
        <pc:spChg chg="mod">
          <ac:chgData name="Ruben Fernandez" userId="b2ddae9f6de01a07" providerId="LiveId" clId="{C22B0113-0920-4705-B848-E35186E29FD0}" dt="2018-10-17T16:03:12.669" v="6180" actId="1076"/>
          <ac:spMkLst>
            <pc:docMk/>
            <pc:sldMk cId="1594631030" sldId="361"/>
            <ac:spMk id="8" creationId="{00000000-0000-0000-0000-000000000000}"/>
          </ac:spMkLst>
        </pc:spChg>
        <pc:spChg chg="mod">
          <ac:chgData name="Ruben Fernandez" userId="b2ddae9f6de01a07" providerId="LiveId" clId="{C22B0113-0920-4705-B848-E35186E29FD0}" dt="2018-10-17T15:39:57.305" v="5707" actId="6549"/>
          <ac:spMkLst>
            <pc:docMk/>
            <pc:sldMk cId="1594631030" sldId="361"/>
            <ac:spMk id="11" creationId="{00000000-0000-0000-0000-000000000000}"/>
          </ac:spMkLst>
        </pc:spChg>
      </pc:sldChg>
      <pc:sldChg chg="modSp">
        <pc:chgData name="Ruben Fernandez" userId="b2ddae9f6de01a07" providerId="LiveId" clId="{C22B0113-0920-4705-B848-E35186E29FD0}" dt="2018-10-16T17:29:33.290" v="4445" actId="313"/>
        <pc:sldMkLst>
          <pc:docMk/>
          <pc:sldMk cId="731401519" sldId="364"/>
        </pc:sldMkLst>
        <pc:spChg chg="mod">
          <ac:chgData name="Ruben Fernandez" userId="b2ddae9f6de01a07" providerId="LiveId" clId="{C22B0113-0920-4705-B848-E35186E29FD0}" dt="2018-10-16T17:04:33.116" v="3833"/>
          <ac:spMkLst>
            <pc:docMk/>
            <pc:sldMk cId="731401519" sldId="364"/>
            <ac:spMk id="6" creationId="{00000000-0000-0000-0000-000000000000}"/>
          </ac:spMkLst>
        </pc:spChg>
        <pc:spChg chg="mod">
          <ac:chgData name="Ruben Fernandez" userId="b2ddae9f6de01a07" providerId="LiveId" clId="{C22B0113-0920-4705-B848-E35186E29FD0}" dt="2018-10-16T17:04:44.866" v="3839" actId="790"/>
          <ac:spMkLst>
            <pc:docMk/>
            <pc:sldMk cId="731401519" sldId="364"/>
            <ac:spMk id="7" creationId="{00000000-0000-0000-0000-000000000000}"/>
          </ac:spMkLst>
        </pc:spChg>
        <pc:spChg chg="mod">
          <ac:chgData name="Ruben Fernandez" userId="b2ddae9f6de01a07" providerId="LiveId" clId="{C22B0113-0920-4705-B848-E35186E29FD0}" dt="2018-10-16T17:29:33.290" v="4445" actId="313"/>
          <ac:spMkLst>
            <pc:docMk/>
            <pc:sldMk cId="731401519" sldId="364"/>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A4A78E-3EE6-460E-BAE4-6F39EE78D39A}" type="slidenum">
              <a:rPr lang="en-GB" altLang="en-US"/>
              <a:pPr>
                <a:defRPr/>
              </a:pPr>
              <a:t>‹#›</a:t>
            </a:fld>
            <a:endParaRPr lang="en-GB" altLang="en-US"/>
          </a:p>
        </p:txBody>
      </p:sp>
    </p:spTree>
    <p:extLst>
      <p:ext uri="{BB962C8B-B14F-4D97-AF65-F5344CB8AC3E}">
        <p14:creationId xmlns:p14="http://schemas.microsoft.com/office/powerpoint/2010/main" val="2949848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68B560A-BEAC-4283-BA72-462A12258657}" type="slidenum">
              <a:rPr lang="en-GB" altLang="en-US" smtClean="0"/>
              <a:pPr>
                <a:spcBef>
                  <a:spcPct val="0"/>
                </a:spcBef>
              </a:pPr>
              <a:t>1</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9333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10</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6893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11</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83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12</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780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13</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5551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2</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304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3</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3098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4</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9942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5</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4099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6</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53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7</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2459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8</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566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9</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226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08BDF1-9D91-4E9D-A985-AB887679A1A4}" type="slidenum">
              <a:rPr lang="en-GB" altLang="en-US"/>
              <a:pPr>
                <a:defRPr/>
              </a:pPr>
              <a:t>‹#›</a:t>
            </a:fld>
            <a:endParaRPr lang="en-GB" altLang="en-US"/>
          </a:p>
        </p:txBody>
      </p:sp>
    </p:spTree>
    <p:extLst>
      <p:ext uri="{BB962C8B-B14F-4D97-AF65-F5344CB8AC3E}">
        <p14:creationId xmlns:p14="http://schemas.microsoft.com/office/powerpoint/2010/main" val="28653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4D0954-41DC-4048-AD49-8681FC5FEB85}" type="slidenum">
              <a:rPr lang="en-GB" altLang="en-US"/>
              <a:pPr>
                <a:defRPr/>
              </a:pPr>
              <a:t>‹#›</a:t>
            </a:fld>
            <a:endParaRPr lang="en-GB" altLang="en-US"/>
          </a:p>
        </p:txBody>
      </p:sp>
    </p:spTree>
    <p:extLst>
      <p:ext uri="{BB962C8B-B14F-4D97-AF65-F5344CB8AC3E}">
        <p14:creationId xmlns:p14="http://schemas.microsoft.com/office/powerpoint/2010/main" val="36506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D981B3-F320-46FA-959C-EC02D7CB87D8}" type="slidenum">
              <a:rPr lang="en-GB" altLang="en-US"/>
              <a:pPr>
                <a:defRPr/>
              </a:pPr>
              <a:t>‹#›</a:t>
            </a:fld>
            <a:endParaRPr lang="en-GB" altLang="en-US"/>
          </a:p>
        </p:txBody>
      </p:sp>
    </p:spTree>
    <p:extLst>
      <p:ext uri="{BB962C8B-B14F-4D97-AF65-F5344CB8AC3E}">
        <p14:creationId xmlns:p14="http://schemas.microsoft.com/office/powerpoint/2010/main" val="170963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AA0C07-FBAB-45EA-9EA0-0F846D884E94}" type="slidenum">
              <a:rPr lang="en-GB" altLang="en-US"/>
              <a:pPr>
                <a:defRPr/>
              </a:pPr>
              <a:t>‹#›</a:t>
            </a:fld>
            <a:endParaRPr lang="en-GB" altLang="en-US"/>
          </a:p>
        </p:txBody>
      </p:sp>
    </p:spTree>
    <p:extLst>
      <p:ext uri="{BB962C8B-B14F-4D97-AF65-F5344CB8AC3E}">
        <p14:creationId xmlns:p14="http://schemas.microsoft.com/office/powerpoint/2010/main" val="19251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842D02-3FAE-4A94-B744-96C0B9096095}" type="slidenum">
              <a:rPr lang="en-GB" altLang="en-US"/>
              <a:pPr>
                <a:defRPr/>
              </a:pPr>
              <a:t>‹#›</a:t>
            </a:fld>
            <a:endParaRPr lang="en-GB" altLang="en-US"/>
          </a:p>
        </p:txBody>
      </p:sp>
    </p:spTree>
    <p:extLst>
      <p:ext uri="{BB962C8B-B14F-4D97-AF65-F5344CB8AC3E}">
        <p14:creationId xmlns:p14="http://schemas.microsoft.com/office/powerpoint/2010/main" val="267530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3672DF-3394-4394-872F-F7B9D8F0B6BD}" type="slidenum">
              <a:rPr lang="en-GB" altLang="en-US"/>
              <a:pPr>
                <a:defRPr/>
              </a:pPr>
              <a:t>‹#›</a:t>
            </a:fld>
            <a:endParaRPr lang="en-GB" altLang="en-US"/>
          </a:p>
        </p:txBody>
      </p:sp>
    </p:spTree>
    <p:extLst>
      <p:ext uri="{BB962C8B-B14F-4D97-AF65-F5344CB8AC3E}">
        <p14:creationId xmlns:p14="http://schemas.microsoft.com/office/powerpoint/2010/main" val="382843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A2C1DFD-8525-4B64-A219-C894CA097007}" type="slidenum">
              <a:rPr lang="en-GB" altLang="en-US"/>
              <a:pPr>
                <a:defRPr/>
              </a:pPr>
              <a:t>‹#›</a:t>
            </a:fld>
            <a:endParaRPr lang="en-GB" altLang="en-US"/>
          </a:p>
        </p:txBody>
      </p:sp>
    </p:spTree>
    <p:extLst>
      <p:ext uri="{BB962C8B-B14F-4D97-AF65-F5344CB8AC3E}">
        <p14:creationId xmlns:p14="http://schemas.microsoft.com/office/powerpoint/2010/main" val="28387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B712F23-2806-4EF2-802D-8768E9DA9CC0}" type="slidenum">
              <a:rPr lang="en-GB" altLang="en-US"/>
              <a:pPr>
                <a:defRPr/>
              </a:pPr>
              <a:t>‹#›</a:t>
            </a:fld>
            <a:endParaRPr lang="en-GB" altLang="en-US"/>
          </a:p>
        </p:txBody>
      </p:sp>
    </p:spTree>
    <p:extLst>
      <p:ext uri="{BB962C8B-B14F-4D97-AF65-F5344CB8AC3E}">
        <p14:creationId xmlns:p14="http://schemas.microsoft.com/office/powerpoint/2010/main" val="31001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7158C17-ACF6-4ED4-9A33-6E121EB48A0E}" type="slidenum">
              <a:rPr lang="en-GB" altLang="en-US"/>
              <a:pPr>
                <a:defRPr/>
              </a:pPr>
              <a:t>‹#›</a:t>
            </a:fld>
            <a:endParaRPr lang="en-GB" altLang="en-US"/>
          </a:p>
        </p:txBody>
      </p:sp>
    </p:spTree>
    <p:extLst>
      <p:ext uri="{BB962C8B-B14F-4D97-AF65-F5344CB8AC3E}">
        <p14:creationId xmlns:p14="http://schemas.microsoft.com/office/powerpoint/2010/main" val="23615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B167FF1-7836-416C-83DA-F5E58369D55D}" type="slidenum">
              <a:rPr lang="en-GB" altLang="en-US"/>
              <a:pPr>
                <a:defRPr/>
              </a:pPr>
              <a:t>‹#›</a:t>
            </a:fld>
            <a:endParaRPr lang="en-GB" altLang="en-US"/>
          </a:p>
        </p:txBody>
      </p:sp>
    </p:spTree>
    <p:extLst>
      <p:ext uri="{BB962C8B-B14F-4D97-AF65-F5344CB8AC3E}">
        <p14:creationId xmlns:p14="http://schemas.microsoft.com/office/powerpoint/2010/main" val="253736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90225B-4AA4-4B8F-984C-A32A5D582A94}" type="slidenum">
              <a:rPr lang="en-GB" altLang="en-US"/>
              <a:pPr>
                <a:defRPr/>
              </a:pPr>
              <a:t>‹#›</a:t>
            </a:fld>
            <a:endParaRPr lang="en-GB" altLang="en-US"/>
          </a:p>
        </p:txBody>
      </p:sp>
    </p:spTree>
    <p:extLst>
      <p:ext uri="{BB962C8B-B14F-4D97-AF65-F5344CB8AC3E}">
        <p14:creationId xmlns:p14="http://schemas.microsoft.com/office/powerpoint/2010/main" val="337941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GB"/>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6A2C6E-5D53-48DC-9A64-03C28344244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611187" y="1288363"/>
            <a:ext cx="7921625" cy="5842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a:defRPr/>
            </a:pPr>
            <a:r>
              <a:rPr lang="en-GB" sz="3200" b="1" dirty="0">
                <a:latin typeface="+mj-lt"/>
              </a:rPr>
              <a:t>UOG Journal Club: </a:t>
            </a:r>
            <a:r>
              <a:rPr lang="en-GB" sz="3200" b="1" dirty="0" err="1">
                <a:latin typeface="+mj-lt"/>
              </a:rPr>
              <a:t>Octubre</a:t>
            </a:r>
            <a:r>
              <a:rPr lang="en-GB" sz="3200" b="1" dirty="0">
                <a:latin typeface="+mj-lt"/>
              </a:rPr>
              <a:t> 2018</a:t>
            </a:r>
          </a:p>
        </p:txBody>
      </p:sp>
      <p:pic>
        <p:nvPicPr>
          <p:cNvPr id="3076" name="Picture 51" descr="\\ISUOG-DC01\users\ostirrup\Desktop\Journal Club logo.t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4647583"/>
            <a:ext cx="2476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395536" y="2125305"/>
            <a:ext cx="8534555" cy="1015663"/>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HN" sz="2000" b="1" dirty="0">
                <a:latin typeface="+mj-lt"/>
              </a:rPr>
              <a:t>Hemodinamia maternal, biometría fetal e índices Doppler en embarazos seguidos por sospecha de restricción de crecimiento fetal</a:t>
            </a:r>
          </a:p>
        </p:txBody>
      </p:sp>
      <p:sp>
        <p:nvSpPr>
          <p:cNvPr id="3078" name="TextBox 2"/>
          <p:cNvSpPr txBox="1">
            <a:spLocks noChangeArrowheads="1"/>
          </p:cNvSpPr>
          <p:nvPr/>
        </p:nvSpPr>
        <p:spPr bwMode="auto">
          <a:xfrm>
            <a:off x="2881170" y="4797152"/>
            <a:ext cx="6048921" cy="1200329"/>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dirty="0">
                <a:latin typeface="+mj-lt"/>
              </a:rPr>
              <a:t>Slides de Journal Club </a:t>
            </a:r>
            <a:r>
              <a:rPr lang="en-GB" dirty="0" err="1">
                <a:latin typeface="+mj-lt"/>
              </a:rPr>
              <a:t>preparadas</a:t>
            </a:r>
            <a:r>
              <a:rPr lang="en-GB" dirty="0">
                <a:latin typeface="+mj-lt"/>
              </a:rPr>
              <a:t> por Dr Alessandra </a:t>
            </a:r>
            <a:r>
              <a:rPr lang="en-GB" dirty="0" smtClean="0">
                <a:latin typeface="+mj-lt"/>
              </a:rPr>
              <a:t>Familiari</a:t>
            </a:r>
            <a:r>
              <a:rPr lang="en-GB" dirty="0">
                <a:latin typeface="+mj-lt"/>
              </a:rPr>
              <a:t> </a:t>
            </a:r>
            <a:r>
              <a:rPr lang="en-GB" dirty="0" smtClean="0">
                <a:latin typeface="+mj-lt"/>
              </a:rPr>
              <a:t>(Editor </a:t>
            </a:r>
            <a:r>
              <a:rPr lang="en-GB" dirty="0">
                <a:latin typeface="+mj-lt"/>
              </a:rPr>
              <a:t>UOG para </a:t>
            </a:r>
            <a:r>
              <a:rPr lang="en-GB" dirty="0" err="1">
                <a:latin typeface="+mj-lt"/>
              </a:rPr>
              <a:t>Practicantes</a:t>
            </a:r>
            <a:r>
              <a:rPr lang="en-GB" dirty="0">
                <a:latin typeface="+mj-lt"/>
              </a:rPr>
              <a:t>)</a:t>
            </a:r>
          </a:p>
          <a:p>
            <a:pPr algn="ctr" eaLnBrk="1" hangingPunct="1">
              <a:defRPr/>
            </a:pPr>
            <a:endParaRPr lang="en-GB" dirty="0" smtClean="0">
              <a:latin typeface="+mj-lt"/>
            </a:endParaRPr>
          </a:p>
          <a:p>
            <a:pPr algn="ctr" eaLnBrk="1" hangingPunct="1">
              <a:defRPr/>
            </a:pPr>
            <a:r>
              <a:rPr lang="en-GB" dirty="0" err="1" smtClean="0">
                <a:latin typeface="+mj-lt"/>
              </a:rPr>
              <a:t>Traducido</a:t>
            </a:r>
            <a:r>
              <a:rPr lang="en-GB" dirty="0" smtClean="0">
                <a:latin typeface="+mj-lt"/>
              </a:rPr>
              <a:t> </a:t>
            </a:r>
            <a:r>
              <a:rPr lang="en-GB" dirty="0">
                <a:latin typeface="+mj-lt"/>
              </a:rPr>
              <a:t>por </a:t>
            </a:r>
            <a:r>
              <a:rPr lang="en-GB" dirty="0" err="1">
                <a:latin typeface="+mj-lt"/>
              </a:rPr>
              <a:t>Dr.</a:t>
            </a:r>
            <a:r>
              <a:rPr lang="en-GB" dirty="0">
                <a:latin typeface="+mj-lt"/>
              </a:rPr>
              <a:t> Ruben D. Fernandez Jr.</a:t>
            </a:r>
          </a:p>
        </p:txBody>
      </p:sp>
      <p:sp>
        <p:nvSpPr>
          <p:cNvPr id="9" name="TextBox 1"/>
          <p:cNvSpPr txBox="1">
            <a:spLocks noChangeArrowheads="1"/>
          </p:cNvSpPr>
          <p:nvPr/>
        </p:nvSpPr>
        <p:spPr bwMode="auto">
          <a:xfrm>
            <a:off x="179388" y="3328966"/>
            <a:ext cx="8526002" cy="646331"/>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tabLst>
                <a:tab pos="788988" algn="l"/>
                <a:tab pos="881063" algn="l"/>
              </a:tabLst>
              <a:defRPr/>
            </a:pPr>
            <a:r>
              <a:rPr lang="en-US" dirty="0">
                <a:latin typeface="+mj-lt"/>
              </a:rPr>
              <a:t>L. A. Roberts, H. Z. Ling, L. C. Poon, K. H. </a:t>
            </a:r>
            <a:r>
              <a:rPr lang="en-US" dirty="0" err="1">
                <a:latin typeface="+mj-lt"/>
              </a:rPr>
              <a:t>Nicolaides</a:t>
            </a:r>
            <a:r>
              <a:rPr lang="en-US" dirty="0">
                <a:latin typeface="+mj-lt"/>
              </a:rPr>
              <a:t> and N. A. </a:t>
            </a:r>
            <a:r>
              <a:rPr lang="en-US" dirty="0" err="1">
                <a:latin typeface="+mj-lt"/>
              </a:rPr>
              <a:t>Kametas</a:t>
            </a:r>
            <a:endParaRPr lang="en-US" dirty="0">
              <a:latin typeface="+mj-lt"/>
            </a:endParaRPr>
          </a:p>
          <a:p>
            <a:pPr algn="ctr" eaLnBrk="1" hangingPunct="1">
              <a:tabLst>
                <a:tab pos="788988" algn="l"/>
                <a:tab pos="881063" algn="l"/>
              </a:tabLst>
              <a:defRPr/>
            </a:pPr>
            <a:r>
              <a:rPr lang="en-US" i="1" dirty="0" err="1">
                <a:latin typeface="+mj-lt"/>
              </a:rPr>
              <a:t>Volumen</a:t>
            </a:r>
            <a:r>
              <a:rPr lang="en-US" i="1" dirty="0">
                <a:latin typeface="+mj-lt"/>
              </a:rPr>
              <a:t> 52, </a:t>
            </a:r>
            <a:r>
              <a:rPr lang="en-US" i="1" dirty="0" err="1">
                <a:latin typeface="+mj-lt"/>
              </a:rPr>
              <a:t>Numero</a:t>
            </a:r>
            <a:r>
              <a:rPr lang="en-US" i="1" dirty="0">
                <a:latin typeface="+mj-lt"/>
              </a:rPr>
              <a:t> 4, </a:t>
            </a:r>
            <a:r>
              <a:rPr lang="en-US" i="1" dirty="0" err="1">
                <a:latin typeface="+mj-lt"/>
              </a:rPr>
              <a:t>paginas</a:t>
            </a:r>
            <a:r>
              <a:rPr lang="en-US" i="1" dirty="0">
                <a:latin typeface="+mj-lt"/>
              </a:rPr>
              <a:t> 507</a:t>
            </a:r>
            <a:r>
              <a:rPr lang="en-GB" i="1" dirty="0"/>
              <a:t>–</a:t>
            </a:r>
            <a:r>
              <a:rPr lang="en-US" i="1" dirty="0">
                <a:latin typeface="+mj-lt"/>
              </a:rPr>
              <a:t>514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7" name="CasellaDiTesto 6"/>
          <p:cNvSpPr txBox="1"/>
          <p:nvPr/>
        </p:nvSpPr>
        <p:spPr>
          <a:xfrm>
            <a:off x="107504" y="2051556"/>
            <a:ext cx="8713093" cy="523220"/>
          </a:xfrm>
          <a:prstGeom prst="rect">
            <a:avLst/>
          </a:prstGeom>
          <a:noFill/>
        </p:spPr>
        <p:txBody>
          <a:bodyPr wrap="square" rtlCol="0">
            <a:spAutoFit/>
          </a:bodyPr>
          <a:lstStyle/>
          <a:p>
            <a:pPr algn="ctr"/>
            <a:r>
              <a:rPr lang="es-HN" sz="2800" b="1" dirty="0"/>
              <a:t>Resultados</a:t>
            </a:r>
          </a:p>
        </p:txBody>
      </p:sp>
      <p:sp>
        <p:nvSpPr>
          <p:cNvPr id="8" name="CasellaDiTesto 7"/>
          <p:cNvSpPr txBox="1"/>
          <p:nvPr/>
        </p:nvSpPr>
        <p:spPr>
          <a:xfrm>
            <a:off x="323528" y="2807514"/>
            <a:ext cx="8497070" cy="2862322"/>
          </a:xfrm>
          <a:prstGeom prst="rect">
            <a:avLst/>
          </a:prstGeom>
          <a:noFill/>
          <a:ln>
            <a:noFill/>
          </a:ln>
        </p:spPr>
        <p:txBody>
          <a:bodyPr wrap="square" rtlCol="0">
            <a:spAutoFit/>
          </a:bodyPr>
          <a:lstStyle/>
          <a:p>
            <a:pPr marL="285750" indent="-285750" algn="just">
              <a:buFont typeface="Arial" charset="0"/>
              <a:buChar char="•"/>
            </a:pPr>
            <a:r>
              <a:rPr lang="es-HN" dirty="0"/>
              <a:t>El análisis de regresión logística multivariable para la predicción de parto de un neonato con peso al nacer</a:t>
            </a:r>
            <a:r>
              <a:rPr lang="it-IT" dirty="0"/>
              <a:t> &lt; 3</a:t>
            </a:r>
            <a:r>
              <a:rPr lang="en-GB" baseline="30000" dirty="0" err="1"/>
              <a:t>er</a:t>
            </a:r>
            <a:r>
              <a:rPr lang="es-HN" dirty="0"/>
              <a:t> percentil demostró que la añadidura de las variables hemodinámicas maternas resultan en un mejor modelo de predicción que solo el que se usa con demográfica materna, biometría fetal e índices Doppler.</a:t>
            </a:r>
          </a:p>
          <a:p>
            <a:pPr algn="just"/>
            <a:endParaRPr lang="it-IT" dirty="0"/>
          </a:p>
          <a:p>
            <a:pPr marL="285750" indent="-285750" algn="just">
              <a:buFont typeface="Arial" charset="0"/>
              <a:buChar char="•"/>
            </a:pPr>
            <a:r>
              <a:rPr lang="es-HN" dirty="0"/>
              <a:t>El análisis de regresión logística multivariable para la predicción de FGR subsecuente mostro que las variables hemodinámicas no dan mejoría en los modelos de predicción basados en demográfica materna, biometría fetal e índices Doppler.</a:t>
            </a:r>
          </a:p>
        </p:txBody>
      </p:sp>
    </p:spTree>
    <p:extLst>
      <p:ext uri="{BB962C8B-B14F-4D97-AF65-F5344CB8AC3E}">
        <p14:creationId xmlns:p14="http://schemas.microsoft.com/office/powerpoint/2010/main" val="73140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asellaDiTesto 5"/>
          <p:cNvSpPr txBox="1"/>
          <p:nvPr/>
        </p:nvSpPr>
        <p:spPr>
          <a:xfrm>
            <a:off x="215452" y="1844824"/>
            <a:ext cx="8713093" cy="523220"/>
          </a:xfrm>
          <a:prstGeom prst="rect">
            <a:avLst/>
          </a:prstGeom>
          <a:noFill/>
        </p:spPr>
        <p:txBody>
          <a:bodyPr wrap="square" rtlCol="0">
            <a:spAutoFit/>
          </a:bodyPr>
          <a:lstStyle/>
          <a:p>
            <a:pPr algn="ctr"/>
            <a:r>
              <a:rPr lang="es-HN" sz="2800" b="1" dirty="0"/>
              <a:t>Discusión</a:t>
            </a:r>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2" name="CasellaDiTesto 1"/>
          <p:cNvSpPr txBox="1"/>
          <p:nvPr/>
        </p:nvSpPr>
        <p:spPr>
          <a:xfrm>
            <a:off x="179388" y="2512635"/>
            <a:ext cx="8713092" cy="4247317"/>
          </a:xfrm>
          <a:prstGeom prst="rect">
            <a:avLst/>
          </a:prstGeom>
          <a:noFill/>
        </p:spPr>
        <p:txBody>
          <a:bodyPr wrap="square" rtlCol="0">
            <a:spAutoFit/>
          </a:bodyPr>
          <a:lstStyle/>
          <a:p>
            <a:pPr marL="285750" indent="-285750" algn="just">
              <a:buFont typeface="Arial" charset="0"/>
              <a:buChar char="•"/>
            </a:pPr>
            <a:r>
              <a:rPr lang="es-HN" dirty="0"/>
              <a:t>Los tres grupos a la presentación se caracterizaron por tener puntajes Z de CO y SV maternos bajos y puntajes Z PVR altos comparados con embarazos normales.</a:t>
            </a:r>
          </a:p>
          <a:p>
            <a:pPr marL="285750" indent="-285750" algn="just">
              <a:buFont typeface="Arial" charset="0"/>
              <a:buChar char="•"/>
            </a:pPr>
            <a:endParaRPr lang="en-GB" dirty="0"/>
          </a:p>
          <a:p>
            <a:pPr marL="285750" indent="-285750" algn="just">
              <a:buFont typeface="Arial" charset="0"/>
              <a:buChar char="•"/>
            </a:pPr>
            <a:r>
              <a:rPr lang="es-HN" dirty="0"/>
              <a:t>Mujeres con índice Doppler fetal anormal a la presentación presentaron puntajes Z SV y CO bajos, puntajes Z PVR altos, biometría asimétrica, signos de redistribución y puntajes Z </a:t>
            </a:r>
            <a:r>
              <a:rPr lang="es-HN" dirty="0" err="1"/>
              <a:t>UtA</a:t>
            </a:r>
            <a:r>
              <a:rPr lang="es-HN" dirty="0"/>
              <a:t>-PI altos.</a:t>
            </a:r>
          </a:p>
          <a:p>
            <a:pPr marL="285750" indent="-285750" algn="just">
              <a:buFont typeface="Arial" charset="0"/>
              <a:buChar char="•"/>
            </a:pPr>
            <a:endParaRPr lang="en-GB" dirty="0"/>
          </a:p>
          <a:p>
            <a:pPr marL="285750" indent="-285750" algn="just">
              <a:buFont typeface="Arial" charset="0"/>
              <a:buChar char="•"/>
            </a:pPr>
            <a:r>
              <a:rPr lang="es-HN" dirty="0"/>
              <a:t>Embarazos que después presentaron índices Doppler fetal anormal no tuvieron diferencias significativas en términos de hemodinamia maternal, biometría fetal e índices Doppler, aparte de puntajes Z UA-PI altos.</a:t>
            </a:r>
          </a:p>
          <a:p>
            <a:pPr marL="285750" indent="-285750" algn="just">
              <a:buFont typeface="Arial" charset="0"/>
              <a:buChar char="•"/>
            </a:pPr>
            <a:endParaRPr lang="en-GB" dirty="0"/>
          </a:p>
          <a:p>
            <a:pPr marL="285750" indent="-285750" algn="just">
              <a:buFont typeface="Arial" charset="0"/>
              <a:buChar char="•"/>
            </a:pPr>
            <a:r>
              <a:rPr lang="es-HN" dirty="0"/>
              <a:t>Embarazos con un peso al nacer &lt; 3</a:t>
            </a:r>
            <a:r>
              <a:rPr lang="es-HN" baseline="30000" dirty="0"/>
              <a:t>er</a:t>
            </a:r>
            <a:r>
              <a:rPr lang="es-HN" dirty="0"/>
              <a:t> percentil tuvo diferencias distintas comparadas con los de peso al nacer ≥ 3</a:t>
            </a:r>
            <a:r>
              <a:rPr lang="es-HN" baseline="30000" dirty="0"/>
              <a:t>er</a:t>
            </a:r>
            <a:r>
              <a:rPr lang="es-HN" dirty="0"/>
              <a:t> percentil en términos de hemodinamia maternal e índices Doppler fetal.</a:t>
            </a:r>
          </a:p>
        </p:txBody>
      </p:sp>
    </p:spTree>
    <p:extLst>
      <p:ext uri="{BB962C8B-B14F-4D97-AF65-F5344CB8AC3E}">
        <p14:creationId xmlns:p14="http://schemas.microsoft.com/office/powerpoint/2010/main" val="72920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7" name="CasellaDiTesto 6"/>
          <p:cNvSpPr txBox="1"/>
          <p:nvPr/>
        </p:nvSpPr>
        <p:spPr>
          <a:xfrm>
            <a:off x="179387" y="1844824"/>
            <a:ext cx="8713093" cy="523220"/>
          </a:xfrm>
          <a:prstGeom prst="rect">
            <a:avLst/>
          </a:prstGeom>
          <a:noFill/>
        </p:spPr>
        <p:txBody>
          <a:bodyPr wrap="square" rtlCol="0">
            <a:spAutoFit/>
          </a:bodyPr>
          <a:lstStyle/>
          <a:p>
            <a:pPr algn="ctr"/>
            <a:r>
              <a:rPr lang="es-HN" sz="2800" b="1" dirty="0"/>
              <a:t>Discusión</a:t>
            </a:r>
          </a:p>
        </p:txBody>
      </p:sp>
      <p:sp>
        <p:nvSpPr>
          <p:cNvPr id="3" name="CasellaDiTesto 2"/>
          <p:cNvSpPr txBox="1"/>
          <p:nvPr/>
        </p:nvSpPr>
        <p:spPr>
          <a:xfrm>
            <a:off x="215516" y="2996952"/>
            <a:ext cx="3024336" cy="1021883"/>
          </a:xfrm>
          <a:prstGeom prst="rect">
            <a:avLst/>
          </a:prstGeom>
          <a:noFill/>
          <a:ln>
            <a:solidFill>
              <a:schemeClr val="tx1"/>
            </a:solidFill>
          </a:ln>
        </p:spPr>
        <p:txBody>
          <a:bodyPr wrap="square" rtlCol="0">
            <a:spAutoFit/>
          </a:bodyPr>
          <a:lstStyle/>
          <a:p>
            <a:pPr algn="just">
              <a:lnSpc>
                <a:spcPct val="150000"/>
              </a:lnSpc>
            </a:pPr>
            <a:r>
              <a:rPr lang="it-IT" sz="1400" b="1" dirty="0"/>
              <a:t>Puntaje Z de CO altos se asociaron con Puntaje Z MCA-PI altos y puntaje Z UtA-PI menor</a:t>
            </a:r>
          </a:p>
        </p:txBody>
      </p:sp>
      <p:sp>
        <p:nvSpPr>
          <p:cNvPr id="11" name="CasellaDiTesto 10"/>
          <p:cNvSpPr txBox="1"/>
          <p:nvPr/>
        </p:nvSpPr>
        <p:spPr>
          <a:xfrm>
            <a:off x="215516" y="4798763"/>
            <a:ext cx="3024336" cy="1345048"/>
          </a:xfrm>
          <a:prstGeom prst="rect">
            <a:avLst/>
          </a:prstGeom>
          <a:noFill/>
          <a:ln>
            <a:solidFill>
              <a:schemeClr val="tx1"/>
            </a:solidFill>
          </a:ln>
        </p:spPr>
        <p:txBody>
          <a:bodyPr wrap="square" rtlCol="0">
            <a:spAutoFit/>
          </a:bodyPr>
          <a:lstStyle/>
          <a:p>
            <a:pPr algn="just">
              <a:lnSpc>
                <a:spcPct val="150000"/>
              </a:lnSpc>
            </a:pPr>
            <a:r>
              <a:rPr lang="it-IT" sz="1400" b="1" dirty="0"/>
              <a:t>Puntajes Z de MAP y PVR altos se asociaron con puntaje Z UA-PI altos y Puntaje Z CA, CC y MCA-PI menores</a:t>
            </a:r>
          </a:p>
        </p:txBody>
      </p:sp>
      <p:sp>
        <p:nvSpPr>
          <p:cNvPr id="5" name="Parentesi quadra chiusa 4"/>
          <p:cNvSpPr/>
          <p:nvPr/>
        </p:nvSpPr>
        <p:spPr bwMode="auto">
          <a:xfrm>
            <a:off x="3563888" y="3429000"/>
            <a:ext cx="720080" cy="2520280"/>
          </a:xfrm>
          <a:prstGeom prst="rightBracke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cs typeface="Arial" charset="0"/>
            </a:endParaRPr>
          </a:p>
        </p:txBody>
      </p:sp>
      <p:sp>
        <p:nvSpPr>
          <p:cNvPr id="8" name="CasellaDiTesto 7"/>
          <p:cNvSpPr txBox="1"/>
          <p:nvPr/>
        </p:nvSpPr>
        <p:spPr>
          <a:xfrm>
            <a:off x="4788024" y="2492896"/>
            <a:ext cx="3888432" cy="4253537"/>
          </a:xfrm>
          <a:prstGeom prst="rect">
            <a:avLst/>
          </a:prstGeom>
          <a:noFill/>
          <a:ln>
            <a:solidFill>
              <a:srgbClr val="FF0000"/>
            </a:solidFill>
          </a:ln>
        </p:spPr>
        <p:txBody>
          <a:bodyPr wrap="square" rtlCol="0">
            <a:spAutoFit/>
          </a:bodyPr>
          <a:lstStyle/>
          <a:p>
            <a:pPr marL="285750" indent="-285750" algn="just">
              <a:lnSpc>
                <a:spcPct val="150000"/>
              </a:lnSpc>
              <a:buFont typeface="Wingdings" charset="2"/>
              <a:buChar char="Ø"/>
            </a:pPr>
            <a:r>
              <a:rPr lang="es-HN" sz="1400" b="1" dirty="0"/>
              <a:t>DEPLECION DE VOLUMEN Y ALTA RESISTENCIA EN EL SISTEMA CARDIOVASCULAR MATERNO ESTAN ASOIADOS CON AUMENTO DE LA RESISTENCIA PLACENTARIA Y ALTERACION EN EL CRECIMIENTO FETAL.</a:t>
            </a:r>
          </a:p>
          <a:p>
            <a:pPr algn="just">
              <a:lnSpc>
                <a:spcPct val="150000"/>
              </a:lnSpc>
            </a:pPr>
            <a:endParaRPr lang="es-HN" sz="1400" b="1" dirty="0"/>
          </a:p>
          <a:p>
            <a:pPr marL="285750" indent="-285750" algn="just">
              <a:lnSpc>
                <a:spcPct val="150000"/>
              </a:lnSpc>
              <a:buFont typeface="Wingdings" charset="2"/>
              <a:buChar char="Ø"/>
            </a:pPr>
            <a:r>
              <a:rPr lang="es-HN" sz="1400" b="1" dirty="0"/>
              <a:t>CORRELACIONES SON MODESTAS Y EXPLICAN SOLO UNA PEQUENA PARTE DE LA VARIABILIDAD EN BIOMETRIA FETAL Y VARIABLES DOPPLER.</a:t>
            </a:r>
          </a:p>
        </p:txBody>
      </p:sp>
      <p:cxnSp>
        <p:nvCxnSpPr>
          <p:cNvPr id="10" name="Connettore 1 9"/>
          <p:cNvCxnSpPr>
            <a:stCxn id="5" idx="2"/>
          </p:cNvCxnSpPr>
          <p:nvPr/>
        </p:nvCxnSpPr>
        <p:spPr bwMode="auto">
          <a:xfrm>
            <a:off x="4283968" y="4689140"/>
            <a:ext cx="50405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9463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asellaDiTesto 5"/>
          <p:cNvSpPr txBox="1"/>
          <p:nvPr/>
        </p:nvSpPr>
        <p:spPr>
          <a:xfrm>
            <a:off x="179387" y="1988840"/>
            <a:ext cx="8713093" cy="523220"/>
          </a:xfrm>
          <a:prstGeom prst="rect">
            <a:avLst/>
          </a:prstGeom>
          <a:noFill/>
        </p:spPr>
        <p:txBody>
          <a:bodyPr wrap="square" rtlCol="0">
            <a:spAutoFit/>
          </a:bodyPr>
          <a:lstStyle/>
          <a:p>
            <a:pPr algn="ctr"/>
            <a:r>
              <a:rPr lang="es-HN" sz="2800" b="1" dirty="0"/>
              <a:t>Puntos de discusión</a:t>
            </a:r>
            <a:endParaRPr lang="es-HN" b="1" dirty="0">
              <a:solidFill>
                <a:srgbClr val="FF0000"/>
              </a:solidFill>
            </a:endParaRPr>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2" name="CasellaDiTesto 1"/>
          <p:cNvSpPr txBox="1"/>
          <p:nvPr/>
        </p:nvSpPr>
        <p:spPr>
          <a:xfrm>
            <a:off x="323528" y="2654910"/>
            <a:ext cx="8352927" cy="3693319"/>
          </a:xfrm>
          <a:prstGeom prst="rect">
            <a:avLst/>
          </a:prstGeom>
          <a:noFill/>
        </p:spPr>
        <p:txBody>
          <a:bodyPr wrap="square" rtlCol="0">
            <a:spAutoFit/>
          </a:bodyPr>
          <a:lstStyle/>
          <a:p>
            <a:pPr marL="285750" indent="-285750" algn="just">
              <a:buFont typeface="Arial" charset="0"/>
              <a:buChar char="•"/>
            </a:pPr>
            <a:r>
              <a:rPr lang="es-HN" dirty="0"/>
              <a:t>¿Cual es la posible explicación de tener hemodinamia materna similar e índices Doppler entre los Grupos 2 y 3, a pesar del hecho que los índices Doppler fetal anormal fueron evidentes en el Grupo 2?</a:t>
            </a:r>
          </a:p>
          <a:p>
            <a:pPr marL="285750" indent="-285750" algn="just">
              <a:buFont typeface="Arial" charset="0"/>
              <a:buChar char="•"/>
            </a:pPr>
            <a:endParaRPr lang="en-GB" dirty="0"/>
          </a:p>
          <a:p>
            <a:pPr marL="285750" indent="-285750" algn="just">
              <a:buFont typeface="Arial" charset="0"/>
              <a:buChar char="•"/>
            </a:pPr>
            <a:r>
              <a:rPr lang="es-HN" dirty="0"/>
              <a:t>¿Es posible que el Grupo 2 es “solamente” un “estadio temprano” de FGR? O pueda ser que tiene un mejor perfil hemodinámico materno, y un insulto posterior, como ser hipertensión con subsecuente tratamiento antihipertensivo, empeore la homeostasis materna y fetal?</a:t>
            </a:r>
          </a:p>
          <a:p>
            <a:pPr marL="285750" indent="-285750" algn="just">
              <a:buFont typeface="Arial" charset="0"/>
              <a:buChar char="•"/>
            </a:pPr>
            <a:endParaRPr lang="en-GB" dirty="0"/>
          </a:p>
          <a:p>
            <a:pPr marL="285750" indent="-285750" algn="just">
              <a:buFont typeface="Arial" charset="0"/>
              <a:buChar char="•"/>
            </a:pPr>
            <a:r>
              <a:rPr lang="es-HN" dirty="0"/>
              <a:t>¿Es posible especular que la adaptación cardiovascular maternal alterada y la evidencia de insuficiencia placentaria pudiera indicar una evacuación temprana en dicho grupo de alto riesgo de manera de mejorar los resultados?</a:t>
            </a:r>
          </a:p>
        </p:txBody>
      </p:sp>
    </p:spTree>
    <p:extLst>
      <p:ext uri="{BB962C8B-B14F-4D97-AF65-F5344CB8AC3E}">
        <p14:creationId xmlns:p14="http://schemas.microsoft.com/office/powerpoint/2010/main" val="195573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2" name="CasellaDiTesto 1"/>
          <p:cNvSpPr txBox="1"/>
          <p:nvPr/>
        </p:nvSpPr>
        <p:spPr>
          <a:xfrm>
            <a:off x="359531" y="1772816"/>
            <a:ext cx="8424936" cy="4570482"/>
          </a:xfrm>
          <a:prstGeom prst="rect">
            <a:avLst/>
          </a:prstGeom>
          <a:noFill/>
        </p:spPr>
        <p:txBody>
          <a:bodyPr wrap="square" rtlCol="0">
            <a:spAutoFit/>
          </a:bodyPr>
          <a:lstStyle/>
          <a:p>
            <a:pPr algn="ctr">
              <a:lnSpc>
                <a:spcPct val="150000"/>
              </a:lnSpc>
            </a:pPr>
            <a:r>
              <a:rPr lang="es-HN" sz="2800" b="1" dirty="0"/>
              <a:t>Introducción</a:t>
            </a:r>
          </a:p>
          <a:p>
            <a:pPr algn="ctr">
              <a:lnSpc>
                <a:spcPct val="150000"/>
              </a:lnSpc>
            </a:pPr>
            <a:endParaRPr lang="en-GB" sz="1000" b="1" dirty="0"/>
          </a:p>
          <a:p>
            <a:pPr marL="285750" indent="-285750" algn="just">
              <a:buFont typeface="Arial" charset="0"/>
              <a:buChar char="•"/>
            </a:pPr>
            <a:r>
              <a:rPr lang="es-HN" dirty="0"/>
              <a:t>Fetos pequeños para edad gestacional (SGA) con peso al nacer &lt; 10</a:t>
            </a:r>
            <a:r>
              <a:rPr lang="es-HN" baseline="30000" dirty="0"/>
              <a:t>mo</a:t>
            </a:r>
            <a:r>
              <a:rPr lang="es-HN" dirty="0"/>
              <a:t> percentil muestran aumento de las complicaciones perinatales.</a:t>
            </a:r>
          </a:p>
          <a:p>
            <a:pPr algn="just"/>
            <a:endParaRPr lang="en-GB" dirty="0"/>
          </a:p>
          <a:p>
            <a:pPr marL="285750" indent="-285750" algn="just">
              <a:buFont typeface="Arial" charset="0"/>
              <a:buChar char="•"/>
            </a:pPr>
            <a:r>
              <a:rPr lang="es-HN" dirty="0"/>
              <a:t>El riesgo de resultados adversos mayores es particularmente marcada en el subgrupo de peso al nacer</a:t>
            </a:r>
            <a:r>
              <a:rPr lang="en-US" dirty="0"/>
              <a:t> &lt;</a:t>
            </a:r>
            <a:r>
              <a:rPr lang="en-GB" dirty="0"/>
              <a:t> </a:t>
            </a:r>
            <a:r>
              <a:rPr lang="en-US" dirty="0"/>
              <a:t>3</a:t>
            </a:r>
            <a:r>
              <a:rPr lang="en-US" baseline="30000" dirty="0"/>
              <a:t>er</a:t>
            </a:r>
            <a:r>
              <a:rPr lang="en-US" dirty="0"/>
              <a:t> </a:t>
            </a:r>
            <a:r>
              <a:rPr lang="es-HN" dirty="0"/>
              <a:t>percentil  y aquellos con redistribución de circulación fetal con aumento del índice de pulsatilidad (PI) en la arteria umbilical (UA), IP reducido en la arteria cerebral media (MCA) y líquido amniótico disminuido.</a:t>
            </a:r>
          </a:p>
          <a:p>
            <a:pPr marL="285750" indent="-285750" algn="just">
              <a:buFont typeface="Arial" charset="0"/>
              <a:buChar char="•"/>
            </a:pPr>
            <a:endParaRPr lang="en-US" dirty="0"/>
          </a:p>
          <a:p>
            <a:pPr marL="285750" indent="-285750" algn="just">
              <a:buFont typeface="Arial" charset="0"/>
              <a:buChar char="•"/>
            </a:pPr>
            <a:r>
              <a:rPr lang="es-HN" dirty="0"/>
              <a:t>El conocimiento que, en embarazos con crecimiento fetal alterado existe una función cardiaca maternal anormal, ha sido utilizada como tamizaje para el riesgo de insuficiencia placentaria en los rastreos ultrasonográficos de rutina en </a:t>
            </a:r>
            <a:r>
              <a:rPr lang="es-HN"/>
              <a:t>primer trimestre </a:t>
            </a:r>
            <a:r>
              <a:rPr lang="es-HN" dirty="0"/>
              <a:t>en ambos embarazos de alto y bajo riesgo.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asellaDiTesto 1"/>
          <p:cNvSpPr txBox="1"/>
          <p:nvPr/>
        </p:nvSpPr>
        <p:spPr>
          <a:xfrm>
            <a:off x="1043608" y="2348880"/>
            <a:ext cx="7128792" cy="3124445"/>
          </a:xfrm>
          <a:prstGeom prst="rect">
            <a:avLst/>
          </a:prstGeom>
          <a:noFill/>
          <a:ln>
            <a:solidFill>
              <a:schemeClr val="tx1"/>
            </a:solidFill>
          </a:ln>
        </p:spPr>
        <p:txBody>
          <a:bodyPr wrap="square" rtlCol="0">
            <a:spAutoFit/>
          </a:bodyPr>
          <a:lstStyle/>
          <a:p>
            <a:pPr algn="ctr"/>
            <a:r>
              <a:rPr lang="es-HN" sz="2400" b="1" dirty="0">
                <a:solidFill>
                  <a:srgbClr val="FF0000"/>
                </a:solidFill>
              </a:rPr>
              <a:t>Objetivo del estudio</a:t>
            </a:r>
          </a:p>
          <a:p>
            <a:pPr algn="ctr"/>
            <a:endParaRPr lang="es-HN" b="1" dirty="0">
              <a:solidFill>
                <a:srgbClr val="FF0000"/>
              </a:solidFill>
            </a:endParaRPr>
          </a:p>
          <a:p>
            <a:pPr algn="ctr">
              <a:lnSpc>
                <a:spcPct val="200000"/>
              </a:lnSpc>
            </a:pPr>
            <a:r>
              <a:rPr lang="es-HN" sz="1600" b="1" dirty="0"/>
              <a:t>Evaluar si la hemodinamia maternal, biometría fetal y los índices Doppler en la presentación, en mujeres derivadas a una clínica especializada para el manejo de embarazo con un feto SGA, pueden predecir el desarrollo posterior de un índice Doppler fetal anormal o peso al nacer &lt;</a:t>
            </a:r>
            <a:r>
              <a:rPr lang="es-HN" sz="1600" dirty="0"/>
              <a:t> </a:t>
            </a:r>
            <a:r>
              <a:rPr lang="es-HN" sz="1600" b="1" dirty="0"/>
              <a:t>3</a:t>
            </a:r>
            <a:r>
              <a:rPr lang="es-HN" sz="1600" b="1" baseline="30000" dirty="0"/>
              <a:t>er</a:t>
            </a:r>
            <a:r>
              <a:rPr lang="es-HN" sz="1600" b="1" dirty="0"/>
              <a:t> percentil.</a:t>
            </a:r>
            <a:r>
              <a:rPr lang="en-GB" sz="1600" b="1" dirty="0"/>
              <a:t> </a:t>
            </a:r>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Tree>
    <p:extLst>
      <p:ext uri="{BB962C8B-B14F-4D97-AF65-F5344CB8AC3E}">
        <p14:creationId xmlns:p14="http://schemas.microsoft.com/office/powerpoint/2010/main" val="17676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asellaDiTesto 1"/>
          <p:cNvSpPr txBox="1"/>
          <p:nvPr/>
        </p:nvSpPr>
        <p:spPr>
          <a:xfrm>
            <a:off x="179387" y="1700808"/>
            <a:ext cx="8785101" cy="5170646"/>
          </a:xfrm>
          <a:prstGeom prst="rect">
            <a:avLst/>
          </a:prstGeom>
          <a:noFill/>
        </p:spPr>
        <p:txBody>
          <a:bodyPr wrap="square" rtlCol="0">
            <a:spAutoFit/>
          </a:bodyPr>
          <a:lstStyle/>
          <a:p>
            <a:pPr algn="ctr"/>
            <a:r>
              <a:rPr lang="es-HN" sz="2800" b="1" dirty="0"/>
              <a:t>Métodos</a:t>
            </a:r>
          </a:p>
          <a:p>
            <a:pPr algn="ctr"/>
            <a:endParaRPr lang="en-GB" sz="1200" b="1" dirty="0">
              <a:solidFill>
                <a:srgbClr val="FF0000"/>
              </a:solidFill>
            </a:endParaRPr>
          </a:p>
          <a:p>
            <a:pPr marL="285750" indent="-285750" algn="just">
              <a:buFont typeface="Arial" charset="0"/>
              <a:buChar char="•"/>
            </a:pPr>
            <a:r>
              <a:rPr lang="es-HN" sz="1600" dirty="0"/>
              <a:t>Estudio de cohorte observacional prospectivo.</a:t>
            </a:r>
          </a:p>
          <a:p>
            <a:pPr marL="285750" indent="-285750" algn="just">
              <a:buFont typeface="Arial" charset="0"/>
              <a:buChar char="•"/>
            </a:pPr>
            <a:endParaRPr lang="es-HN" sz="800" dirty="0"/>
          </a:p>
          <a:p>
            <a:pPr marL="285750" indent="-285750" algn="just">
              <a:buFont typeface="Arial" charset="0"/>
              <a:buChar char="•"/>
            </a:pPr>
            <a:r>
              <a:rPr lang="es-HN" sz="1600" dirty="0"/>
              <a:t>Se realiza valoración materna hemodinámica en la presentación inicial a la clínica de SGA utilizando un método de bioreactancia no-invasiva y gasto cardiaco (CO) (L/min), volumen de eyección (SV)(</a:t>
            </a:r>
            <a:r>
              <a:rPr lang="es-HN" sz="1600" dirty="0" err="1"/>
              <a:t>mL</a:t>
            </a:r>
            <a:r>
              <a:rPr lang="es-HN" sz="1600" dirty="0"/>
              <a:t>), frecuencia cardiaca (HR)(</a:t>
            </a:r>
            <a:r>
              <a:rPr lang="es-HN" sz="1600" dirty="0" err="1"/>
              <a:t>bpm</a:t>
            </a:r>
            <a:r>
              <a:rPr lang="es-HN" sz="1600" dirty="0"/>
              <a:t>) y resistencia vascular periférica (PVR) (dinas x s/cm</a:t>
            </a:r>
            <a:r>
              <a:rPr lang="es-HN" sz="1600" baseline="30000" dirty="0"/>
              <a:t>5</a:t>
            </a:r>
            <a:r>
              <a:rPr lang="es-HN" sz="1600" dirty="0"/>
              <a:t>) fueron registrados.</a:t>
            </a:r>
          </a:p>
          <a:p>
            <a:pPr marL="285750" indent="-285750" algn="just">
              <a:buFont typeface="Arial" charset="0"/>
              <a:buChar char="•"/>
            </a:pPr>
            <a:endParaRPr lang="en-GB" sz="800" dirty="0"/>
          </a:p>
          <a:p>
            <a:pPr marL="285750" indent="-285750" algn="just">
              <a:buFont typeface="Arial" charset="0"/>
              <a:buChar char="•"/>
            </a:pPr>
            <a:r>
              <a:rPr lang="es-HN" sz="1600" dirty="0"/>
              <a:t>Se usaron rangos de referencia a través de la gestación para variables fetales y hemodinámica maternal y sus puntuaciones Z (Z-scores) se calcularon.</a:t>
            </a:r>
          </a:p>
          <a:p>
            <a:pPr marL="285750" indent="-285750" algn="just">
              <a:buFont typeface="Arial" charset="0"/>
              <a:buChar char="•"/>
            </a:pPr>
            <a:endParaRPr lang="en-GB" sz="1000" dirty="0"/>
          </a:p>
          <a:p>
            <a:pPr marL="285750" indent="-285750" algn="just">
              <a:buFont typeface="Arial" charset="0"/>
              <a:buChar char="•"/>
            </a:pPr>
            <a:r>
              <a:rPr lang="es-HN" sz="1600" dirty="0"/>
              <a:t>Los percentiles de estimación de peso fetal (EFW) y la puntuación Z fueron derivados de medidas sonográficas.</a:t>
            </a:r>
            <a:r>
              <a:rPr lang="en-GB" sz="1600" dirty="0"/>
              <a:t> </a:t>
            </a:r>
          </a:p>
          <a:p>
            <a:pPr marL="285750" indent="-285750" algn="just">
              <a:buFont typeface="Arial" charset="0"/>
              <a:buChar char="•"/>
            </a:pPr>
            <a:endParaRPr lang="es-HN" sz="800" dirty="0"/>
          </a:p>
          <a:p>
            <a:pPr marL="285750" indent="-285750" algn="just">
              <a:buFont typeface="Arial" charset="0"/>
              <a:buChar char="•"/>
            </a:pPr>
            <a:r>
              <a:rPr lang="es-HN" sz="1600" dirty="0"/>
              <a:t>UA-PI, MCA-PI fetal, </a:t>
            </a:r>
            <a:r>
              <a:rPr lang="es-HN" sz="1600" dirty="0" err="1"/>
              <a:t>UtA</a:t>
            </a:r>
            <a:r>
              <a:rPr lang="es-HN" sz="1600" dirty="0"/>
              <a:t>-PI media y medición de saco vertical máximo (DVP) fueron evaluados.</a:t>
            </a:r>
          </a:p>
          <a:p>
            <a:pPr marL="285750" indent="-285750" algn="just">
              <a:buFont typeface="Arial" charset="0"/>
              <a:buChar char="•"/>
            </a:pPr>
            <a:endParaRPr lang="es-HN" sz="800" dirty="0"/>
          </a:p>
          <a:p>
            <a:pPr marL="285750" indent="-285750" algn="just">
              <a:buFont typeface="Arial" charset="0"/>
              <a:buChar char="•"/>
            </a:pPr>
            <a:r>
              <a:rPr lang="es-HN" sz="1600" dirty="0" err="1"/>
              <a:t>Indice</a:t>
            </a:r>
            <a:r>
              <a:rPr lang="es-HN" sz="1600" dirty="0"/>
              <a:t> Doppler fetal anormal fue definido como UA-PI &gt; del percentil 95</a:t>
            </a:r>
            <a:r>
              <a:rPr lang="es-HN" sz="1600" baseline="30000" dirty="0"/>
              <a:t>th</a:t>
            </a:r>
            <a:r>
              <a:rPr lang="es-HN" sz="1600" dirty="0"/>
              <a:t> y/o MCA-PI &lt;  del percentil 5</a:t>
            </a:r>
            <a:r>
              <a:rPr lang="es-HN" sz="1600" baseline="30000" dirty="0"/>
              <a:t>to</a:t>
            </a:r>
            <a:r>
              <a:rPr lang="es-HN" sz="1600" dirty="0"/>
              <a:t>. </a:t>
            </a:r>
          </a:p>
          <a:p>
            <a:pPr marL="285750" indent="-285750" algn="just">
              <a:buFont typeface="Arial" charset="0"/>
              <a:buChar char="•"/>
            </a:pPr>
            <a:endParaRPr lang="es-HN" sz="800" dirty="0"/>
          </a:p>
          <a:p>
            <a:pPr marL="285750" indent="-285750" algn="just">
              <a:buFont typeface="Arial" charset="0"/>
              <a:buChar char="•"/>
            </a:pPr>
            <a:r>
              <a:rPr lang="es-HN" sz="1600" dirty="0"/>
              <a:t>La definición consensuada de FGR, desarrollado a través del procedimiento Delphi, fue usado para definir FGR en las visitas subsiguientes.</a:t>
            </a:r>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kern="0" dirty="0">
                <a:solidFill>
                  <a:schemeClr val="bg1"/>
                </a:solidFill>
                <a:latin typeface="Arial"/>
              </a:rPr>
              <a:t>Roberts et al.</a:t>
            </a:r>
            <a:r>
              <a:rPr lang="en-GB" sz="1400" kern="0" dirty="0">
                <a:solidFill>
                  <a:schemeClr val="bg1"/>
                </a:solidFill>
                <a:latin typeface="Arial"/>
              </a:rPr>
              <a:t>, UOG 2018</a:t>
            </a:r>
          </a:p>
        </p:txBody>
      </p:sp>
    </p:spTree>
    <p:extLst>
      <p:ext uri="{BB962C8B-B14F-4D97-AF65-F5344CB8AC3E}">
        <p14:creationId xmlns:p14="http://schemas.microsoft.com/office/powerpoint/2010/main" val="78909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asellaDiTesto 5"/>
          <p:cNvSpPr txBox="1"/>
          <p:nvPr/>
        </p:nvSpPr>
        <p:spPr>
          <a:xfrm>
            <a:off x="467544" y="1871821"/>
            <a:ext cx="8280920" cy="4324261"/>
          </a:xfrm>
          <a:prstGeom prst="rect">
            <a:avLst/>
          </a:prstGeom>
          <a:noFill/>
        </p:spPr>
        <p:txBody>
          <a:bodyPr wrap="square" rtlCol="0">
            <a:spAutoFit/>
          </a:bodyPr>
          <a:lstStyle/>
          <a:p>
            <a:pPr algn="ctr"/>
            <a:r>
              <a:rPr lang="es-HN" sz="2000" b="1" dirty="0"/>
              <a:t>Análisis Estadístico</a:t>
            </a:r>
          </a:p>
          <a:p>
            <a:pPr algn="just">
              <a:lnSpc>
                <a:spcPct val="150000"/>
              </a:lnSpc>
            </a:pPr>
            <a:endParaRPr lang="en-GB" sz="1400" b="1" dirty="0"/>
          </a:p>
          <a:p>
            <a:pPr algn="just"/>
            <a:r>
              <a:rPr lang="es-HN" dirty="0"/>
              <a:t>Demográfica materna, biometría fetal, UA-PI, MCA-PI, </a:t>
            </a:r>
            <a:r>
              <a:rPr lang="es-HN" dirty="0" err="1"/>
              <a:t>UtA</a:t>
            </a:r>
            <a:r>
              <a:rPr lang="es-HN" dirty="0"/>
              <a:t>-PI media, DVP de liquido amniótico y  las puntuaciones Z de las variables hemodinámicas maternas fueron comparadas entre ellas</a:t>
            </a:r>
            <a:r>
              <a:rPr lang="en-GB" dirty="0"/>
              <a:t>:</a:t>
            </a:r>
          </a:p>
          <a:p>
            <a:pPr algn="just"/>
            <a:endParaRPr lang="en-GB" dirty="0"/>
          </a:p>
          <a:p>
            <a:pPr marL="342900" indent="-342900" algn="just">
              <a:buFont typeface="Arial" panose="020B0604020202020204" pitchFamily="34" charset="0"/>
              <a:buChar char="•"/>
            </a:pPr>
            <a:r>
              <a:rPr lang="es-HN" dirty="0">
                <a:solidFill>
                  <a:srgbClr val="FF0000"/>
                </a:solidFill>
              </a:rPr>
              <a:t>Mujeres con índice Doppler fetal anormal a la presentación </a:t>
            </a:r>
            <a:r>
              <a:rPr lang="es-HN" i="1" dirty="0">
                <a:solidFill>
                  <a:srgbClr val="FF0000"/>
                </a:solidFill>
              </a:rPr>
              <a:t>(Grupo 1), </a:t>
            </a:r>
          </a:p>
          <a:p>
            <a:pPr marL="342900" indent="-342900" algn="just">
              <a:buFont typeface="Arial" panose="020B0604020202020204" pitchFamily="34" charset="0"/>
              <a:buChar char="•"/>
            </a:pPr>
            <a:r>
              <a:rPr lang="es-HN" dirty="0">
                <a:solidFill>
                  <a:srgbClr val="FF0000"/>
                </a:solidFill>
              </a:rPr>
              <a:t>Mujeres que desarrollaron un índice Doppler fetal anormal en la visita subsiguiente </a:t>
            </a:r>
            <a:r>
              <a:rPr lang="es-HN" i="1" dirty="0">
                <a:solidFill>
                  <a:srgbClr val="FF0000"/>
                </a:solidFill>
              </a:rPr>
              <a:t>(Grupo 2), </a:t>
            </a:r>
            <a:endParaRPr lang="es-HN" dirty="0">
              <a:solidFill>
                <a:srgbClr val="FF0000"/>
              </a:solidFill>
            </a:endParaRPr>
          </a:p>
          <a:p>
            <a:pPr marL="342900" indent="-342900" algn="just">
              <a:buFont typeface="Arial" panose="020B0604020202020204" pitchFamily="34" charset="0"/>
              <a:buChar char="•"/>
            </a:pPr>
            <a:r>
              <a:rPr lang="es-HN" dirty="0">
                <a:solidFill>
                  <a:srgbClr val="FF0000"/>
                </a:solidFill>
              </a:rPr>
              <a:t>Mujeres que no desarrollaron un índice Doppler fetal anormal durante el embarazo </a:t>
            </a:r>
            <a:r>
              <a:rPr lang="es-HN" i="1" dirty="0">
                <a:solidFill>
                  <a:srgbClr val="FF0000"/>
                </a:solidFill>
              </a:rPr>
              <a:t>(Grupo 3).</a:t>
            </a:r>
          </a:p>
          <a:p>
            <a:pPr algn="just"/>
            <a:endParaRPr lang="en-GB" dirty="0"/>
          </a:p>
          <a:p>
            <a:pPr algn="just"/>
            <a:r>
              <a:rPr lang="es-HN" dirty="0"/>
              <a:t>Comparaciones también se realizaron entre los parámetros anteriores en mujeres que dieron parto a neonato con peso al nacer &lt; 3</a:t>
            </a:r>
            <a:r>
              <a:rPr lang="es-HN" baseline="30000" dirty="0"/>
              <a:t>er</a:t>
            </a:r>
            <a:r>
              <a:rPr lang="es-HN" dirty="0"/>
              <a:t> percentil y aquellas que dieron parto a neonato con peso al nacer ≥ 3</a:t>
            </a:r>
            <a:r>
              <a:rPr lang="es-HN" baseline="30000" dirty="0"/>
              <a:t>er</a:t>
            </a:r>
            <a:r>
              <a:rPr lang="es-HN" dirty="0"/>
              <a:t> percentil.</a:t>
            </a:r>
            <a:endParaRPr lang="es-HN" b="1" dirty="0"/>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Tree>
    <p:extLst>
      <p:ext uri="{BB962C8B-B14F-4D97-AF65-F5344CB8AC3E}">
        <p14:creationId xmlns:p14="http://schemas.microsoft.com/office/powerpoint/2010/main" val="119899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pic>
        <p:nvPicPr>
          <p:cNvPr id="7" name="Immagine 6"/>
          <p:cNvPicPr>
            <a:picLocks noChangeAspect="1"/>
          </p:cNvPicPr>
          <p:nvPr/>
        </p:nvPicPr>
        <p:blipFill>
          <a:blip r:embed="rId5"/>
          <a:stretch>
            <a:fillRect/>
          </a:stretch>
        </p:blipFill>
        <p:spPr>
          <a:xfrm>
            <a:off x="323528" y="1772816"/>
            <a:ext cx="5688632" cy="4975205"/>
          </a:xfrm>
          <a:prstGeom prst="rect">
            <a:avLst/>
          </a:prstGeom>
        </p:spPr>
      </p:pic>
      <p:sp>
        <p:nvSpPr>
          <p:cNvPr id="13" name="Rettangolo 12"/>
          <p:cNvSpPr/>
          <p:nvPr/>
        </p:nvSpPr>
        <p:spPr bwMode="auto">
          <a:xfrm>
            <a:off x="5500093" y="5949280"/>
            <a:ext cx="512067" cy="576064"/>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cs typeface="Arial" charset="0"/>
            </a:endParaRPr>
          </a:p>
        </p:txBody>
      </p:sp>
      <p:sp>
        <p:nvSpPr>
          <p:cNvPr id="8" name="CasellaDiTesto 7"/>
          <p:cNvSpPr txBox="1"/>
          <p:nvPr/>
        </p:nvSpPr>
        <p:spPr>
          <a:xfrm>
            <a:off x="6372200" y="2332037"/>
            <a:ext cx="2288109" cy="1569660"/>
          </a:xfrm>
          <a:prstGeom prst="rect">
            <a:avLst/>
          </a:prstGeom>
          <a:noFill/>
          <a:ln>
            <a:solidFill>
              <a:schemeClr val="tx1"/>
            </a:solidFill>
          </a:ln>
        </p:spPr>
        <p:txBody>
          <a:bodyPr wrap="square" rtlCol="0">
            <a:spAutoFit/>
          </a:bodyPr>
          <a:lstStyle/>
          <a:p>
            <a:pPr algn="just"/>
            <a:r>
              <a:rPr lang="es-HN" sz="1200" b="1">
                <a:latin typeface="+mj-lt"/>
                <a:ea typeface="Calibri" charset="0"/>
                <a:cs typeface="Calibri" charset="0"/>
              </a:rPr>
              <a:t>No hubo diferencias significativas en la demografica materna entre los grupos, solo la alta tasa de muejres tomando labetalol y metildopa para control de presion arterial en Grupo 1 vs Grupo 3.</a:t>
            </a:r>
          </a:p>
        </p:txBody>
      </p:sp>
      <p:sp>
        <p:nvSpPr>
          <p:cNvPr id="9" name="CasellaDiTesto 8"/>
          <p:cNvSpPr txBox="1"/>
          <p:nvPr/>
        </p:nvSpPr>
        <p:spPr>
          <a:xfrm>
            <a:off x="6372200" y="4004916"/>
            <a:ext cx="2304256" cy="1569660"/>
          </a:xfrm>
          <a:prstGeom prst="rect">
            <a:avLst/>
          </a:prstGeom>
          <a:noFill/>
          <a:ln>
            <a:solidFill>
              <a:schemeClr val="tx1"/>
            </a:solidFill>
          </a:ln>
        </p:spPr>
        <p:txBody>
          <a:bodyPr wrap="square" rtlCol="0">
            <a:spAutoFit/>
          </a:bodyPr>
          <a:lstStyle/>
          <a:p>
            <a:pPr algn="just"/>
            <a:r>
              <a:rPr lang="it-IT" sz="1200" b="1" dirty="0">
                <a:latin typeface="+mj-lt"/>
                <a:ea typeface="Calibri" charset="0"/>
                <a:cs typeface="Calibri" charset="0"/>
              </a:rPr>
              <a:t>Edad gestacional a la presentacion a la clinica SGA fue similar en todos los grupos (cerca 32 semanas), pero hubo una diferencia significativa en el percentil EFW a la presentacion entre los Grupos 1 y 3.</a:t>
            </a:r>
          </a:p>
        </p:txBody>
      </p:sp>
      <p:sp>
        <p:nvSpPr>
          <p:cNvPr id="10" name="CasellaDiTesto 9"/>
          <p:cNvSpPr txBox="1"/>
          <p:nvPr/>
        </p:nvSpPr>
        <p:spPr>
          <a:xfrm>
            <a:off x="6372200" y="5733256"/>
            <a:ext cx="2309935" cy="1015663"/>
          </a:xfrm>
          <a:prstGeom prst="rect">
            <a:avLst/>
          </a:prstGeom>
          <a:noFill/>
          <a:ln>
            <a:solidFill>
              <a:schemeClr val="tx1"/>
            </a:solidFill>
          </a:ln>
        </p:spPr>
        <p:txBody>
          <a:bodyPr wrap="square" rtlCol="0">
            <a:spAutoFit/>
          </a:bodyPr>
          <a:lstStyle/>
          <a:p>
            <a:pPr algn="just"/>
            <a:r>
              <a:rPr lang="it-IT" sz="1200" b="1" dirty="0">
                <a:latin typeface="+mj-lt"/>
                <a:ea typeface="Calibri" charset="0"/>
                <a:cs typeface="Calibri" charset="0"/>
              </a:rPr>
              <a:t>Los tres grupos tuvieron una puntuacion Z negativa baja para CO materna (debido a SV bajo) y una puntuacion Z positiva alta para PVR.</a:t>
            </a:r>
          </a:p>
        </p:txBody>
      </p:sp>
      <p:sp>
        <p:nvSpPr>
          <p:cNvPr id="12" name="CasellaDiTesto 11"/>
          <p:cNvSpPr txBox="1"/>
          <p:nvPr/>
        </p:nvSpPr>
        <p:spPr>
          <a:xfrm>
            <a:off x="6444207" y="1750361"/>
            <a:ext cx="2216101" cy="523220"/>
          </a:xfrm>
          <a:prstGeom prst="rect">
            <a:avLst/>
          </a:prstGeom>
          <a:noFill/>
        </p:spPr>
        <p:txBody>
          <a:bodyPr wrap="square" rtlCol="0">
            <a:spAutoFit/>
          </a:bodyPr>
          <a:lstStyle/>
          <a:p>
            <a:pPr algn="ctr"/>
            <a:r>
              <a:rPr lang="es-HN" sz="2800" b="1" dirty="0"/>
              <a:t>Resultados</a:t>
            </a:r>
          </a:p>
        </p:txBody>
      </p:sp>
    </p:spTree>
    <p:extLst>
      <p:ext uri="{BB962C8B-B14F-4D97-AF65-F5344CB8AC3E}">
        <p14:creationId xmlns:p14="http://schemas.microsoft.com/office/powerpoint/2010/main" val="106460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pic>
        <p:nvPicPr>
          <p:cNvPr id="3" name="Immagine 2"/>
          <p:cNvPicPr>
            <a:picLocks noChangeAspect="1"/>
          </p:cNvPicPr>
          <p:nvPr/>
        </p:nvPicPr>
        <p:blipFill>
          <a:blip r:embed="rId5"/>
          <a:stretch>
            <a:fillRect/>
          </a:stretch>
        </p:blipFill>
        <p:spPr>
          <a:xfrm>
            <a:off x="117500" y="2132856"/>
            <a:ext cx="8822522" cy="3744416"/>
          </a:xfrm>
          <a:prstGeom prst="rect">
            <a:avLst/>
          </a:prstGeom>
        </p:spPr>
      </p:pic>
      <p:sp>
        <p:nvSpPr>
          <p:cNvPr id="6" name="CasellaDiTesto 5"/>
          <p:cNvSpPr txBox="1"/>
          <p:nvPr/>
        </p:nvSpPr>
        <p:spPr>
          <a:xfrm>
            <a:off x="215452" y="1700808"/>
            <a:ext cx="8713093" cy="523220"/>
          </a:xfrm>
          <a:prstGeom prst="rect">
            <a:avLst/>
          </a:prstGeom>
          <a:noFill/>
        </p:spPr>
        <p:txBody>
          <a:bodyPr wrap="square" rtlCol="0">
            <a:spAutoFit/>
          </a:bodyPr>
          <a:lstStyle/>
          <a:p>
            <a:pPr algn="ctr"/>
            <a:r>
              <a:rPr lang="es-HN" sz="2800" b="1" dirty="0"/>
              <a:t>Resultados</a:t>
            </a:r>
          </a:p>
        </p:txBody>
      </p:sp>
      <p:sp>
        <p:nvSpPr>
          <p:cNvPr id="4" name="CasellaDiTesto 3"/>
          <p:cNvSpPr txBox="1"/>
          <p:nvPr/>
        </p:nvSpPr>
        <p:spPr>
          <a:xfrm>
            <a:off x="323528" y="5877272"/>
            <a:ext cx="8352928" cy="830997"/>
          </a:xfrm>
          <a:prstGeom prst="rect">
            <a:avLst/>
          </a:prstGeom>
          <a:noFill/>
        </p:spPr>
        <p:txBody>
          <a:bodyPr wrap="square" rtlCol="0">
            <a:spAutoFit/>
          </a:bodyPr>
          <a:lstStyle/>
          <a:p>
            <a:pPr algn="just"/>
            <a:r>
              <a:rPr lang="it-IT" sz="1200" b="1" dirty="0">
                <a:latin typeface="+mj-lt"/>
                <a:ea typeface="Calibri" charset="0"/>
                <a:cs typeface="Calibri" charset="0"/>
              </a:rPr>
              <a:t>Grafica de Box-and-whiskers de las puntuaciones Z de hemodinamia materna y biometria fetal y variables Doppler en 86 embarazos con peso estimado fetal ≤</a:t>
            </a:r>
            <a:r>
              <a:rPr lang="en-GB" sz="1200" b="1" dirty="0"/>
              <a:t> </a:t>
            </a:r>
            <a:r>
              <a:rPr lang="it-IT" sz="1200" b="1" dirty="0">
                <a:latin typeface="+mj-lt"/>
                <a:ea typeface="Calibri" charset="0"/>
                <a:cs typeface="Calibri" charset="0"/>
              </a:rPr>
              <a:t>10mo percentil con indice Doppler anormal (UA-PI &gt; 95th percentil y/o MCA-PI &lt; 5to percentil) a la presentacion (caja oscura), aquellos que despues desarrollaron indice Doppler anormal (caja gris) y aquellos con indices Doppler normal durante todo el embarazo (caja blanca).</a:t>
            </a:r>
          </a:p>
        </p:txBody>
      </p:sp>
    </p:spTree>
    <p:extLst>
      <p:ext uri="{BB962C8B-B14F-4D97-AF65-F5344CB8AC3E}">
        <p14:creationId xmlns:p14="http://schemas.microsoft.com/office/powerpoint/2010/main" val="173689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asellaDiTesto 5"/>
          <p:cNvSpPr txBox="1"/>
          <p:nvPr/>
        </p:nvSpPr>
        <p:spPr>
          <a:xfrm>
            <a:off x="179387" y="1700808"/>
            <a:ext cx="8713093" cy="523220"/>
          </a:xfrm>
          <a:prstGeom prst="rect">
            <a:avLst/>
          </a:prstGeom>
          <a:noFill/>
        </p:spPr>
        <p:txBody>
          <a:bodyPr wrap="square" rtlCol="0">
            <a:spAutoFit/>
          </a:bodyPr>
          <a:lstStyle/>
          <a:p>
            <a:pPr algn="ctr"/>
            <a:r>
              <a:rPr lang="es-HN" sz="2800" b="1" dirty="0"/>
              <a:t>Resultados</a:t>
            </a:r>
          </a:p>
        </p:txBody>
      </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sp>
        <p:nvSpPr>
          <p:cNvPr id="2" name="CasellaDiTesto 1"/>
          <p:cNvSpPr txBox="1"/>
          <p:nvPr/>
        </p:nvSpPr>
        <p:spPr>
          <a:xfrm>
            <a:off x="158002" y="2087684"/>
            <a:ext cx="8713093" cy="4770537"/>
          </a:xfrm>
          <a:prstGeom prst="rect">
            <a:avLst/>
          </a:prstGeom>
          <a:noFill/>
          <a:ln>
            <a:noFill/>
          </a:ln>
        </p:spPr>
        <p:txBody>
          <a:bodyPr wrap="square" rtlCol="0">
            <a:spAutoFit/>
          </a:bodyPr>
          <a:lstStyle/>
          <a:p>
            <a:pPr marL="171450" indent="-171450" algn="just">
              <a:buFont typeface="Arial" charset="0"/>
              <a:buChar char="•"/>
            </a:pPr>
            <a:r>
              <a:rPr lang="es-HN" dirty="0">
                <a:latin typeface="+mn-lt"/>
                <a:ea typeface="Calibri" charset="0"/>
                <a:cs typeface="Calibri" charset="0"/>
              </a:rPr>
              <a:t>Los tres grupos tuvieron puntajes Z negativos bajos de </a:t>
            </a:r>
            <a:r>
              <a:rPr lang="es-HN" dirty="0" err="1">
                <a:latin typeface="+mn-lt"/>
                <a:ea typeface="Calibri" charset="0"/>
                <a:cs typeface="Calibri" charset="0"/>
              </a:rPr>
              <a:t>logCC</a:t>
            </a:r>
            <a:r>
              <a:rPr lang="es-HN" dirty="0">
                <a:latin typeface="+mn-lt"/>
                <a:ea typeface="Calibri" charset="0"/>
                <a:cs typeface="Calibri" charset="0"/>
              </a:rPr>
              <a:t>, </a:t>
            </a:r>
            <a:r>
              <a:rPr lang="es-HN" dirty="0" err="1">
                <a:latin typeface="+mn-lt"/>
                <a:ea typeface="Calibri" charset="0"/>
                <a:cs typeface="Calibri" charset="0"/>
              </a:rPr>
              <a:t>logCA</a:t>
            </a:r>
            <a:r>
              <a:rPr lang="es-HN" dirty="0">
                <a:latin typeface="+mn-lt"/>
                <a:ea typeface="Calibri" charset="0"/>
                <a:cs typeface="Calibri" charset="0"/>
              </a:rPr>
              <a:t> and LF.</a:t>
            </a:r>
          </a:p>
          <a:p>
            <a:pPr marL="171450" indent="-171450" algn="just">
              <a:buFont typeface="Arial" charset="0"/>
              <a:buChar char="•"/>
            </a:pPr>
            <a:endParaRPr lang="es-HN" sz="1000" dirty="0">
              <a:latin typeface="+mn-lt"/>
              <a:ea typeface="Calibri" charset="0"/>
              <a:cs typeface="Calibri" charset="0"/>
            </a:endParaRPr>
          </a:p>
          <a:p>
            <a:pPr marL="171450" indent="-171450" algn="just">
              <a:buFont typeface="Arial" charset="0"/>
              <a:buChar char="•"/>
            </a:pPr>
            <a:r>
              <a:rPr lang="es-HN" dirty="0">
                <a:latin typeface="+mn-lt"/>
                <a:ea typeface="Calibri" charset="0"/>
                <a:cs typeface="Calibri" charset="0"/>
              </a:rPr>
              <a:t>Grupo 1 tuvo puntaje Z </a:t>
            </a:r>
            <a:r>
              <a:rPr lang="es-HN" dirty="0" err="1">
                <a:latin typeface="+mn-lt"/>
                <a:ea typeface="Calibri" charset="0"/>
                <a:cs typeface="Calibri" charset="0"/>
              </a:rPr>
              <a:t>logCC</a:t>
            </a:r>
            <a:r>
              <a:rPr lang="es-HN" dirty="0">
                <a:latin typeface="+mn-lt"/>
                <a:ea typeface="Calibri" charset="0"/>
                <a:cs typeface="Calibri" charset="0"/>
              </a:rPr>
              <a:t> mas bajo que el Grupo 2 y puntaje Z </a:t>
            </a:r>
            <a:r>
              <a:rPr lang="es-HN" dirty="0" err="1">
                <a:latin typeface="+mn-lt"/>
                <a:ea typeface="Calibri" charset="0"/>
                <a:cs typeface="Calibri" charset="0"/>
              </a:rPr>
              <a:t>logCA</a:t>
            </a:r>
            <a:r>
              <a:rPr lang="es-HN" dirty="0">
                <a:latin typeface="+mn-lt"/>
                <a:ea typeface="Calibri" charset="0"/>
                <a:cs typeface="Calibri" charset="0"/>
              </a:rPr>
              <a:t> mas bajo que ambos Grupos 2 y 3.</a:t>
            </a:r>
          </a:p>
          <a:p>
            <a:pPr marL="171450" indent="-171450" algn="just">
              <a:buFont typeface="Arial" charset="0"/>
              <a:buChar char="•"/>
            </a:pPr>
            <a:endParaRPr lang="es-HN" sz="1000" dirty="0">
              <a:latin typeface="+mn-lt"/>
              <a:ea typeface="Calibri" charset="0"/>
              <a:cs typeface="Calibri" charset="0"/>
            </a:endParaRPr>
          </a:p>
          <a:p>
            <a:pPr marL="171450" indent="-171450" algn="just">
              <a:buFont typeface="Arial" charset="0"/>
              <a:buChar char="•"/>
            </a:pPr>
            <a:r>
              <a:rPr lang="es-HN" dirty="0">
                <a:latin typeface="+mn-lt"/>
                <a:ea typeface="Calibri" charset="0"/>
                <a:cs typeface="Calibri" charset="0"/>
              </a:rPr>
              <a:t>No hubo diferencias en los puntajes Z LF entre los grupos.</a:t>
            </a:r>
          </a:p>
          <a:p>
            <a:pPr marL="171450" indent="-171450" algn="just">
              <a:buFont typeface="Arial" charset="0"/>
              <a:buChar char="•"/>
            </a:pPr>
            <a:endParaRPr lang="es-HN" sz="1000" dirty="0">
              <a:latin typeface="+mn-lt"/>
              <a:ea typeface="Calibri" charset="0"/>
              <a:cs typeface="Calibri" charset="0"/>
            </a:endParaRPr>
          </a:p>
          <a:p>
            <a:pPr marL="171450" indent="-171450" algn="just">
              <a:buFont typeface="Arial" charset="0"/>
              <a:buChar char="•"/>
            </a:pPr>
            <a:r>
              <a:rPr lang="es-HN" dirty="0">
                <a:latin typeface="+mn-lt"/>
                <a:ea typeface="Calibri" charset="0"/>
                <a:cs typeface="Calibri" charset="0"/>
              </a:rPr>
              <a:t>Los tres grupos tuvieron Puntaje Z positivo alto para UA-PI, con una </a:t>
            </a:r>
            <a:r>
              <a:rPr lang="es-HN" dirty="0" err="1">
                <a:latin typeface="+mn-lt"/>
                <a:ea typeface="Calibri" charset="0"/>
                <a:cs typeface="Calibri" charset="0"/>
              </a:rPr>
              <a:t>reduccion</a:t>
            </a:r>
            <a:r>
              <a:rPr lang="es-HN" dirty="0">
                <a:latin typeface="+mn-lt"/>
                <a:ea typeface="Calibri" charset="0"/>
                <a:cs typeface="Calibri" charset="0"/>
              </a:rPr>
              <a:t> gradual de Grupo 1 a Grupo 3.</a:t>
            </a:r>
          </a:p>
          <a:p>
            <a:pPr marL="171450" indent="-171450" algn="just">
              <a:buFont typeface="Arial" charset="0"/>
              <a:buChar char="•"/>
            </a:pPr>
            <a:endParaRPr lang="es-HN" sz="1000" dirty="0">
              <a:latin typeface="+mn-lt"/>
              <a:ea typeface="Calibri" charset="0"/>
              <a:cs typeface="Calibri" charset="0"/>
            </a:endParaRPr>
          </a:p>
          <a:p>
            <a:pPr marL="171450" indent="-171450" algn="just">
              <a:buFont typeface="Arial" charset="0"/>
              <a:buChar char="•"/>
            </a:pPr>
            <a:r>
              <a:rPr lang="es-HN" dirty="0" err="1">
                <a:latin typeface="+mn-lt"/>
                <a:ea typeface="Calibri" charset="0"/>
                <a:cs typeface="Calibri" charset="0"/>
              </a:rPr>
              <a:t>Group</a:t>
            </a:r>
            <a:r>
              <a:rPr lang="es-HN" dirty="0">
                <a:latin typeface="+mn-lt"/>
                <a:ea typeface="Calibri" charset="0"/>
                <a:cs typeface="Calibri" charset="0"/>
              </a:rPr>
              <a:t> 3 tuvo un puntaje Z UA-PI mas bajo comprado con ambos Grupos 1 y 2.</a:t>
            </a:r>
          </a:p>
          <a:p>
            <a:pPr marL="171450" indent="-171450" algn="just">
              <a:buFont typeface="Arial" charset="0"/>
              <a:buChar char="•"/>
            </a:pPr>
            <a:endParaRPr lang="es-HN" sz="1000" dirty="0">
              <a:latin typeface="+mn-lt"/>
              <a:ea typeface="Calibri" charset="0"/>
              <a:cs typeface="Calibri" charset="0"/>
            </a:endParaRPr>
          </a:p>
          <a:p>
            <a:pPr marL="171450" indent="-171450" algn="just">
              <a:buFont typeface="Arial" charset="0"/>
              <a:buChar char="•"/>
            </a:pPr>
            <a:r>
              <a:rPr lang="es-HN" dirty="0">
                <a:latin typeface="+mn-lt"/>
                <a:ea typeface="Calibri" charset="0"/>
                <a:cs typeface="Calibri" charset="0"/>
              </a:rPr>
              <a:t>Hubo un descenso gradual en el puntaje Z de MCA-PI del Grupo 3 al Grupo 1,con el Grupo 3 teniendo un puntaje Z MCA-PI significativamente mayor comparado con Grupo 1.</a:t>
            </a:r>
          </a:p>
          <a:p>
            <a:pPr marL="171450" indent="-171450" algn="just">
              <a:buFont typeface="Arial" charset="0"/>
              <a:buChar char="•"/>
            </a:pPr>
            <a:endParaRPr lang="es-HN" sz="1000" dirty="0">
              <a:latin typeface="+mn-lt"/>
              <a:ea typeface="Calibri" charset="0"/>
              <a:cs typeface="Calibri" charset="0"/>
            </a:endParaRPr>
          </a:p>
          <a:p>
            <a:pPr marL="171450" indent="-171450" algn="just">
              <a:buFont typeface="Arial" charset="0"/>
              <a:buChar char="•"/>
            </a:pPr>
            <a:r>
              <a:rPr lang="es-HN" dirty="0" err="1">
                <a:latin typeface="+mn-lt"/>
                <a:ea typeface="Calibri" charset="0"/>
                <a:cs typeface="Calibri" charset="0"/>
              </a:rPr>
              <a:t>Group</a:t>
            </a:r>
            <a:r>
              <a:rPr lang="es-HN" dirty="0">
                <a:latin typeface="+mn-lt"/>
                <a:ea typeface="Calibri" charset="0"/>
                <a:cs typeface="Calibri" charset="0"/>
              </a:rPr>
              <a:t> 1 tuvo alta prevalencia de DVP &lt; del percentil 5 comparado con el Grupo 3.</a:t>
            </a:r>
          </a:p>
          <a:p>
            <a:pPr marL="171450" indent="-171450" algn="just">
              <a:buFont typeface="Arial" charset="0"/>
              <a:buChar char="•"/>
            </a:pPr>
            <a:endParaRPr lang="es-HN" sz="1000" dirty="0">
              <a:latin typeface="+mn-lt"/>
              <a:ea typeface="Calibri" charset="0"/>
              <a:cs typeface="Calibri" charset="0"/>
            </a:endParaRPr>
          </a:p>
          <a:p>
            <a:pPr marL="171450" indent="-171450" algn="just">
              <a:buFont typeface="Arial" charset="0"/>
              <a:buChar char="•"/>
            </a:pPr>
            <a:r>
              <a:rPr lang="es-HN" dirty="0">
                <a:latin typeface="+mn-lt"/>
                <a:ea typeface="Calibri" charset="0"/>
                <a:cs typeface="Calibri" charset="0"/>
              </a:rPr>
              <a:t>El puntaje Z de la </a:t>
            </a:r>
            <a:r>
              <a:rPr lang="es-HN" dirty="0" err="1">
                <a:latin typeface="+mn-lt"/>
                <a:ea typeface="Calibri" charset="0"/>
                <a:cs typeface="Calibri" charset="0"/>
              </a:rPr>
              <a:t>UtA</a:t>
            </a:r>
            <a:r>
              <a:rPr lang="es-HN" dirty="0">
                <a:latin typeface="+mn-lt"/>
                <a:ea typeface="Calibri" charset="0"/>
                <a:cs typeface="Calibri" charset="0"/>
              </a:rPr>
              <a:t>-PI media fue mayor en el Grupo 1 que en los Grupos 2 y 3, pero la diferencia no alcanza significancia estadística.</a:t>
            </a:r>
          </a:p>
        </p:txBody>
      </p:sp>
    </p:spTree>
    <p:extLst>
      <p:ext uri="{BB962C8B-B14F-4D97-AF65-F5344CB8AC3E}">
        <p14:creationId xmlns:p14="http://schemas.microsoft.com/office/powerpoint/2010/main" val="115935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5"/>
          <p:cNvSpPr txBox="1">
            <a:spLocks noChangeArrowheads="1"/>
          </p:cNvSpPr>
          <p:nvPr/>
        </p:nvSpPr>
        <p:spPr bwMode="auto">
          <a:xfrm>
            <a:off x="-1" y="91836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400" b="1" dirty="0">
                <a:solidFill>
                  <a:schemeClr val="bg1"/>
                </a:solidFill>
              </a:rPr>
              <a:t>Hemodinamia maternal, biometría fetal e índices Doppler en embarazos seguidos por sospecha de restricción de crecimiento fetal</a:t>
            </a:r>
          </a:p>
          <a:p>
            <a:pPr algn="ctr" eaLnBrk="1" fontAlgn="auto" hangingPunct="1">
              <a:spcBef>
                <a:spcPts val="0"/>
              </a:spcBef>
              <a:spcAft>
                <a:spcPts val="0"/>
              </a:spcAft>
              <a:defRPr/>
            </a:pPr>
            <a:r>
              <a:rPr lang="en-US" sz="1400" i="1" kern="0" dirty="0">
                <a:solidFill>
                  <a:schemeClr val="bg1"/>
                </a:solidFill>
                <a:latin typeface="Arial"/>
              </a:rPr>
              <a:t>Roberts et al.</a:t>
            </a:r>
            <a:r>
              <a:rPr lang="en-GB" sz="1400" i="1" kern="0" dirty="0">
                <a:solidFill>
                  <a:schemeClr val="bg1"/>
                </a:solidFill>
                <a:latin typeface="Arial"/>
              </a:rPr>
              <a:t>, UOG 2018</a:t>
            </a:r>
          </a:p>
        </p:txBody>
      </p:sp>
      <p:pic>
        <p:nvPicPr>
          <p:cNvPr id="3" name="Immagine 2"/>
          <p:cNvPicPr>
            <a:picLocks noChangeAspect="1"/>
          </p:cNvPicPr>
          <p:nvPr/>
        </p:nvPicPr>
        <p:blipFill rotWithShape="1">
          <a:blip r:embed="rId5"/>
          <a:srcRect b="21678"/>
          <a:stretch/>
        </p:blipFill>
        <p:spPr>
          <a:xfrm>
            <a:off x="107504" y="2339588"/>
            <a:ext cx="9052145" cy="2575446"/>
          </a:xfrm>
          <a:prstGeom prst="rect">
            <a:avLst/>
          </a:prstGeom>
        </p:spPr>
      </p:pic>
      <p:sp>
        <p:nvSpPr>
          <p:cNvPr id="9" name="CasellaDiTesto 8"/>
          <p:cNvSpPr txBox="1"/>
          <p:nvPr/>
        </p:nvSpPr>
        <p:spPr>
          <a:xfrm>
            <a:off x="215452" y="1763524"/>
            <a:ext cx="8713093" cy="523220"/>
          </a:xfrm>
          <a:prstGeom prst="rect">
            <a:avLst/>
          </a:prstGeom>
          <a:noFill/>
        </p:spPr>
        <p:txBody>
          <a:bodyPr wrap="square" rtlCol="0">
            <a:spAutoFit/>
          </a:bodyPr>
          <a:lstStyle/>
          <a:p>
            <a:pPr algn="ctr"/>
            <a:r>
              <a:rPr lang="es-HN" sz="2800" b="1" dirty="0"/>
              <a:t>Resultados</a:t>
            </a:r>
          </a:p>
        </p:txBody>
      </p:sp>
      <p:sp>
        <p:nvSpPr>
          <p:cNvPr id="2" name="Rectangle 1"/>
          <p:cNvSpPr/>
          <p:nvPr/>
        </p:nvSpPr>
        <p:spPr>
          <a:xfrm>
            <a:off x="-1" y="4961200"/>
            <a:ext cx="9036497" cy="1938992"/>
          </a:xfrm>
          <a:prstGeom prst="rect">
            <a:avLst/>
          </a:prstGeom>
        </p:spPr>
        <p:txBody>
          <a:bodyPr wrap="square">
            <a:spAutoFit/>
          </a:bodyPr>
          <a:lstStyle/>
          <a:p>
            <a:pPr marL="285750" indent="-285750">
              <a:buFont typeface="Arial" charset="0"/>
              <a:buChar char="•"/>
            </a:pPr>
            <a:r>
              <a:rPr lang="it-IT" sz="1500" dirty="0"/>
              <a:t>Hubieron correlaciones modestas entre los puntajes Z variables de hemodinamia maternal, biometria fetal y Doppler placentario y fetal.</a:t>
            </a:r>
          </a:p>
          <a:p>
            <a:pPr marL="285750" indent="-285750">
              <a:buFont typeface="Arial" charset="0"/>
              <a:buChar char="•"/>
            </a:pPr>
            <a:r>
              <a:rPr lang="it-IT" sz="1500" dirty="0"/>
              <a:t>El puntaje Z de CO fue correlacionado positivamente con la de MCA-PI y negativamente con de UtA-PI.</a:t>
            </a:r>
          </a:p>
          <a:p>
            <a:pPr marL="285750" indent="-285750">
              <a:buFont typeface="Arial" charset="0"/>
              <a:buChar char="•"/>
            </a:pPr>
            <a:r>
              <a:rPr lang="it-IT" sz="1500" dirty="0"/>
              <a:t>El puntaje Z de HR se correlaciono positivamente con los de logAC and logFL y negativamente con el de UtA-PI.</a:t>
            </a:r>
          </a:p>
          <a:p>
            <a:pPr marL="285750" indent="-285750">
              <a:buFont typeface="Arial" charset="0"/>
              <a:buChar char="•"/>
            </a:pPr>
            <a:r>
              <a:rPr lang="it-IT" sz="1500" dirty="0"/>
              <a:t>Los puntajes Z de MAP y logPVR fueron correlacionados positivamente con los de UA-PI y negativamente con los de logHC, logAC y MCA-PI.</a:t>
            </a:r>
          </a:p>
        </p:txBody>
      </p:sp>
    </p:spTree>
    <p:extLst>
      <p:ext uri="{BB962C8B-B14F-4D97-AF65-F5344CB8AC3E}">
        <p14:creationId xmlns:p14="http://schemas.microsoft.com/office/powerpoint/2010/main" val="341172940"/>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33343</TotalTime>
  <Words>1381</Words>
  <Application>Microsoft Office PowerPoint</Application>
  <PresentationFormat>On-screen Show (4:3)</PresentationFormat>
  <Paragraphs>129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Asma Khalil</dc:creator>
  <cp:lastModifiedBy>Renata Kotsia</cp:lastModifiedBy>
  <cp:revision>1009</cp:revision>
  <dcterms:created xsi:type="dcterms:W3CDTF">2011-05-07T13:59:23Z</dcterms:created>
  <dcterms:modified xsi:type="dcterms:W3CDTF">2018-11-14T11:20:07Z</dcterms:modified>
</cp:coreProperties>
</file>