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5"/>
  </p:notesMasterIdLst>
  <p:sldIdLst>
    <p:sldId id="309" r:id="rId3"/>
    <p:sldId id="340" r:id="rId4"/>
    <p:sldId id="344" r:id="rId5"/>
    <p:sldId id="361" r:id="rId6"/>
    <p:sldId id="358" r:id="rId7"/>
    <p:sldId id="385" r:id="rId8"/>
    <p:sldId id="372" r:id="rId9"/>
    <p:sldId id="381" r:id="rId10"/>
    <p:sldId id="384" r:id="rId11"/>
    <p:sldId id="355" r:id="rId12"/>
    <p:sldId id="353" r:id="rId13"/>
    <p:sldId id="352" r:id="rId1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B"/>
    <a:srgbClr val="DEDDDA"/>
    <a:srgbClr val="E6B9B8"/>
    <a:srgbClr val="DAD8D4"/>
    <a:srgbClr val="EADEE7"/>
    <a:srgbClr val="E2E1DE"/>
    <a:srgbClr val="445895"/>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308" autoAdjust="0"/>
    <p:restoredTop sz="90681" autoAdjust="0"/>
  </p:normalViewPr>
  <p:slideViewPr>
    <p:cSldViewPr snapToObjects="1">
      <p:cViewPr>
        <p:scale>
          <a:sx n="100" d="100"/>
          <a:sy n="100" d="100"/>
        </p:scale>
        <p:origin x="-196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224EAFB-18D1-492B-8C14-0DDA690EFFB9}" type="slidenum">
              <a:rPr lang="en-GB" altLang="en-US" smtClean="0">
                <a:solidFill>
                  <a:srgbClr val="000000"/>
                </a:solidFill>
              </a:rPr>
              <a:pPr>
                <a:spcBef>
                  <a:spcPct val="0"/>
                </a:spcBef>
              </a:pPr>
              <a:t>10</a:t>
            </a:fld>
            <a:endParaRPr lang="en-GB"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90568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882FF21-5D51-4DEB-B08E-3140533DA47B}" type="slidenum">
              <a:rPr lang="en-GB" altLang="en-US" smtClean="0">
                <a:solidFill>
                  <a:srgbClr val="000000"/>
                </a:solidFill>
              </a:rPr>
              <a:pPr>
                <a:spcBef>
                  <a:spcPct val="0"/>
                </a:spcBef>
              </a:pPr>
              <a:t>11</a:t>
            </a:fld>
            <a:endParaRPr lang="en-GB"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65243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ADA8858-1CF9-44EF-95D1-D041CE9A40AA}" type="slidenum">
              <a:rPr lang="en-GB" altLang="en-US" smtClean="0"/>
              <a:pPr>
                <a:spcBef>
                  <a:spcPct val="0"/>
                </a:spcBef>
              </a:pPr>
              <a:t>12</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4830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DFBDD5D-4713-4AB2-9D9D-25D516870D1F}" type="slidenum">
              <a:rPr lang="en-GB" altLang="en-US" smtClean="0"/>
              <a:pPr>
                <a:spcBef>
                  <a:spcPct val="0"/>
                </a:spcBef>
              </a:pPr>
              <a:t>3</a:t>
            </a:fld>
            <a:endParaRPr lang="en-GB"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8741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4</a:t>
            </a:fld>
            <a:endParaRPr lang="en-GB"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1250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D742F48-475A-43AC-8DC5-35C82BF47AEA}" type="slidenum">
              <a:rPr lang="en-GB" altLang="en-US" smtClean="0">
                <a:solidFill>
                  <a:srgbClr val="000000"/>
                </a:solidFill>
              </a:rPr>
              <a:pPr>
                <a:spcBef>
                  <a:spcPct val="0"/>
                </a:spcBef>
              </a:pPr>
              <a:t>5</a:t>
            </a:fld>
            <a:endParaRPr lang="en-GB"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1343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D742F48-475A-43AC-8DC5-35C82BF47AEA}" type="slidenum">
              <a:rPr lang="en-GB" altLang="en-US" smtClean="0">
                <a:solidFill>
                  <a:srgbClr val="000000"/>
                </a:solidFill>
              </a:rPr>
              <a:pPr>
                <a:spcBef>
                  <a:spcPct val="0"/>
                </a:spcBef>
              </a:pPr>
              <a:t>6</a:t>
            </a:fld>
            <a:endParaRPr lang="en-GB"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3649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7</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72598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8</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370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9</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0634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56CADB-A8A0-447A-A8CA-2A8936B2847A}" type="slidenum">
              <a:rPr lang="en-GB" altLang="en-US"/>
              <a:pPr>
                <a:defRPr/>
              </a:pPr>
              <a:t>‹#›</a:t>
            </a:fld>
            <a:endParaRPr lang="en-GB" altLang="en-US"/>
          </a:p>
        </p:txBody>
      </p:sp>
    </p:spTree>
    <p:extLst>
      <p:ext uri="{BB962C8B-B14F-4D97-AF65-F5344CB8AC3E}">
        <p14:creationId xmlns:p14="http://schemas.microsoft.com/office/powerpoint/2010/main" val="3998208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2F774A-B9B1-4BA2-A922-28BA0E80AA27}" type="slidenum">
              <a:rPr lang="en-GB" altLang="en-US"/>
              <a:pPr>
                <a:defRPr/>
              </a:pPr>
              <a:t>‹#›</a:t>
            </a:fld>
            <a:endParaRPr lang="en-GB" altLang="en-US"/>
          </a:p>
        </p:txBody>
      </p:sp>
    </p:spTree>
    <p:extLst>
      <p:ext uri="{BB962C8B-B14F-4D97-AF65-F5344CB8AC3E}">
        <p14:creationId xmlns:p14="http://schemas.microsoft.com/office/powerpoint/2010/main" val="3878464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7EB40D9-DAD9-492D-9605-94E1896329DD}" type="slidenum">
              <a:rPr lang="en-GB" altLang="en-US"/>
              <a:pPr>
                <a:defRPr/>
              </a:pPr>
              <a:t>‹#›</a:t>
            </a:fld>
            <a:endParaRPr lang="en-GB" altLang="en-US"/>
          </a:p>
        </p:txBody>
      </p:sp>
    </p:spTree>
    <p:extLst>
      <p:ext uri="{BB962C8B-B14F-4D97-AF65-F5344CB8AC3E}">
        <p14:creationId xmlns:p14="http://schemas.microsoft.com/office/powerpoint/2010/main" val="146770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804F0F0-431C-4B83-9D5B-1162F885CB01}" type="slidenum">
              <a:rPr lang="en-GB" altLang="en-US"/>
              <a:pPr>
                <a:defRPr/>
              </a:pPr>
              <a:t>‹#›</a:t>
            </a:fld>
            <a:endParaRPr lang="en-GB" altLang="en-US"/>
          </a:p>
        </p:txBody>
      </p:sp>
    </p:spTree>
    <p:extLst>
      <p:ext uri="{BB962C8B-B14F-4D97-AF65-F5344CB8AC3E}">
        <p14:creationId xmlns:p14="http://schemas.microsoft.com/office/powerpoint/2010/main" val="1359208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436063-61EA-44BC-A57D-52B47166AD92}" type="slidenum">
              <a:rPr lang="en-GB" altLang="en-US"/>
              <a:pPr>
                <a:defRPr/>
              </a:pPr>
              <a:t>‹#›</a:t>
            </a:fld>
            <a:endParaRPr lang="en-GB" altLang="en-US"/>
          </a:p>
        </p:txBody>
      </p:sp>
    </p:spTree>
    <p:extLst>
      <p:ext uri="{BB962C8B-B14F-4D97-AF65-F5344CB8AC3E}">
        <p14:creationId xmlns:p14="http://schemas.microsoft.com/office/powerpoint/2010/main" val="2408577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7B6D39-CA73-447B-BEF9-564314A92C0E}" type="slidenum">
              <a:rPr lang="en-GB" altLang="en-US"/>
              <a:pPr>
                <a:defRPr/>
              </a:pPr>
              <a:t>‹#›</a:t>
            </a:fld>
            <a:endParaRPr lang="en-GB" altLang="en-US"/>
          </a:p>
        </p:txBody>
      </p:sp>
    </p:spTree>
    <p:extLst>
      <p:ext uri="{BB962C8B-B14F-4D97-AF65-F5344CB8AC3E}">
        <p14:creationId xmlns:p14="http://schemas.microsoft.com/office/powerpoint/2010/main" val="3514234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C45E1C2-7C65-4F6E-929A-D6B2373028D8}" type="slidenum">
              <a:rPr lang="en-GB" altLang="en-US"/>
              <a:pPr>
                <a:defRPr/>
              </a:pPr>
              <a:t>‹#›</a:t>
            </a:fld>
            <a:endParaRPr lang="en-GB" altLang="en-US"/>
          </a:p>
        </p:txBody>
      </p:sp>
    </p:spTree>
    <p:extLst>
      <p:ext uri="{BB962C8B-B14F-4D97-AF65-F5344CB8AC3E}">
        <p14:creationId xmlns:p14="http://schemas.microsoft.com/office/powerpoint/2010/main" val="9748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FB17545-909C-4563-B31A-72B464258A97}" type="slidenum">
              <a:rPr lang="en-GB" altLang="en-US"/>
              <a:pPr>
                <a:defRPr/>
              </a:pPr>
              <a:t>‹#›</a:t>
            </a:fld>
            <a:endParaRPr lang="en-GB" altLang="en-US"/>
          </a:p>
        </p:txBody>
      </p:sp>
    </p:spTree>
    <p:extLst>
      <p:ext uri="{BB962C8B-B14F-4D97-AF65-F5344CB8AC3E}">
        <p14:creationId xmlns:p14="http://schemas.microsoft.com/office/powerpoint/2010/main" val="22322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31FDD7-C7F8-42C2-A9F5-92B491B55EEF}" type="slidenum">
              <a:rPr lang="en-GB" altLang="en-US"/>
              <a:pPr>
                <a:defRPr/>
              </a:pPr>
              <a:t>‹#›</a:t>
            </a:fld>
            <a:endParaRPr lang="en-GB" altLang="en-US"/>
          </a:p>
        </p:txBody>
      </p:sp>
    </p:spTree>
    <p:extLst>
      <p:ext uri="{BB962C8B-B14F-4D97-AF65-F5344CB8AC3E}">
        <p14:creationId xmlns:p14="http://schemas.microsoft.com/office/powerpoint/2010/main" val="1961953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E41CF5-4D7D-4029-A2C5-74975157CFBA}" type="slidenum">
              <a:rPr lang="en-GB" altLang="en-US"/>
              <a:pPr>
                <a:defRPr/>
              </a:pPr>
              <a:t>‹#›</a:t>
            </a:fld>
            <a:endParaRPr lang="en-GB" altLang="en-US"/>
          </a:p>
        </p:txBody>
      </p:sp>
    </p:spTree>
    <p:extLst>
      <p:ext uri="{BB962C8B-B14F-4D97-AF65-F5344CB8AC3E}">
        <p14:creationId xmlns:p14="http://schemas.microsoft.com/office/powerpoint/2010/main" val="402714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BB1A726-03D4-4D67-AE66-C9A616168D78}" type="slidenum">
              <a:rPr lang="en-GB" altLang="en-US"/>
              <a:pPr>
                <a:defRPr/>
              </a:pPr>
              <a:t>‹#›</a:t>
            </a:fld>
            <a:endParaRPr lang="en-GB" altLang="en-US"/>
          </a:p>
        </p:txBody>
      </p:sp>
    </p:spTree>
    <p:extLst>
      <p:ext uri="{BB962C8B-B14F-4D97-AF65-F5344CB8AC3E}">
        <p14:creationId xmlns:p14="http://schemas.microsoft.com/office/powerpoint/2010/main" val="21091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43933FF-08AE-4302-8716-1086D0EB921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1" descr="\\ISUOG-DC01\users\ostirrup\Desktop\Journal Club logo.ti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8963" y="4293096"/>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0" y="-15875"/>
            <a:ext cx="9144000" cy="3605153"/>
            <a:chOff x="0" y="-15875"/>
            <a:chExt cx="9144000" cy="3605153"/>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827088" y="1268413"/>
              <a:ext cx="7921625"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a:latin typeface="+mj-lt"/>
                </a:rPr>
                <a:t>UOG Journal Club: </a:t>
              </a:r>
              <a:r>
                <a:rPr lang="en-GB" sz="3200" b="1" dirty="0" err="1">
                  <a:latin typeface="+mj-lt"/>
                </a:rPr>
                <a:t>Septiembre</a:t>
              </a:r>
              <a:r>
                <a:rPr lang="en-GB" sz="3200" b="1" dirty="0">
                  <a:latin typeface="+mj-lt"/>
                </a:rPr>
                <a:t> 2017</a:t>
              </a:r>
            </a:p>
          </p:txBody>
        </p:sp>
        <p:sp>
          <p:nvSpPr>
            <p:cNvPr id="3077" name="TextBox 1"/>
            <p:cNvSpPr txBox="1">
              <a:spLocks noChangeArrowheads="1"/>
            </p:cNvSpPr>
            <p:nvPr/>
          </p:nvSpPr>
          <p:spPr bwMode="auto">
            <a:xfrm>
              <a:off x="195640" y="1988840"/>
              <a:ext cx="8640762" cy="1600438"/>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s-HN" sz="2000" b="1" dirty="0">
                  <a:latin typeface="+mj-lt"/>
                </a:rPr>
                <a:t>La </a:t>
              </a:r>
              <a:r>
                <a:rPr lang="es-HN" sz="2000" b="1" dirty="0" err="1">
                  <a:latin typeface="+mj-lt"/>
                </a:rPr>
                <a:t>QUiPP</a:t>
              </a:r>
              <a:r>
                <a:rPr lang="es-HN" sz="2000" b="1" dirty="0">
                  <a:latin typeface="+mj-lt"/>
                </a:rPr>
                <a:t> App: una alternativa segura para la estrategia de tratar todo en amenaza de labor </a:t>
              </a:r>
              <a:r>
                <a:rPr lang="es-HN" sz="2000" b="1" dirty="0" err="1" smtClean="0">
                  <a:latin typeface="+mj-lt"/>
                </a:rPr>
                <a:t>pretérmino</a:t>
              </a:r>
              <a:endParaRPr lang="es-HN" sz="2000" b="1" dirty="0" smtClean="0">
                <a:latin typeface="+mj-lt"/>
              </a:endParaRPr>
            </a:p>
            <a:p>
              <a:pPr algn="ctr" eaLnBrk="1" hangingPunct="1">
                <a:defRPr/>
              </a:pPr>
              <a:endParaRPr lang="es-HN" sz="2000" b="1" dirty="0">
                <a:latin typeface="+mj-lt"/>
              </a:endParaRPr>
            </a:p>
            <a:p>
              <a:pPr algn="ctr" eaLnBrk="1" hangingPunct="1">
                <a:defRPr/>
              </a:pPr>
              <a:r>
                <a:rPr lang="en-US" sz="2000" dirty="0">
                  <a:latin typeface="+mj-lt"/>
                </a:rPr>
                <a:t>H.A. Watson, J. Carter, P.T. Seed, R.M. Tribe and A.H. </a:t>
              </a:r>
              <a:r>
                <a:rPr lang="en-US" sz="2000" dirty="0" err="1">
                  <a:latin typeface="+mj-lt"/>
                </a:rPr>
                <a:t>Shennan</a:t>
              </a:r>
              <a:endParaRPr lang="es-HN" sz="2000" dirty="0">
                <a:latin typeface="+mj-lt"/>
              </a:endParaRPr>
            </a:p>
            <a:p>
              <a:pPr algn="ctr" eaLnBrk="1" hangingPunct="1">
                <a:defRPr/>
              </a:pPr>
              <a:r>
                <a:rPr lang="es-HN" dirty="0">
                  <a:latin typeface="+mj-lt"/>
                </a:rPr>
                <a:t>Septiembre 2017; Volumen 50, Numero 3, paginas</a:t>
              </a:r>
              <a:r>
                <a:rPr lang="en-US" dirty="0">
                  <a:latin typeface="+mj-lt"/>
                </a:rPr>
                <a:t> 342</a:t>
              </a:r>
              <a:r>
                <a:rPr lang="en-GB" dirty="0"/>
                <a:t>–</a:t>
              </a:r>
              <a:r>
                <a:rPr lang="en-US" dirty="0">
                  <a:latin typeface="+mj-lt"/>
                </a:rPr>
                <a:t>346</a:t>
              </a:r>
            </a:p>
          </p:txBody>
        </p:sp>
      </p:grpSp>
      <p:sp>
        <p:nvSpPr>
          <p:cNvPr id="3078" name="TextBox 2"/>
          <p:cNvSpPr txBox="1">
            <a:spLocks noChangeArrowheads="1"/>
          </p:cNvSpPr>
          <p:nvPr/>
        </p:nvSpPr>
        <p:spPr bwMode="auto">
          <a:xfrm>
            <a:off x="2915567" y="4797152"/>
            <a:ext cx="6048921" cy="1400383"/>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sz="1700" dirty="0">
                <a:latin typeface="+mj-lt"/>
              </a:rPr>
              <a:t>Slides de Journal Club </a:t>
            </a:r>
            <a:r>
              <a:rPr lang="en-GB" sz="1700" dirty="0" err="1">
                <a:latin typeface="+mj-lt"/>
              </a:rPr>
              <a:t>preparadas</a:t>
            </a:r>
            <a:r>
              <a:rPr lang="en-GB" sz="1700" dirty="0">
                <a:latin typeface="+mj-lt"/>
              </a:rPr>
              <a:t> </a:t>
            </a:r>
            <a:r>
              <a:rPr lang="en-GB" sz="1700" dirty="0" err="1">
                <a:latin typeface="+mj-lt"/>
              </a:rPr>
              <a:t>por</a:t>
            </a:r>
            <a:r>
              <a:rPr lang="en-GB" sz="1700" dirty="0">
                <a:latin typeface="+mj-lt"/>
              </a:rPr>
              <a:t> Dr Maddalena </a:t>
            </a:r>
            <a:r>
              <a:rPr lang="en-GB" sz="1700" dirty="0" smtClean="0">
                <a:latin typeface="+mj-lt"/>
              </a:rPr>
              <a:t>Morlando (UOG </a:t>
            </a:r>
            <a:r>
              <a:rPr lang="en-GB" sz="1700" dirty="0">
                <a:latin typeface="+mj-lt"/>
              </a:rPr>
              <a:t>Editor para </a:t>
            </a:r>
            <a:r>
              <a:rPr lang="en-GB" sz="1700" dirty="0" err="1">
                <a:latin typeface="+mj-lt"/>
              </a:rPr>
              <a:t>Practicantes</a:t>
            </a:r>
            <a:r>
              <a:rPr lang="en-GB" sz="1700" dirty="0" smtClean="0">
                <a:latin typeface="+mj-lt"/>
              </a:rPr>
              <a:t>)</a:t>
            </a:r>
          </a:p>
          <a:p>
            <a:pPr algn="ctr" eaLnBrk="1" hangingPunct="1">
              <a:defRPr/>
            </a:pPr>
            <a:endParaRPr lang="en-GB" sz="1700" dirty="0">
              <a:latin typeface="+mj-lt"/>
            </a:endParaRPr>
          </a:p>
          <a:p>
            <a:pPr algn="ctr" eaLnBrk="1" hangingPunct="1">
              <a:defRPr/>
            </a:pPr>
            <a:r>
              <a:rPr lang="en-GB" sz="1700" dirty="0" err="1" smtClean="0">
                <a:latin typeface="+mj-lt"/>
              </a:rPr>
              <a:t>Traducido</a:t>
            </a:r>
            <a:r>
              <a:rPr lang="en-GB" sz="1700" dirty="0" smtClean="0">
                <a:latin typeface="+mj-lt"/>
              </a:rPr>
              <a:t> </a:t>
            </a:r>
            <a:r>
              <a:rPr lang="en-GB" sz="1700" dirty="0" err="1" smtClean="0">
                <a:latin typeface="+mj-lt"/>
              </a:rPr>
              <a:t>por</a:t>
            </a:r>
            <a:r>
              <a:rPr lang="en-GB" sz="1700" dirty="0" smtClean="0">
                <a:latin typeface="+mj-lt"/>
              </a:rPr>
              <a:t> </a:t>
            </a:r>
            <a:r>
              <a:rPr lang="es-ES" sz="1700" dirty="0">
                <a:latin typeface="+mj-lt"/>
              </a:rPr>
              <a:t>Traducido por </a:t>
            </a:r>
            <a:r>
              <a:rPr lang="es-ES" sz="1700" dirty="0" err="1">
                <a:latin typeface="+mj-lt"/>
              </a:rPr>
              <a:t>Dr</a:t>
            </a:r>
            <a:r>
              <a:rPr lang="es-ES" sz="1700" dirty="0">
                <a:latin typeface="+mj-lt"/>
              </a:rPr>
              <a:t> Rubén Darío Fernández </a:t>
            </a:r>
          </a:p>
          <a:p>
            <a:pPr algn="ctr" eaLnBrk="1" hangingPunct="1">
              <a:defRPr/>
            </a:pPr>
            <a:endParaRPr lang="en-GB" sz="17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15875"/>
            <a:ext cx="9144000" cy="923925"/>
            <a:chOff x="0" y="3755"/>
            <a:chExt cx="5760" cy="582"/>
          </a:xfrm>
        </p:grpSpPr>
        <p:pic>
          <p:nvPicPr>
            <p:cNvPr id="12294"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1" name="Rectangle 7"/>
          <p:cNvSpPr>
            <a:spLocks noChangeArrowheads="1"/>
          </p:cNvSpPr>
          <p:nvPr/>
        </p:nvSpPr>
        <p:spPr bwMode="auto">
          <a:xfrm>
            <a:off x="3471378" y="1679311"/>
            <a:ext cx="2201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s-HN" altLang="en-US" sz="2400" b="1" dirty="0">
                <a:solidFill>
                  <a:srgbClr val="000000"/>
                </a:solidFill>
              </a:rPr>
              <a:t>Conclusiones</a:t>
            </a:r>
          </a:p>
        </p:txBody>
      </p:sp>
      <p:sp>
        <p:nvSpPr>
          <p:cNvPr id="2" name="Rettangolo 1"/>
          <p:cNvSpPr/>
          <p:nvPr/>
        </p:nvSpPr>
        <p:spPr>
          <a:xfrm>
            <a:off x="179512" y="2183367"/>
            <a:ext cx="8640960" cy="4330416"/>
          </a:xfrm>
          <a:prstGeom prst="rect">
            <a:avLst/>
          </a:prstGeom>
        </p:spPr>
        <p:txBody>
          <a:bodyPr wrap="square">
            <a:spAutoFit/>
          </a:bodyPr>
          <a:lstStyle/>
          <a:p>
            <a:pPr marL="342900" indent="-342900" algn="just">
              <a:lnSpc>
                <a:spcPct val="90000"/>
              </a:lnSpc>
              <a:buFont typeface="Arial"/>
              <a:buChar char="•"/>
            </a:pPr>
            <a:r>
              <a:rPr lang="es-HN" dirty="0"/>
              <a:t>La aplicación </a:t>
            </a:r>
            <a:r>
              <a:rPr lang="es-HN" dirty="0" err="1"/>
              <a:t>QUiPP</a:t>
            </a:r>
            <a:r>
              <a:rPr lang="es-HN" dirty="0"/>
              <a:t> puede informar a los médicos segura y precisamente en el manejo de mujeres con amenaza de labor pretérmino, permitiendo el manejo ambulatorio para la mayoría de casos.</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Esto se mantiene certero independientemente si el riesgo de 1%, 5% o 10% de parto en los próximos 7 días es usado como umbral para admisión.</a:t>
            </a:r>
            <a:r>
              <a:rPr lang="en-GB" dirty="0"/>
              <a:t> </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La aplicación </a:t>
            </a:r>
            <a:r>
              <a:rPr lang="es-HN" dirty="0" err="1"/>
              <a:t>QUiPP</a:t>
            </a:r>
            <a:r>
              <a:rPr lang="es-HN" dirty="0"/>
              <a:t> confiere ventaja sobre la estrategia tratar todo recomendada por la NICE, que no permite ninguna mujer sea manejada de manera ambulatoria.</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Utilizando el 5% de umbral de riesgo en este estudio,  9x-menos mujeres hubieran recibido intervención, y todos los casos de labor pretérmino verdadero se hubieran identificados correctamente para beneficiarse de intervención.</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La exactitud de la aplicación </a:t>
            </a:r>
            <a:r>
              <a:rPr lang="es-HN" dirty="0" err="1"/>
              <a:t>QUiPP</a:t>
            </a:r>
            <a:r>
              <a:rPr lang="es-HN" dirty="0"/>
              <a:t> fue similar en mujeres que se presentaron antes y después de las 30 semanas.</a:t>
            </a:r>
          </a:p>
        </p:txBody>
      </p:sp>
      <p:sp>
        <p:nvSpPr>
          <p:cNvPr id="9" name="Text Box 5"/>
          <p:cNvSpPr txBox="1">
            <a:spLocks noChangeArrowheads="1"/>
          </p:cNvSpPr>
          <p:nvPr/>
        </p:nvSpPr>
        <p:spPr bwMode="auto">
          <a:xfrm>
            <a:off x="179387" y="982789"/>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 Box 27"/>
          <p:cNvSpPr txBox="1">
            <a:spLocks noChangeArrowheads="1"/>
          </p:cNvSpPr>
          <p:nvPr/>
        </p:nvSpPr>
        <p:spPr bwMode="auto">
          <a:xfrm>
            <a:off x="2322165" y="1844824"/>
            <a:ext cx="4410075" cy="461665"/>
          </a:xfrm>
          <a:prstGeom prst="rect">
            <a:avLst/>
          </a:prstGeom>
          <a:solidFill>
            <a:srgbClr val="EADEE7"/>
          </a:solidFill>
          <a:ln w="28575" algn="ctr">
            <a:solidFill>
              <a:srgbClr val="445895"/>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Fortalezas</a:t>
            </a:r>
          </a:p>
        </p:txBody>
      </p:sp>
      <p:sp>
        <p:nvSpPr>
          <p:cNvPr id="10" name="Rettangolo 9"/>
          <p:cNvSpPr/>
          <p:nvPr/>
        </p:nvSpPr>
        <p:spPr>
          <a:xfrm>
            <a:off x="251520" y="2378497"/>
            <a:ext cx="8784976" cy="1477328"/>
          </a:xfrm>
          <a:prstGeom prst="rect">
            <a:avLst/>
          </a:prstGeom>
        </p:spPr>
        <p:txBody>
          <a:bodyPr wrap="square">
            <a:spAutoFit/>
          </a:bodyPr>
          <a:lstStyle/>
          <a:p>
            <a:pPr algn="just" eaLnBrk="1" fontAlgn="auto" hangingPunct="1">
              <a:spcBef>
                <a:spcPct val="50000"/>
              </a:spcBef>
              <a:spcAft>
                <a:spcPts val="0"/>
              </a:spcAft>
              <a:defRPr/>
            </a:pPr>
            <a:r>
              <a:rPr lang="es-HN" kern="0" spc="-10" dirty="0">
                <a:solidFill>
                  <a:sysClr val="windowText" lastClr="000000"/>
                </a:solidFill>
                <a:latin typeface="Arial"/>
              </a:rPr>
              <a:t>Este estudio proyecta los umbrales de riesgo para la intervención en una gran cohorte recolectada prospectivamente de mujeres que experimentaron amenaza de parto pretérmino. Proporciona nueva información importante sobre el impacto de estas estrategias de manejo. Al carecer de tal evidencia, las pautas nacionales del Reino Unido se han basado previamente en un análisis de costo-utilidad solamente.</a:t>
            </a:r>
            <a:r>
              <a:rPr lang="en-GB" kern="0" spc="-10" dirty="0">
                <a:solidFill>
                  <a:sysClr val="windowText" lastClr="000000"/>
                </a:solidFill>
                <a:latin typeface="Arial"/>
              </a:rPr>
              <a:t> </a:t>
            </a:r>
          </a:p>
        </p:txBody>
      </p:sp>
      <p:sp>
        <p:nvSpPr>
          <p:cNvPr id="9" name="Text Box 27"/>
          <p:cNvSpPr txBox="1">
            <a:spLocks noChangeArrowheads="1"/>
          </p:cNvSpPr>
          <p:nvPr/>
        </p:nvSpPr>
        <p:spPr bwMode="auto">
          <a:xfrm>
            <a:off x="2665090" y="4293096"/>
            <a:ext cx="3779118"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Limitaciones</a:t>
            </a:r>
          </a:p>
        </p:txBody>
      </p:sp>
      <p:sp>
        <p:nvSpPr>
          <p:cNvPr id="12" name="Rettangolo 11"/>
          <p:cNvSpPr/>
          <p:nvPr/>
        </p:nvSpPr>
        <p:spPr>
          <a:xfrm>
            <a:off x="179512" y="4869160"/>
            <a:ext cx="8784976" cy="2031325"/>
          </a:xfrm>
          <a:prstGeom prst="rect">
            <a:avLst/>
          </a:prstGeom>
        </p:spPr>
        <p:txBody>
          <a:bodyPr wrap="square">
            <a:spAutoFit/>
          </a:bodyPr>
          <a:lstStyle/>
          <a:p>
            <a:pPr algn="just" eaLnBrk="1" fontAlgn="auto" hangingPunct="1">
              <a:spcBef>
                <a:spcPct val="50000"/>
              </a:spcBef>
              <a:spcAft>
                <a:spcPts val="0"/>
              </a:spcAft>
              <a:defRPr/>
            </a:pPr>
            <a:r>
              <a:rPr lang="es-HN" kern="0" spc="-10" dirty="0">
                <a:solidFill>
                  <a:sysClr val="windowText" lastClr="000000"/>
                </a:solidFill>
                <a:latin typeface="Arial"/>
              </a:rPr>
              <a:t>Una muestra más grande probablemente habría revelado falsos negativos. Sin embargo, la tasa de parto dentro de los 7 días en la cohorte del estudio (3%) es consistente con la de estudios previos. Los datos de una minoría de mujeres incluidas en el estudio se utilizaron para desarrollar el modelo </a:t>
            </a:r>
            <a:r>
              <a:rPr lang="es-HN" kern="0" spc="-10" dirty="0" err="1">
                <a:solidFill>
                  <a:sysClr val="windowText" lastClr="000000"/>
                </a:solidFill>
                <a:latin typeface="Arial"/>
              </a:rPr>
              <a:t>QUiPP</a:t>
            </a:r>
            <a:r>
              <a:rPr lang="es-HN" kern="0" spc="-10" dirty="0">
                <a:solidFill>
                  <a:sysClr val="windowText" lastClr="000000"/>
                </a:solidFill>
                <a:latin typeface="Arial"/>
              </a:rPr>
              <a:t>. Si bien este estudio proporciona información útil sobre las propiedades de la aplicación, se requiere un nuevo conjunto de datos, preferiblemente externo, para una mayor validación.</a:t>
            </a:r>
            <a:endParaRPr lang="en-GB" kern="0" spc="-10" dirty="0">
              <a:solidFill>
                <a:sysClr val="windowText" lastClr="000000"/>
              </a:solidFill>
              <a:latin typeface="Arial"/>
            </a:endParaRPr>
          </a:p>
        </p:txBody>
      </p:sp>
      <p:sp>
        <p:nvSpPr>
          <p:cNvPr id="11" name="Text Box 5"/>
          <p:cNvSpPr txBox="1">
            <a:spLocks noChangeArrowheads="1"/>
          </p:cNvSpPr>
          <p:nvPr/>
        </p:nvSpPr>
        <p:spPr bwMode="auto">
          <a:xfrm>
            <a:off x="179387" y="982789"/>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
          <p:cNvSpPr>
            <a:spLocks noChangeArrowheads="1"/>
          </p:cNvSpPr>
          <p:nvPr/>
        </p:nvSpPr>
        <p:spPr bwMode="auto">
          <a:xfrm>
            <a:off x="2557796" y="1744989"/>
            <a:ext cx="3740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s-HN" altLang="en-US" sz="2800" b="1" dirty="0">
                <a:solidFill>
                  <a:srgbClr val="000000"/>
                </a:solidFill>
              </a:rPr>
              <a:t>Puntos de Discusión</a:t>
            </a:r>
          </a:p>
        </p:txBody>
      </p:sp>
      <p:sp>
        <p:nvSpPr>
          <p:cNvPr id="7" name="Segnaposto contenuto 2"/>
          <p:cNvSpPr txBox="1">
            <a:spLocks/>
          </p:cNvSpPr>
          <p:nvPr/>
        </p:nvSpPr>
        <p:spPr bwMode="auto">
          <a:xfrm>
            <a:off x="179387" y="2376784"/>
            <a:ext cx="8496944" cy="4292575"/>
          </a:xfrm>
          <a:prstGeom prst="rect">
            <a:avLst/>
          </a:prstGeom>
          <a:noFill/>
          <a:ln>
            <a:noFill/>
          </a:ln>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defRPr/>
            </a:pPr>
            <a:r>
              <a:rPr lang="es-HN" altLang="en-US" sz="2000" dirty="0"/>
              <a:t>¿Sera posible reemplazar la norma recomendada de tratar todo con una nueva norma basada en umbrales de riesgo para intervención</a:t>
            </a:r>
            <a:r>
              <a:rPr lang="en-GB" sz="2000" kern="0" spc="-10" dirty="0">
                <a:solidFill>
                  <a:sysClr val="windowText" lastClr="000000"/>
                </a:solidFill>
                <a:latin typeface="Arial"/>
              </a:rPr>
              <a:t>?</a:t>
            </a:r>
          </a:p>
          <a:p>
            <a:pPr algn="just">
              <a:defRPr/>
            </a:pPr>
            <a:endParaRPr lang="en-US" altLang="en-US" sz="1600" dirty="0"/>
          </a:p>
          <a:p>
            <a:pPr algn="just">
              <a:defRPr/>
            </a:pPr>
            <a:r>
              <a:rPr lang="es-HN" altLang="en-US" sz="2000" dirty="0"/>
              <a:t>¿Podremos asumir que cada médico y paciente aceptará el uso y hallazgos de esta aplicación?</a:t>
            </a:r>
          </a:p>
          <a:p>
            <a:pPr algn="just">
              <a:defRPr/>
            </a:pPr>
            <a:endParaRPr lang="en-US" altLang="en-US" sz="1600" dirty="0"/>
          </a:p>
          <a:p>
            <a:pPr algn="just">
              <a:defRPr/>
            </a:pPr>
            <a:r>
              <a:rPr lang="en-US" altLang="en-US" sz="2000" dirty="0"/>
              <a:t>¿</a:t>
            </a:r>
            <a:r>
              <a:rPr lang="es-HN" altLang="en-US" sz="2000" dirty="0"/>
              <a:t>Que riesgo de parto debe de usarse como umbral para admisión</a:t>
            </a:r>
            <a:r>
              <a:rPr lang="en-GB" sz="2000" dirty="0"/>
              <a:t>? </a:t>
            </a:r>
          </a:p>
          <a:p>
            <a:pPr algn="just">
              <a:defRPr/>
            </a:pPr>
            <a:endParaRPr lang="en-GB" sz="1600" dirty="0"/>
          </a:p>
          <a:p>
            <a:pPr algn="just">
              <a:defRPr/>
            </a:pPr>
            <a:r>
              <a:rPr lang="es-HN" sz="2000" dirty="0"/>
              <a:t>¿El mismo umbral debe de usarse en las diferentes edades gestacionales?</a:t>
            </a:r>
          </a:p>
          <a:p>
            <a:pPr algn="just">
              <a:defRPr/>
            </a:pPr>
            <a:endParaRPr lang="en-GB" altLang="en-US" sz="1600" dirty="0"/>
          </a:p>
          <a:p>
            <a:pPr algn="just">
              <a:defRPr/>
            </a:pPr>
            <a:r>
              <a:rPr lang="en-GB" altLang="en-US" sz="2000" dirty="0"/>
              <a:t>¿</a:t>
            </a:r>
            <a:r>
              <a:rPr lang="es-HN" altLang="en-US" sz="2000" dirty="0"/>
              <a:t>Sera posible mejorar la exactitud de este modelo agregando información con respecto a longitud cervical</a:t>
            </a:r>
            <a:r>
              <a:rPr lang="en-GB" altLang="en-US" sz="2000" dirty="0"/>
              <a:t>?</a:t>
            </a:r>
            <a:endParaRPr lang="en-US" altLang="en-US" sz="2000" dirty="0"/>
          </a:p>
          <a:p>
            <a:pPr algn="just">
              <a:defRPr/>
            </a:pPr>
            <a:endParaRPr lang="en-US" altLang="en-US" sz="2000" dirty="0"/>
          </a:p>
        </p:txBody>
      </p:sp>
      <p:sp>
        <p:nvSpPr>
          <p:cNvPr id="8" name="Text Box 5"/>
          <p:cNvSpPr txBox="1">
            <a:spLocks noChangeArrowheads="1"/>
          </p:cNvSpPr>
          <p:nvPr/>
        </p:nvSpPr>
        <p:spPr bwMode="auto">
          <a:xfrm>
            <a:off x="179387" y="982789"/>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a:t>
            </a:r>
            <a:r>
              <a:rPr lang="es-HN" sz="1500" b="1">
                <a:solidFill>
                  <a:schemeClr val="bg1"/>
                </a:solidFill>
              </a:rPr>
              <a:t>para la </a:t>
            </a:r>
            <a:r>
              <a:rPr lang="es-HN" sz="1500" b="1" dirty="0">
                <a:solidFill>
                  <a:schemeClr val="bg1"/>
                </a:solidFill>
              </a:rPr>
              <a:t>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grpSp>
        <p:nvGrpSpPr>
          <p:cNvPr id="10" name="Group 2"/>
          <p:cNvGrpSpPr>
            <a:grpSpLocks/>
          </p:cNvGrpSpPr>
          <p:nvPr/>
        </p:nvGrpSpPr>
        <p:grpSpPr bwMode="auto">
          <a:xfrm>
            <a:off x="0" y="-15875"/>
            <a:ext cx="9144000" cy="923925"/>
            <a:chOff x="0" y="3755"/>
            <a:chExt cx="5760" cy="582"/>
          </a:xfrm>
        </p:grpSpPr>
        <p:pic>
          <p:nvPicPr>
            <p:cNvPr id="1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 y="-15875"/>
            <a:ext cx="9144000" cy="6469211"/>
            <a:chOff x="-1" y="-15875"/>
            <a:chExt cx="9144000" cy="6469211"/>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79387" y="982789"/>
              <a:ext cx="8857109" cy="86177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b="1" dirty="0">
                  <a:solidFill>
                    <a:schemeClr val="bg1"/>
                  </a:solidFill>
                </a:rPr>
                <a:t>La </a:t>
              </a:r>
              <a:r>
                <a:rPr lang="es-HN" b="1" dirty="0" err="1">
                  <a:solidFill>
                    <a:schemeClr val="bg1"/>
                  </a:solidFill>
                </a:rPr>
                <a:t>QUiPP</a:t>
              </a:r>
              <a:r>
                <a:rPr lang="es-HN"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
          <p:nvSpPr>
            <p:cNvPr id="4100" name="Segnaposto contenuto 2"/>
            <p:cNvSpPr txBox="1">
              <a:spLocks/>
            </p:cNvSpPr>
            <p:nvPr/>
          </p:nvSpPr>
          <p:spPr bwMode="auto">
            <a:xfrm>
              <a:off x="179387" y="1772816"/>
              <a:ext cx="8497069"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0000"/>
                </a:lnSpc>
                <a:spcBef>
                  <a:spcPts val="600"/>
                </a:spcBef>
                <a:spcAft>
                  <a:spcPts val="600"/>
                </a:spcAft>
              </a:pPr>
              <a:r>
                <a:rPr lang="es-HN" altLang="en-US" sz="1900" kern="1000" dirty="0"/>
                <a:t>Mujeres con síntomas de labor pretérmino han puesto un gran desafío a los médicos por el riesgo de parto pretérmino espontaneo (</a:t>
              </a:r>
              <a:r>
                <a:rPr lang="es-HN" altLang="en-US" sz="1900" kern="1000" dirty="0" err="1"/>
                <a:t>sPTB</a:t>
              </a:r>
              <a:r>
                <a:rPr lang="es-HN" altLang="en-US" sz="1900" kern="1000" dirty="0"/>
                <a:t>).</a:t>
              </a:r>
            </a:p>
            <a:p>
              <a:pPr algn="just">
                <a:lnSpc>
                  <a:spcPct val="120000"/>
                </a:lnSpc>
                <a:spcBef>
                  <a:spcPts val="600"/>
                </a:spcBef>
                <a:spcAft>
                  <a:spcPts val="600"/>
                </a:spcAft>
              </a:pPr>
              <a:r>
                <a:rPr lang="es-HN" altLang="en-US" sz="1900" kern="1000" dirty="0"/>
                <a:t>Recientemente las guías en Reino Unido (UK) aconseja la política de tratar todo para mujeres que se presentan con amenaza de labor pretérmino previo a las 30 semanas de gestación, abogan el uso de medición de longitud cervical o prueba de fibronectina fetal (fFN) solo después de las 30 semanas.</a:t>
              </a:r>
            </a:p>
            <a:p>
              <a:pPr algn="just">
                <a:lnSpc>
                  <a:spcPct val="120000"/>
                </a:lnSpc>
                <a:spcBef>
                  <a:spcPts val="600"/>
                </a:spcBef>
                <a:spcAft>
                  <a:spcPts val="600"/>
                </a:spcAft>
              </a:pPr>
              <a:r>
                <a:rPr lang="es-HN" altLang="en-US" sz="1900" kern="1000" dirty="0"/>
                <a:t>La implicación de la estrategia tratar todo es la perdida de la predicción útil a largo plazo que provee la fFN cuantitativa (qfFN).</a:t>
              </a:r>
              <a:r>
                <a:rPr lang="en-US" altLang="en-US" sz="1900" kern="1000" dirty="0"/>
                <a:t> </a:t>
              </a:r>
            </a:p>
            <a:p>
              <a:pPr algn="just">
                <a:lnSpc>
                  <a:spcPct val="120000"/>
                </a:lnSpc>
                <a:spcBef>
                  <a:spcPts val="600"/>
                </a:spcBef>
                <a:spcAft>
                  <a:spcPts val="600"/>
                </a:spcAft>
              </a:pPr>
              <a:r>
                <a:rPr lang="es-HN" altLang="en-US" sz="1900" kern="1000" dirty="0"/>
                <a:t>Los autores han desarrollado la </a:t>
              </a:r>
              <a:r>
                <a:rPr lang="es-HN" altLang="en-US" sz="1900" kern="1000" dirty="0" err="1"/>
                <a:t>QUiPP</a:t>
              </a:r>
              <a:r>
                <a:rPr lang="es-HN" altLang="en-US" sz="1900" kern="1000" dirty="0"/>
                <a:t> App, el cual mejora la predicción de </a:t>
              </a:r>
              <a:r>
                <a:rPr lang="es-HN" altLang="en-US" sz="1900" kern="1000" dirty="0" err="1"/>
                <a:t>sPTB</a:t>
              </a:r>
              <a:r>
                <a:rPr lang="es-HN" altLang="en-US" sz="1900" kern="1000" dirty="0"/>
                <a:t>. La aplicación utiliza qfFN como uno de los criterios de predicción.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ChangeArrowheads="1"/>
          </p:cNvSpPr>
          <p:nvPr/>
        </p:nvSpPr>
        <p:spPr bwMode="auto">
          <a:xfrm>
            <a:off x="323528" y="2886472"/>
            <a:ext cx="8352928" cy="1938992"/>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s-HN" altLang="en-US" sz="2400" b="1" dirty="0">
                <a:solidFill>
                  <a:srgbClr val="000000"/>
                </a:solidFill>
              </a:rPr>
              <a:t>Investigar el impacto de la utilización de la </a:t>
            </a:r>
            <a:r>
              <a:rPr lang="es-HN" altLang="en-US" sz="2400" b="1" dirty="0" err="1">
                <a:solidFill>
                  <a:srgbClr val="000000"/>
                </a:solidFill>
              </a:rPr>
              <a:t>QUiPP</a:t>
            </a:r>
            <a:r>
              <a:rPr lang="es-HN" altLang="en-US" sz="2400" b="1" dirty="0">
                <a:solidFill>
                  <a:srgbClr val="000000"/>
                </a:solidFill>
              </a:rPr>
              <a:t> App para identificar mujeres con riesgo de </a:t>
            </a:r>
            <a:r>
              <a:rPr lang="es-HN" altLang="en-US" sz="2400" b="1" dirty="0" err="1">
                <a:solidFill>
                  <a:srgbClr val="000000"/>
                </a:solidFill>
              </a:rPr>
              <a:t>sPTB</a:t>
            </a:r>
            <a:r>
              <a:rPr lang="es-HN" altLang="en-US" sz="2400" b="1" dirty="0">
                <a:solidFill>
                  <a:srgbClr val="000000"/>
                </a:solidFill>
              </a:rPr>
              <a:t>, en relación a la estrategia tratar todo en mujeres con síntomas de labor pretérmino de las 24+0 hasta 29+6</a:t>
            </a:r>
            <a:r>
              <a:rPr lang="es-HN" altLang="en-US" sz="2400" b="1" baseline="30000" dirty="0">
                <a:solidFill>
                  <a:srgbClr val="000000"/>
                </a:solidFill>
              </a:rPr>
              <a:t> </a:t>
            </a:r>
            <a:r>
              <a:rPr lang="es-HN" altLang="en-US" sz="2400" b="1" dirty="0">
                <a:solidFill>
                  <a:srgbClr val="000000"/>
                </a:solidFill>
              </a:rPr>
              <a:t>semanas de gestación</a:t>
            </a:r>
          </a:p>
        </p:txBody>
      </p:sp>
      <p:sp>
        <p:nvSpPr>
          <p:cNvPr id="5124" name="Rectangle 8"/>
          <p:cNvSpPr>
            <a:spLocks noChangeArrowheads="1"/>
          </p:cNvSpPr>
          <p:nvPr/>
        </p:nvSpPr>
        <p:spPr bwMode="auto">
          <a:xfrm>
            <a:off x="3724207" y="2093913"/>
            <a:ext cx="16225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s-HN" altLang="en-US" sz="2800" b="1">
                <a:solidFill>
                  <a:srgbClr val="000000"/>
                </a:solidFill>
              </a:rPr>
              <a:t>Objetivo</a:t>
            </a:r>
          </a:p>
        </p:txBody>
      </p:sp>
      <p:grpSp>
        <p:nvGrpSpPr>
          <p:cNvPr id="11" name="Group 2"/>
          <p:cNvGrpSpPr>
            <a:grpSpLocks/>
          </p:cNvGrpSpPr>
          <p:nvPr/>
        </p:nvGrpSpPr>
        <p:grpSpPr bwMode="auto">
          <a:xfrm>
            <a:off x="0" y="-15875"/>
            <a:ext cx="9144000" cy="923925"/>
            <a:chOff x="0" y="3755"/>
            <a:chExt cx="5760" cy="582"/>
          </a:xfrm>
        </p:grpSpPr>
        <p:pic>
          <p:nvPicPr>
            <p:cNvPr id="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79387" y="982789"/>
            <a:ext cx="8857109" cy="800219"/>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600" b="1" dirty="0">
                <a:solidFill>
                  <a:schemeClr val="bg1"/>
                </a:solidFill>
              </a:rPr>
              <a:t>La </a:t>
            </a:r>
            <a:r>
              <a:rPr lang="es-HN" sz="1600" b="1" dirty="0" err="1">
                <a:solidFill>
                  <a:schemeClr val="bg1"/>
                </a:solidFill>
              </a:rPr>
              <a:t>QUiPP</a:t>
            </a:r>
            <a:r>
              <a:rPr lang="es-HN" sz="16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827213" y="1815207"/>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Métodos</a:t>
            </a:r>
          </a:p>
        </p:txBody>
      </p:sp>
      <p:sp>
        <p:nvSpPr>
          <p:cNvPr id="2" name="Rettangolo 1"/>
          <p:cNvSpPr/>
          <p:nvPr/>
        </p:nvSpPr>
        <p:spPr>
          <a:xfrm>
            <a:off x="179512" y="2276872"/>
            <a:ext cx="8676581" cy="4334520"/>
          </a:xfrm>
          <a:prstGeom prst="rect">
            <a:avLst/>
          </a:prstGeom>
        </p:spPr>
        <p:txBody>
          <a:bodyPr wrap="square">
            <a:spAutoFit/>
          </a:bodyPr>
          <a:lstStyle/>
          <a:p>
            <a:pPr marL="342900" indent="-342900" algn="just" eaLnBrk="1" hangingPunct="1">
              <a:lnSpc>
                <a:spcPct val="110000"/>
              </a:lnSpc>
              <a:buFont typeface="Arial"/>
              <a:buChar char="•"/>
              <a:defRPr/>
            </a:pPr>
            <a:r>
              <a:rPr lang="es-HN" kern="0" dirty="0">
                <a:latin typeface="Arial" panose="020B0604020202020204" pitchFamily="34" charset="0"/>
                <a:cs typeface="Arial" panose="020B0604020202020204" pitchFamily="34" charset="0"/>
              </a:rPr>
              <a:t>Este fue un análisis secundario observacional, prospectivo de mujeres que se incluyeron en los estudios EQUIPP y PETRA entre 2010 y 2015.</a:t>
            </a:r>
          </a:p>
          <a:p>
            <a:pPr marL="342900" indent="-342900" algn="just" eaLnBrk="1" hangingPunct="1">
              <a:lnSpc>
                <a:spcPct val="110000"/>
              </a:lnSpc>
              <a:buFont typeface="Arial"/>
              <a:buChar char="•"/>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110000"/>
              </a:lnSpc>
              <a:buFont typeface="Arial"/>
              <a:buChar char="•"/>
              <a:defRPr/>
            </a:pPr>
            <a:r>
              <a:rPr lang="es-HN" kern="0" dirty="0">
                <a:latin typeface="Arial" panose="020B0604020202020204" pitchFamily="34" charset="0"/>
                <a:cs typeface="Arial" panose="020B0604020202020204" pitchFamily="34" charset="0"/>
              </a:rPr>
              <a:t>Se identificaron de las bases de datos mujeres con su primer episodio de sospecha de labor a las 24-34 semanas de gestación.</a:t>
            </a:r>
          </a:p>
          <a:p>
            <a:pPr algn="just" eaLnBrk="1" hangingPunct="1">
              <a:lnSpc>
                <a:spcPct val="110000"/>
              </a:lnSpc>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110000"/>
              </a:lnSpc>
              <a:buFont typeface="Arial"/>
              <a:buChar char="•"/>
              <a:defRPr/>
            </a:pPr>
            <a:r>
              <a:rPr lang="es-HN" kern="0" dirty="0">
                <a:latin typeface="Arial" panose="020B0604020202020204" pitchFamily="34" charset="0"/>
                <a:cs typeface="Arial" panose="020B0604020202020204" pitchFamily="34" charset="0"/>
              </a:rPr>
              <a:t>Mujeres con datos de resultados incompletos, diagnósticos adicionales significativos en la presentación (ruptura de membranas, pre-eclampsia), con gaza manchada con sangre, o reporte de relación sexual en las 24hrs previas, fueron excluidas debido a la interferencia con la cuantificación de fFN.</a:t>
            </a:r>
            <a:r>
              <a:rPr lang="en-US" kern="0" dirty="0">
                <a:latin typeface="Arial" panose="020B0604020202020204" pitchFamily="34" charset="0"/>
                <a:cs typeface="Arial" panose="020B0604020202020204" pitchFamily="34" charset="0"/>
              </a:rPr>
              <a:t>   </a:t>
            </a:r>
          </a:p>
          <a:p>
            <a:pPr marL="342900" indent="-342900" algn="just" eaLnBrk="1" hangingPunct="1">
              <a:lnSpc>
                <a:spcPct val="110000"/>
              </a:lnSpc>
              <a:buFont typeface="Arial"/>
              <a:buChar char="•"/>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110000"/>
              </a:lnSpc>
              <a:buFont typeface="Arial"/>
              <a:buChar char="•"/>
              <a:defRPr/>
            </a:pPr>
            <a:r>
              <a:rPr lang="es-HN" kern="0" dirty="0">
                <a:latin typeface="Arial" panose="020B0604020202020204" pitchFamily="34" charset="0"/>
                <a:cs typeface="Arial" panose="020B0604020202020204" pitchFamily="34" charset="0"/>
              </a:rPr>
              <a:t>Al ingresar la gestación al examen, qfFN y la historia de </a:t>
            </a:r>
            <a:r>
              <a:rPr lang="es-HN" kern="0" dirty="0" err="1">
                <a:latin typeface="Arial" panose="020B0604020202020204" pitchFamily="34" charset="0"/>
                <a:cs typeface="Arial" panose="020B0604020202020204" pitchFamily="34" charset="0"/>
              </a:rPr>
              <a:t>sPTB</a:t>
            </a:r>
            <a:r>
              <a:rPr lang="es-HN" kern="0" dirty="0">
                <a:latin typeface="Arial" panose="020B0604020202020204" pitchFamily="34" charset="0"/>
                <a:cs typeface="Arial" panose="020B0604020202020204" pitchFamily="34" charset="0"/>
              </a:rPr>
              <a:t> previo en la aplicación </a:t>
            </a:r>
            <a:r>
              <a:rPr lang="es-HN" kern="0" dirty="0" err="1">
                <a:latin typeface="Arial" panose="020B0604020202020204" pitchFamily="34" charset="0"/>
                <a:cs typeface="Arial" panose="020B0604020202020204" pitchFamily="34" charset="0"/>
              </a:rPr>
              <a:t>QUiPP</a:t>
            </a:r>
            <a:r>
              <a:rPr lang="es-HN" kern="0" dirty="0">
                <a:latin typeface="Arial" panose="020B0604020202020204" pitchFamily="34" charset="0"/>
                <a:cs typeface="Arial" panose="020B0604020202020204" pitchFamily="34" charset="0"/>
              </a:rPr>
              <a:t>, cada episodio de amenaza de labor pretérmino se le asignaba un riesgo de parto en los 7 días posteriores.</a:t>
            </a:r>
          </a:p>
        </p:txBody>
      </p:sp>
      <p:sp>
        <p:nvSpPr>
          <p:cNvPr id="9" name="Text Box 5"/>
          <p:cNvSpPr txBox="1">
            <a:spLocks noChangeArrowheads="1"/>
          </p:cNvSpPr>
          <p:nvPr/>
        </p:nvSpPr>
        <p:spPr bwMode="auto">
          <a:xfrm>
            <a:off x="179387" y="982789"/>
            <a:ext cx="8857109" cy="800219"/>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600" b="1" dirty="0">
                <a:solidFill>
                  <a:schemeClr val="bg1"/>
                </a:solidFill>
              </a:rPr>
              <a:t>La </a:t>
            </a:r>
            <a:r>
              <a:rPr lang="es-HN" sz="1600" b="1" dirty="0" err="1">
                <a:solidFill>
                  <a:schemeClr val="bg1"/>
                </a:solidFill>
              </a:rPr>
              <a:t>QUiPP</a:t>
            </a:r>
            <a:r>
              <a:rPr lang="es-HN" sz="16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0" y="-15875"/>
            <a:ext cx="9144000" cy="923925"/>
            <a:chOff x="0" y="3755"/>
            <a:chExt cx="5760" cy="582"/>
          </a:xfrm>
        </p:grpSpPr>
        <p:pic>
          <p:nvPicPr>
            <p:cNvPr id="717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ttangolo 1"/>
          <p:cNvSpPr/>
          <p:nvPr/>
        </p:nvSpPr>
        <p:spPr>
          <a:xfrm>
            <a:off x="179386" y="2237769"/>
            <a:ext cx="8785101" cy="4607415"/>
          </a:xfrm>
          <a:prstGeom prst="rect">
            <a:avLst/>
          </a:prstGeom>
        </p:spPr>
        <p:txBody>
          <a:bodyPr wrap="square">
            <a:spAutoFit/>
          </a:bodyPr>
          <a:lstStyle/>
          <a:p>
            <a:pPr algn="just" eaLnBrk="1" hangingPunct="1">
              <a:lnSpc>
                <a:spcPct val="90000"/>
              </a:lnSpc>
              <a:defRPr/>
            </a:pPr>
            <a:r>
              <a:rPr lang="es-HN" b="1" kern="0" dirty="0">
                <a:latin typeface="Arial" panose="020B0604020202020204" pitchFamily="34" charset="0"/>
                <a:cs typeface="Arial" panose="020B0604020202020204" pitchFamily="34" charset="0"/>
              </a:rPr>
              <a:t>Análisis Estadístico</a:t>
            </a:r>
          </a:p>
          <a:p>
            <a:pPr marL="171450" indent="-171450" algn="just" eaLnBrk="1" hangingPunct="1">
              <a:lnSpc>
                <a:spcPct val="90000"/>
              </a:lnSpc>
              <a:buFont typeface="Arial" charset="0"/>
              <a:buChar char="•"/>
              <a:defRPr/>
            </a:pPr>
            <a:endParaRPr lang="en-US" b="1"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charset="0"/>
              <a:buChar char="•"/>
              <a:defRPr/>
            </a:pPr>
            <a:r>
              <a:rPr lang="es-HN" kern="0" dirty="0">
                <a:latin typeface="Arial" panose="020B0604020202020204" pitchFamily="34" charset="0"/>
                <a:cs typeface="Arial" panose="020B0604020202020204" pitchFamily="34" charset="0"/>
              </a:rPr>
              <a:t>La sensibilidad, especificidad, VPP y VPN de la aplicación </a:t>
            </a:r>
            <a:r>
              <a:rPr lang="es-HN" kern="0" dirty="0" err="1">
                <a:latin typeface="Arial" panose="020B0604020202020204" pitchFamily="34" charset="0"/>
                <a:cs typeface="Arial" panose="020B0604020202020204" pitchFamily="34" charset="0"/>
              </a:rPr>
              <a:t>QUiPP</a:t>
            </a:r>
            <a:r>
              <a:rPr lang="es-HN" kern="0" dirty="0">
                <a:latin typeface="Arial" panose="020B0604020202020204" pitchFamily="34" charset="0"/>
                <a:cs typeface="Arial" panose="020B0604020202020204" pitchFamily="34" charset="0"/>
              </a:rPr>
              <a:t> para predecir </a:t>
            </a:r>
            <a:r>
              <a:rPr lang="es-HN" kern="0" dirty="0" err="1">
                <a:latin typeface="Arial" panose="020B0604020202020204" pitchFamily="34" charset="0"/>
                <a:cs typeface="Arial" panose="020B0604020202020204" pitchFamily="34" charset="0"/>
              </a:rPr>
              <a:t>sPTB</a:t>
            </a:r>
            <a:r>
              <a:rPr lang="es-HN" kern="0" dirty="0">
                <a:latin typeface="Arial" panose="020B0604020202020204" pitchFamily="34" charset="0"/>
                <a:cs typeface="Arial" panose="020B0604020202020204" pitchFamily="34" charset="0"/>
              </a:rPr>
              <a:t> en los 7 días posteriores a la evaluación</a:t>
            </a:r>
            <a:r>
              <a:rPr lang="en-US" kern="0" dirty="0">
                <a:latin typeface="Arial" panose="020B0604020202020204" pitchFamily="34" charset="0"/>
                <a:cs typeface="Arial" panose="020B0604020202020204" pitchFamily="34" charset="0"/>
              </a:rPr>
              <a:t> </a:t>
            </a:r>
            <a:r>
              <a:rPr lang="es-HN" kern="0" dirty="0">
                <a:latin typeface="Arial" panose="020B0604020202020204" pitchFamily="34" charset="0"/>
                <a:cs typeface="Arial" panose="020B0604020202020204" pitchFamily="34" charset="0"/>
              </a:rPr>
              <a:t>(punto final primario) se determinaron para los umbrales de riesgo para la intervención del </a:t>
            </a:r>
            <a:r>
              <a:rPr lang="en-US" kern="0" dirty="0">
                <a:latin typeface="Arial" panose="020B0604020202020204" pitchFamily="34" charset="0"/>
                <a:cs typeface="Arial" panose="020B0604020202020204" pitchFamily="34" charset="0"/>
              </a:rPr>
              <a:t>1%, 5% y 10%, </a:t>
            </a:r>
            <a:r>
              <a:rPr lang="es-HN" kern="0" dirty="0">
                <a:latin typeface="Arial" panose="020B0604020202020204" pitchFamily="34" charset="0"/>
                <a:cs typeface="Arial" panose="020B0604020202020204" pitchFamily="34" charset="0"/>
              </a:rPr>
              <a:t>y se compararon con la estrategia tratar todo. </a:t>
            </a:r>
          </a:p>
          <a:p>
            <a:pPr marL="342900" indent="-342900" algn="just" eaLnBrk="1" hangingPunct="1">
              <a:lnSpc>
                <a:spcPct val="90000"/>
              </a:lnSpc>
              <a:buFont typeface="Arial" charset="0"/>
              <a:buChar char="•"/>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charset="0"/>
              <a:buChar char="•"/>
              <a:defRPr/>
            </a:pPr>
            <a:r>
              <a:rPr lang="es-HN" kern="0" dirty="0">
                <a:latin typeface="Arial" panose="020B0604020202020204" pitchFamily="34" charset="0"/>
                <a:cs typeface="Arial" panose="020B0604020202020204" pitchFamily="34" charset="0"/>
              </a:rPr>
              <a:t>Se calculo  en la mayoría de casos IC de 95%. Sin embargo, para los rangos de 0% o 100%, se otorgo los IC de 97.5% unilaterales equivalentes.</a:t>
            </a:r>
            <a:r>
              <a:rPr lang="en-US" kern="0" dirty="0">
                <a:latin typeface="Arial" panose="020B0604020202020204" pitchFamily="34" charset="0"/>
                <a:cs typeface="Arial" panose="020B0604020202020204" pitchFamily="34" charset="0"/>
              </a:rPr>
              <a:t> </a:t>
            </a:r>
          </a:p>
          <a:p>
            <a:pPr marL="342900" indent="-342900" algn="just" eaLnBrk="1" hangingPunct="1">
              <a:lnSpc>
                <a:spcPct val="90000"/>
              </a:lnSpc>
              <a:buFont typeface="Arial" charset="0"/>
              <a:buChar char="•"/>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charset="0"/>
              <a:buChar char="•"/>
              <a:defRPr/>
            </a:pPr>
            <a:r>
              <a:rPr lang="es-HN" kern="0" dirty="0">
                <a:latin typeface="Arial" panose="020B0604020202020204" pitchFamily="34" charset="0"/>
                <a:cs typeface="Arial" panose="020B0604020202020204" pitchFamily="34" charset="0"/>
              </a:rPr>
              <a:t>Se comparo el desempeño de la aplicación </a:t>
            </a:r>
            <a:r>
              <a:rPr lang="es-HN" kern="0" dirty="0" err="1">
                <a:latin typeface="Arial" panose="020B0604020202020204" pitchFamily="34" charset="0"/>
                <a:cs typeface="Arial" panose="020B0604020202020204" pitchFamily="34" charset="0"/>
              </a:rPr>
              <a:t>QUiPP</a:t>
            </a:r>
            <a:r>
              <a:rPr lang="es-HN" kern="0" dirty="0">
                <a:latin typeface="Arial" panose="020B0604020202020204" pitchFamily="34" charset="0"/>
                <a:cs typeface="Arial" panose="020B0604020202020204" pitchFamily="34" charset="0"/>
              </a:rPr>
              <a:t> para el triaje de casos con amenaza de labor pretérmino antes y después de 30 semanas.</a:t>
            </a:r>
          </a:p>
          <a:p>
            <a:pPr algn="just" eaLnBrk="1" hangingPunct="1">
              <a:lnSpc>
                <a:spcPct val="90000"/>
              </a:lnSpc>
              <a:defRPr/>
            </a:pPr>
            <a:endParaRPr lang="en-US"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charset="0"/>
              <a:buChar char="•"/>
              <a:defRPr/>
            </a:pPr>
            <a:r>
              <a:rPr lang="es-HN" kern="0" dirty="0">
                <a:latin typeface="Arial" panose="020B0604020202020204" pitchFamily="34" charset="0"/>
                <a:cs typeface="Arial" panose="020B0604020202020204" pitchFamily="34" charset="0"/>
              </a:rPr>
              <a:t>Las tazas correspondientes de </a:t>
            </a:r>
            <a:r>
              <a:rPr lang="es-HN" kern="0" dirty="0" err="1">
                <a:latin typeface="Arial" panose="020B0604020202020204" pitchFamily="34" charset="0"/>
                <a:cs typeface="Arial" panose="020B0604020202020204" pitchFamily="34" charset="0"/>
              </a:rPr>
              <a:t>sPTB</a:t>
            </a:r>
            <a:r>
              <a:rPr lang="es-HN" kern="0" dirty="0">
                <a:latin typeface="Arial" panose="020B0604020202020204" pitchFamily="34" charset="0"/>
                <a:cs typeface="Arial" panose="020B0604020202020204" pitchFamily="34" charset="0"/>
              </a:rPr>
              <a:t> en los próximos 7 días, &lt; 30 semanas y &lt; 36 semanas fueron calculados para cinco umbrales de riesgos preespecificados que van en incremento en la aplicación </a:t>
            </a:r>
            <a:r>
              <a:rPr lang="es-HN" kern="0" dirty="0" err="1">
                <a:latin typeface="Arial" panose="020B0604020202020204" pitchFamily="34" charset="0"/>
                <a:cs typeface="Arial" panose="020B0604020202020204" pitchFamily="34" charset="0"/>
              </a:rPr>
              <a:t>QUiPP</a:t>
            </a:r>
            <a:r>
              <a:rPr lang="en-US" kern="0" dirty="0">
                <a:latin typeface="Arial" panose="020B0604020202020204" pitchFamily="34" charset="0"/>
                <a:cs typeface="Arial" panose="020B0604020202020204" pitchFamily="34" charset="0"/>
              </a:rPr>
              <a:t> (&lt; 0.1%, 0.1–1%, 1–5%, 5–10% and &gt; 10%).</a:t>
            </a:r>
          </a:p>
          <a:p>
            <a:pPr marL="342900" indent="-342900" algn="just" eaLnBrk="1" hangingPunct="1">
              <a:lnSpc>
                <a:spcPct val="90000"/>
              </a:lnSpc>
              <a:buFont typeface="Arial" charset="0"/>
              <a:buChar char="•"/>
              <a:defRPr/>
            </a:pPr>
            <a:endParaRPr lang="en-US" sz="2000"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179387" y="982789"/>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
        <p:nvSpPr>
          <p:cNvPr id="10" name="Text Box 27"/>
          <p:cNvSpPr txBox="1">
            <a:spLocks noChangeArrowheads="1"/>
          </p:cNvSpPr>
          <p:nvPr/>
        </p:nvSpPr>
        <p:spPr bwMode="auto">
          <a:xfrm>
            <a:off x="1827213" y="1752230"/>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Métodos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0" y="-15875"/>
            <a:ext cx="9144000" cy="923925"/>
            <a:chOff x="0" y="3755"/>
            <a:chExt cx="5760" cy="582"/>
          </a:xfrm>
        </p:grpSpPr>
        <p:pic>
          <p:nvPicPr>
            <p:cNvPr id="717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179388" y="934775"/>
            <a:ext cx="8857109" cy="800219"/>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600" b="1" dirty="0">
                <a:solidFill>
                  <a:schemeClr val="bg1"/>
                </a:solidFill>
              </a:rPr>
              <a:t>La </a:t>
            </a:r>
            <a:r>
              <a:rPr lang="es-HN" sz="1600" b="1" dirty="0" err="1">
                <a:solidFill>
                  <a:schemeClr val="bg1"/>
                </a:solidFill>
              </a:rPr>
              <a:t>QUiPP</a:t>
            </a:r>
            <a:r>
              <a:rPr lang="es-HN" sz="16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pic>
        <p:nvPicPr>
          <p:cNvPr id="3" name="Immagine 2"/>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tretch>
            <a:fillRect/>
          </a:stretch>
        </p:blipFill>
        <p:spPr>
          <a:xfrm>
            <a:off x="1457484" y="1761719"/>
            <a:ext cx="2853811" cy="4250357"/>
          </a:xfrm>
          <a:prstGeom prst="rect">
            <a:avLst/>
          </a:prstGeom>
        </p:spPr>
      </p:pic>
      <p:pic>
        <p:nvPicPr>
          <p:cNvPr id="4" name="Immagine 3"/>
          <p:cNvPicPr>
            <a:picLocks noChangeAspect="1"/>
          </p:cNvPicPr>
          <p:nvPr/>
        </p:nvPicPr>
        <p:blipFill>
          <a:blip r:embed="rId7">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266542" y="1728577"/>
            <a:ext cx="2747553" cy="4250357"/>
          </a:xfrm>
          <a:prstGeom prst="rect">
            <a:avLst/>
          </a:prstGeom>
        </p:spPr>
      </p:pic>
      <p:sp>
        <p:nvSpPr>
          <p:cNvPr id="11" name="Rettangolo 10"/>
          <p:cNvSpPr/>
          <p:nvPr/>
        </p:nvSpPr>
        <p:spPr>
          <a:xfrm>
            <a:off x="467599" y="6030525"/>
            <a:ext cx="8352420" cy="738664"/>
          </a:xfrm>
          <a:prstGeom prst="rect">
            <a:avLst/>
          </a:prstGeom>
        </p:spPr>
        <p:txBody>
          <a:bodyPr wrap="square">
            <a:spAutoFit/>
          </a:bodyPr>
          <a:lstStyle/>
          <a:p>
            <a:r>
              <a:rPr lang="es-HN" sz="1400" dirty="0">
                <a:ea typeface="Arial" charset="0"/>
              </a:rPr>
              <a:t>a) Captura de pantalla de la </a:t>
            </a:r>
            <a:r>
              <a:rPr lang="es-HN" sz="1400" dirty="0" err="1">
                <a:ea typeface="Arial" charset="0"/>
              </a:rPr>
              <a:t>QUiPP</a:t>
            </a:r>
            <a:r>
              <a:rPr lang="es-HN" sz="1400" dirty="0">
                <a:ea typeface="Arial" charset="0"/>
              </a:rPr>
              <a:t> App, que requiere los datos de ruptura prematura de membranas previa (PPROM), edad gestacional y fibronectina fetal (fFN), para calcular el riesgo de parto pretérmino espontaneo (</a:t>
            </a:r>
            <a:r>
              <a:rPr lang="es-HN" sz="1400" dirty="0" err="1">
                <a:ea typeface="Arial" charset="0"/>
              </a:rPr>
              <a:t>sPTB</a:t>
            </a:r>
            <a:r>
              <a:rPr lang="es-HN" sz="1400" dirty="0">
                <a:ea typeface="Arial" charset="0"/>
              </a:rPr>
              <a:t>). (b) Los resultados de riesgo resultantes son calculados y mostrados.</a:t>
            </a:r>
          </a:p>
        </p:txBody>
      </p:sp>
      <p:sp>
        <p:nvSpPr>
          <p:cNvPr id="5" name="Rettangolo 4"/>
          <p:cNvSpPr/>
          <p:nvPr/>
        </p:nvSpPr>
        <p:spPr>
          <a:xfrm>
            <a:off x="1059311" y="1798296"/>
            <a:ext cx="453970" cy="369332"/>
          </a:xfrm>
          <a:prstGeom prst="rect">
            <a:avLst/>
          </a:prstGeom>
        </p:spPr>
        <p:txBody>
          <a:bodyPr wrap="none">
            <a:spAutoFit/>
          </a:bodyPr>
          <a:lstStyle/>
          <a:p>
            <a:r>
              <a:rPr lang="it-IT" dirty="0">
                <a:ea typeface="Arial" charset="0"/>
              </a:rPr>
              <a:t>a) </a:t>
            </a:r>
            <a:endParaRPr lang="it-IT" dirty="0"/>
          </a:p>
        </p:txBody>
      </p:sp>
      <p:sp>
        <p:nvSpPr>
          <p:cNvPr id="13" name="Rettangolo 12"/>
          <p:cNvSpPr/>
          <p:nvPr/>
        </p:nvSpPr>
        <p:spPr>
          <a:xfrm>
            <a:off x="4883078" y="1761719"/>
            <a:ext cx="453970" cy="369332"/>
          </a:xfrm>
          <a:prstGeom prst="rect">
            <a:avLst/>
          </a:prstGeom>
        </p:spPr>
        <p:txBody>
          <a:bodyPr wrap="none">
            <a:spAutoFit/>
          </a:bodyPr>
          <a:lstStyle/>
          <a:p>
            <a:r>
              <a:rPr lang="it-IT" dirty="0">
                <a:ea typeface="Arial" charset="0"/>
              </a:rPr>
              <a:t>b) </a:t>
            </a:r>
            <a:endParaRPr lang="it-IT" dirty="0"/>
          </a:p>
        </p:txBody>
      </p:sp>
    </p:spTree>
    <p:extLst>
      <p:ext uri="{BB962C8B-B14F-4D97-AF65-F5344CB8AC3E}">
        <p14:creationId xmlns:p14="http://schemas.microsoft.com/office/powerpoint/2010/main" val="2882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7926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Resultados</a:t>
            </a:r>
          </a:p>
        </p:txBody>
      </p:sp>
      <p:sp>
        <p:nvSpPr>
          <p:cNvPr id="20" name="Rettangolo 19"/>
          <p:cNvSpPr/>
          <p:nvPr/>
        </p:nvSpPr>
        <p:spPr>
          <a:xfrm>
            <a:off x="377788" y="2492896"/>
            <a:ext cx="8388424" cy="4081117"/>
          </a:xfrm>
          <a:prstGeom prst="rect">
            <a:avLst/>
          </a:prstGeom>
        </p:spPr>
        <p:txBody>
          <a:bodyPr wrap="square">
            <a:spAutoFit/>
          </a:bodyPr>
          <a:lstStyle/>
          <a:p>
            <a:pPr marL="342900" indent="-342900" algn="just">
              <a:lnSpc>
                <a:spcPct val="90000"/>
              </a:lnSpc>
              <a:buFont typeface="Arial"/>
              <a:buChar char="•"/>
            </a:pPr>
            <a:r>
              <a:rPr lang="es-HN" dirty="0"/>
              <a:t>Un total de 355 mujeres con amenaza de labor pretérmino fueron elegibles para el análisis</a:t>
            </a:r>
            <a:r>
              <a:rPr lang="en-GB" dirty="0"/>
              <a:t>. </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Usando el 5% de riesgo de parto en los próximos 7 días como umbral para tratar, 9/9 mujeres que presentaron con amenaza de labor pretérmino </a:t>
            </a:r>
            <a:r>
              <a:rPr lang="es-HN" b="1" dirty="0"/>
              <a:t>&lt;34 semanas </a:t>
            </a:r>
            <a:r>
              <a:rPr lang="es-HN" dirty="0"/>
              <a:t>habrían sido tratadas correctamente, dando una sensibilidad de 100% (unilateral 97.5% IC, 66.4%) y un VPN de 100% (95% IC, 98.9–100%).</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dirty="0"/>
              <a:t>Si el riesgo con umbral de 5% se ha usado para triaje de mujeres que presentan amenaza de labor pretérmino entre </a:t>
            </a:r>
            <a:r>
              <a:rPr lang="es-HN" b="1" dirty="0"/>
              <a:t>24 y 29 + 6semanas </a:t>
            </a:r>
            <a:r>
              <a:rPr lang="es-HN" dirty="0"/>
              <a:t> gestación, 89.4% de las admisiones pudieron haberse evitado con seguridad comparado con el 0% de la estrategia tratar todo.</a:t>
            </a:r>
            <a:r>
              <a:rPr lang="en-GB" dirty="0"/>
              <a:t> </a:t>
            </a:r>
          </a:p>
          <a:p>
            <a:pPr marL="342900" indent="-342900" algn="just">
              <a:lnSpc>
                <a:spcPct val="90000"/>
              </a:lnSpc>
              <a:buFont typeface="Arial"/>
              <a:buChar char="•"/>
            </a:pPr>
            <a:endParaRPr lang="en-GB" dirty="0"/>
          </a:p>
          <a:p>
            <a:pPr marL="342900" indent="-342900" algn="just">
              <a:lnSpc>
                <a:spcPct val="90000"/>
              </a:lnSpc>
              <a:buFont typeface="Arial"/>
              <a:buChar char="•"/>
            </a:pPr>
            <a:r>
              <a:rPr lang="es-HN" b="1" dirty="0"/>
              <a:t>Ningún caso verdadero de labor pretérmino se hubiera perdido utilizando los umbrales de riesgo de la aplicación </a:t>
            </a:r>
            <a:r>
              <a:rPr lang="es-HN" b="1" dirty="0" err="1"/>
              <a:t>QUiPP</a:t>
            </a:r>
            <a:r>
              <a:rPr lang="es-HN" b="1" dirty="0"/>
              <a:t>, así como ninguna mujer con un riesgo &lt;10% de parto en los próximos 7 días</a:t>
            </a:r>
            <a:r>
              <a:rPr lang="es-HN" dirty="0"/>
              <a:t>.</a:t>
            </a:r>
          </a:p>
        </p:txBody>
      </p:sp>
      <p:sp>
        <p:nvSpPr>
          <p:cNvPr id="10" name="Text Box 5"/>
          <p:cNvSpPr txBox="1">
            <a:spLocks noChangeArrowheads="1"/>
          </p:cNvSpPr>
          <p:nvPr/>
        </p:nvSpPr>
        <p:spPr bwMode="auto">
          <a:xfrm>
            <a:off x="154484" y="968375"/>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Tree>
    <p:extLst>
      <p:ext uri="{BB962C8B-B14F-4D97-AF65-F5344CB8AC3E}">
        <p14:creationId xmlns:p14="http://schemas.microsoft.com/office/powerpoint/2010/main" val="345770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95736" y="1768015"/>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Resultados</a:t>
            </a:r>
          </a:p>
        </p:txBody>
      </p:sp>
      <p:sp>
        <p:nvSpPr>
          <p:cNvPr id="15" name="Text Box 5"/>
          <p:cNvSpPr txBox="1">
            <a:spLocks noChangeArrowheads="1"/>
          </p:cNvSpPr>
          <p:nvPr/>
        </p:nvSpPr>
        <p:spPr bwMode="auto">
          <a:xfrm>
            <a:off x="143445" y="955482"/>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graphicFrame>
        <p:nvGraphicFramePr>
          <p:cNvPr id="2" name="Tabella 1"/>
          <p:cNvGraphicFramePr>
            <a:graphicFrameLocks noGrp="1"/>
          </p:cNvGraphicFramePr>
          <p:nvPr>
            <p:extLst>
              <p:ext uri="{D42A27DB-BD31-4B8C-83A1-F6EECF244321}">
                <p14:modId xmlns:p14="http://schemas.microsoft.com/office/powerpoint/2010/main" val="3205414096"/>
              </p:ext>
            </p:extLst>
          </p:nvPr>
        </p:nvGraphicFramePr>
        <p:xfrm>
          <a:off x="107504" y="3051623"/>
          <a:ext cx="8856984" cy="3369083"/>
        </p:xfrm>
        <a:graphic>
          <a:graphicData uri="http://schemas.openxmlformats.org/drawingml/2006/table">
            <a:tbl>
              <a:tblPr>
                <a:tableStyleId>{5C22544A-7EE6-4342-B048-85BDC9FD1C3A}</a:tableStyleId>
              </a:tblPr>
              <a:tblGrid>
                <a:gridCol w="1440160">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960959">
                  <a:extLst>
                    <a:ext uri="{9D8B030D-6E8A-4147-A177-3AD203B41FA5}">
                      <a16:colId xmlns:a16="http://schemas.microsoft.com/office/drawing/2014/main" xmlns="" val="20002"/>
                    </a:ext>
                  </a:extLst>
                </a:gridCol>
                <a:gridCol w="921751">
                  <a:extLst>
                    <a:ext uri="{9D8B030D-6E8A-4147-A177-3AD203B41FA5}">
                      <a16:colId xmlns:a16="http://schemas.microsoft.com/office/drawing/2014/main" xmlns="" val="20003"/>
                    </a:ext>
                  </a:extLst>
                </a:gridCol>
                <a:gridCol w="1429658">
                  <a:extLst>
                    <a:ext uri="{9D8B030D-6E8A-4147-A177-3AD203B41FA5}">
                      <a16:colId xmlns:a16="http://schemas.microsoft.com/office/drawing/2014/main" xmlns="" val="20004"/>
                    </a:ext>
                  </a:extLst>
                </a:gridCol>
                <a:gridCol w="678716">
                  <a:extLst>
                    <a:ext uri="{9D8B030D-6E8A-4147-A177-3AD203B41FA5}">
                      <a16:colId xmlns:a16="http://schemas.microsoft.com/office/drawing/2014/main" xmlns="" val="20005"/>
                    </a:ext>
                  </a:extLst>
                </a:gridCol>
                <a:gridCol w="1121484">
                  <a:extLst>
                    <a:ext uri="{9D8B030D-6E8A-4147-A177-3AD203B41FA5}">
                      <a16:colId xmlns:a16="http://schemas.microsoft.com/office/drawing/2014/main" xmlns="" val="20006"/>
                    </a:ext>
                  </a:extLst>
                </a:gridCol>
                <a:gridCol w="1368152">
                  <a:extLst>
                    <a:ext uri="{9D8B030D-6E8A-4147-A177-3AD203B41FA5}">
                      <a16:colId xmlns:a16="http://schemas.microsoft.com/office/drawing/2014/main" xmlns="" val="20007"/>
                    </a:ext>
                  </a:extLst>
                </a:gridCol>
              </a:tblGrid>
              <a:tr h="754755">
                <a:tc>
                  <a:txBody>
                    <a:bodyPr/>
                    <a:lstStyle/>
                    <a:p>
                      <a:pPr algn="ctr" fontAlgn="ctr"/>
                      <a:r>
                        <a:rPr lang="sk-SK" sz="1400" u="none" strike="noStrike" dirty="0">
                          <a:effectLst/>
                        </a:rPr>
                        <a:t> </a:t>
                      </a:r>
                      <a:endParaRPr lang="sk-SK"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u="none" strike="noStrike" dirty="0">
                          <a:effectLst/>
                        </a:rPr>
                        <a:t>Sensibilidad </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i="0" u="none" strike="noStrike" dirty="0">
                          <a:solidFill>
                            <a:srgbClr val="000000"/>
                          </a:solidFill>
                          <a:effectLst/>
                          <a:latin typeface="Arial " charset="0"/>
                        </a:rPr>
                        <a:t>Especificidad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i="0" u="none" strike="noStrike" dirty="0">
                          <a:solidFill>
                            <a:srgbClr val="000000"/>
                          </a:solidFill>
                          <a:effectLst/>
                          <a:latin typeface="Arial " charset="0"/>
                        </a:rPr>
                        <a:t>VPN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u="none" strike="noStrike" dirty="0">
                          <a:effectLst/>
                        </a:rPr>
                        <a:t>Despachada inapropiadamente</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i="0" u="none" strike="noStrike" dirty="0">
                          <a:solidFill>
                            <a:srgbClr val="000000"/>
                          </a:solidFill>
                          <a:effectLst/>
                          <a:latin typeface="Arial " charset="0"/>
                        </a:rPr>
                        <a:t>VPP</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u="none" strike="noStrike" dirty="0">
                          <a:effectLst/>
                        </a:rPr>
                        <a:t>Admision hospitalaria preventiva</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400" b="1" u="none" strike="noStrike" dirty="0">
                          <a:effectLst/>
                        </a:rPr>
                        <a:t>Resultado negativo</a:t>
                      </a:r>
                    </a:p>
                    <a:p>
                      <a:pPr algn="ctr" fontAlgn="ctr"/>
                      <a:r>
                        <a:rPr lang="it-IT" sz="1400" b="1" u="none" strike="noStrike" dirty="0">
                          <a:effectLst/>
                        </a:rPr>
                        <a:t>(admisiones evitadas)</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 val="10000"/>
                  </a:ext>
                </a:extLst>
              </a:tr>
              <a:tr h="238677">
                <a:tc>
                  <a:txBody>
                    <a:bodyPr/>
                    <a:lstStyle/>
                    <a:p>
                      <a:pPr algn="ctr" fontAlgn="ctr"/>
                      <a:r>
                        <a:rPr lang="it-IT" sz="1400" b="1" u="none" strike="noStrike" dirty="0">
                          <a:effectLst/>
                        </a:rPr>
                        <a:t>Parametro</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a:effectLst/>
                        </a:rPr>
                        <a:t>(%)</a:t>
                      </a:r>
                      <a:endParaRPr lang="is-IS" sz="1400" b="0" i="0" u="none" strike="noStrike">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(n)</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(n)</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 val="10001"/>
                  </a:ext>
                </a:extLst>
              </a:tr>
              <a:tr h="377378">
                <a:tc>
                  <a:txBody>
                    <a:bodyPr/>
                    <a:lstStyle/>
                    <a:p>
                      <a:pPr algn="ctr" fontAlgn="ctr"/>
                      <a:r>
                        <a:rPr lang="it-IT" sz="1400" b="1" u="none" strike="noStrike" dirty="0">
                          <a:effectLst/>
                        </a:rPr>
                        <a:t>Estrategia tratar todo</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3</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fi-FI" sz="1400" u="none" strike="noStrike" dirty="0">
                          <a:effectLst/>
                        </a:rPr>
                        <a:t>188</a:t>
                      </a:r>
                      <a:endParaRPr lang="fi-FI"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2"/>
                  </a:ext>
                </a:extLst>
              </a:tr>
              <a:tr h="377378">
                <a:tc gridSpan="8">
                  <a:txBody>
                    <a:bodyPr/>
                    <a:lstStyle/>
                    <a:p>
                      <a:pPr algn="l" fontAlgn="ctr"/>
                      <a:r>
                        <a:rPr lang="it-IT" sz="1400" b="1" u="none" strike="noStrike" dirty="0">
                          <a:effectLst/>
                        </a:rPr>
                        <a:t>QUiPP App umbral de riesgo</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tc hMerge="1">
                  <a:txBody>
                    <a:bodyPr/>
                    <a:lstStyle/>
                    <a:p>
                      <a:pPr algn="ctr" fontAlgn="b"/>
                      <a:endParaRPr lang="it-IT" sz="1400" b="0" i="0" u="none" strike="noStrike" dirty="0">
                        <a:solidFill>
                          <a:srgbClr val="000000"/>
                        </a:solidFill>
                        <a:effectLst/>
                        <a:latin typeface="Arial " charset="0"/>
                      </a:endParaRPr>
                    </a:p>
                  </a:txBody>
                  <a:tcPr marL="12700" marR="12700" marT="12700" marB="0" anchor="b">
                    <a:solidFill>
                      <a:srgbClr val="F0F3FB"/>
                    </a:solidFill>
                  </a:tcPr>
                </a:tc>
                <a:extLst>
                  <a:ext uri="{0D108BD9-81ED-4DB2-BD59-A6C34878D82A}">
                    <a16:rowId xmlns:a16="http://schemas.microsoft.com/office/drawing/2014/main" xmlns="" val="10003"/>
                  </a:ext>
                </a:extLst>
              </a:tr>
              <a:tr h="503992">
                <a:tc>
                  <a:txBody>
                    <a:bodyPr/>
                    <a:lstStyle/>
                    <a:p>
                      <a:pPr algn="ctr" fontAlgn="ctr"/>
                      <a:r>
                        <a:rPr lang="pt-BR" sz="1400" b="1" u="none" strike="noStrike" dirty="0">
                          <a:effectLst/>
                        </a:rPr>
                        <a:t>1%</a:t>
                      </a:r>
                      <a:endParaRPr lang="pt-BR"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(54.1-100)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83.5</a:t>
                      </a:r>
                    </a:p>
                    <a:p>
                      <a:pPr algn="ctr" fontAlgn="b"/>
                      <a:r>
                        <a:rPr lang="hr-HR" sz="1400" u="none" strike="noStrike" dirty="0">
                          <a:effectLst/>
                        </a:rPr>
                        <a:t>(77.3-88.6)</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(97.8-100)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17</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cs-CZ" sz="1400" u="none" strike="noStrike" dirty="0">
                          <a:effectLst/>
                        </a:rPr>
                        <a:t>36</a:t>
                      </a:r>
                      <a:endParaRPr lang="cs-CZ"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nb-NO" sz="1400" u="none" strike="noStrike" dirty="0">
                          <a:effectLst/>
                        </a:rPr>
                        <a:t>81.0</a:t>
                      </a:r>
                      <a:endParaRPr lang="nb-NO"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4"/>
                  </a:ext>
                </a:extLst>
              </a:tr>
              <a:tr h="504056">
                <a:tc>
                  <a:txBody>
                    <a:bodyPr/>
                    <a:lstStyle/>
                    <a:p>
                      <a:pPr algn="ctr" fontAlgn="ctr"/>
                      <a:r>
                        <a:rPr lang="it-IT" sz="1400" b="1" u="none" strike="noStrike" dirty="0">
                          <a:effectLst/>
                        </a:rPr>
                        <a:t>5%</a:t>
                      </a:r>
                      <a:endParaRPr lang="it-IT"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(54.1-100)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92.3</a:t>
                      </a:r>
                    </a:p>
                    <a:p>
                      <a:pPr algn="ctr" fontAlgn="b"/>
                      <a:r>
                        <a:rPr lang="hr-HR" sz="1400" u="none" strike="noStrike" dirty="0">
                          <a:effectLst/>
                        </a:rPr>
                        <a:t>(87.4-95.7)</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(97.8-100)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30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20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89.4</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5"/>
                  </a:ext>
                </a:extLst>
              </a:tr>
              <a:tr h="432048">
                <a:tc>
                  <a:txBody>
                    <a:bodyPr/>
                    <a:lstStyle/>
                    <a:p>
                      <a:pPr algn="ctr" fontAlgn="ctr"/>
                      <a:r>
                        <a:rPr lang="pt-BR" sz="1400" b="1" u="none" strike="noStrike" dirty="0">
                          <a:effectLst/>
                        </a:rPr>
                        <a:t>10%</a:t>
                      </a:r>
                      <a:endParaRPr lang="pt-BR"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(54.1-100)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95.0</a:t>
                      </a:r>
                    </a:p>
                    <a:p>
                      <a:pPr algn="ctr" fontAlgn="b"/>
                      <a:r>
                        <a:rPr lang="hr-HR" sz="1400" u="none" strike="noStrike" dirty="0">
                          <a:effectLst/>
                        </a:rPr>
                        <a:t>(90.8-97.7)</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(97.8-100)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40</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u="none" strike="noStrike" dirty="0">
                          <a:effectLst/>
                        </a:rPr>
                        <a:t>15</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86.7</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6"/>
                  </a:ext>
                </a:extLst>
              </a:tr>
            </a:tbl>
          </a:graphicData>
        </a:graphic>
      </p:graphicFrame>
      <p:sp>
        <p:nvSpPr>
          <p:cNvPr id="3" name="Rettangolo 2"/>
          <p:cNvSpPr/>
          <p:nvPr/>
        </p:nvSpPr>
        <p:spPr>
          <a:xfrm>
            <a:off x="0" y="6597352"/>
            <a:ext cx="9013710" cy="276999"/>
          </a:xfrm>
          <a:prstGeom prst="rect">
            <a:avLst/>
          </a:prstGeom>
        </p:spPr>
        <p:txBody>
          <a:bodyPr wrap="square">
            <a:spAutoFit/>
          </a:bodyPr>
          <a:lstStyle/>
          <a:p>
            <a:r>
              <a:rPr lang="it-IT" sz="1200" dirty="0"/>
              <a:t>VPN, valor predictivo negativo; VPP, valor predictivo positivo.</a:t>
            </a:r>
          </a:p>
        </p:txBody>
      </p:sp>
      <p:sp>
        <p:nvSpPr>
          <p:cNvPr id="5" name="Rettangolo 4"/>
          <p:cNvSpPr/>
          <p:nvPr/>
        </p:nvSpPr>
        <p:spPr>
          <a:xfrm>
            <a:off x="179387" y="2178665"/>
            <a:ext cx="8834323" cy="923330"/>
          </a:xfrm>
          <a:prstGeom prst="rect">
            <a:avLst/>
          </a:prstGeom>
        </p:spPr>
        <p:txBody>
          <a:bodyPr wrap="square">
            <a:spAutoFit/>
          </a:bodyPr>
          <a:lstStyle/>
          <a:p>
            <a:pPr algn="ctr"/>
            <a:r>
              <a:rPr lang="es-HN" dirty="0">
                <a:ea typeface="Arial" charset="0"/>
              </a:rPr>
              <a:t>Desempeño de la estrategia tratar todo </a:t>
            </a:r>
            <a:r>
              <a:rPr lang="es-HN" i="1" dirty="0">
                <a:ea typeface="Arial" charset="0"/>
              </a:rPr>
              <a:t>vs </a:t>
            </a:r>
            <a:r>
              <a:rPr lang="es-HN" dirty="0">
                <a:ea typeface="Arial" charset="0"/>
              </a:rPr>
              <a:t>intervención a umbrales de riesgo de 1%, 5% y 10% para parto dentro de los 7 días de acuerdo a la aplicación </a:t>
            </a:r>
            <a:r>
              <a:rPr lang="es-HN" dirty="0" err="1">
                <a:ea typeface="Arial" charset="0"/>
              </a:rPr>
              <a:t>QUiPP</a:t>
            </a:r>
            <a:r>
              <a:rPr lang="es-HN" dirty="0">
                <a:ea typeface="Arial" charset="0"/>
              </a:rPr>
              <a:t> antes de 30 semanas de gestación</a:t>
            </a:r>
          </a:p>
        </p:txBody>
      </p:sp>
      <p:sp>
        <p:nvSpPr>
          <p:cNvPr id="6" name="Rettangolo 5"/>
          <p:cNvSpPr/>
          <p:nvPr/>
        </p:nvSpPr>
        <p:spPr bwMode="auto">
          <a:xfrm>
            <a:off x="7596336" y="4869160"/>
            <a:ext cx="1368152" cy="1457498"/>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7106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5"/>
          <p:cNvSpPr txBox="1">
            <a:spLocks noChangeArrowheads="1"/>
          </p:cNvSpPr>
          <p:nvPr/>
        </p:nvSpPr>
        <p:spPr bwMode="auto">
          <a:xfrm>
            <a:off x="147688" y="943228"/>
            <a:ext cx="8857109" cy="769441"/>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500" b="1" dirty="0">
                <a:solidFill>
                  <a:schemeClr val="bg1"/>
                </a:solidFill>
              </a:rPr>
              <a:t>La </a:t>
            </a:r>
            <a:r>
              <a:rPr lang="es-HN" sz="1500" b="1" dirty="0" err="1">
                <a:solidFill>
                  <a:schemeClr val="bg1"/>
                </a:solidFill>
              </a:rPr>
              <a:t>QUiPP</a:t>
            </a:r>
            <a:r>
              <a:rPr lang="es-HN" sz="1500" b="1" dirty="0">
                <a:solidFill>
                  <a:schemeClr val="bg1"/>
                </a:solidFill>
              </a:rPr>
              <a:t> App: una alternativa segura para la estrategia de tratar todo en amenaza de labor pretérmino</a:t>
            </a:r>
          </a:p>
          <a:p>
            <a:pPr algn="ctr" eaLnBrk="1" fontAlgn="auto" hangingPunct="1">
              <a:spcBef>
                <a:spcPts val="0"/>
              </a:spcBef>
              <a:spcAft>
                <a:spcPts val="0"/>
              </a:spcAft>
              <a:defRPr/>
            </a:pPr>
            <a:r>
              <a:rPr lang="it-IT" sz="1400" i="1" kern="0" dirty="0">
                <a:solidFill>
                  <a:srgbClr val="FFFFFF"/>
                </a:solidFill>
                <a:latin typeface="Arial"/>
              </a:rPr>
              <a:t>Watson</a:t>
            </a:r>
            <a:r>
              <a:rPr lang="en-GB" sz="1400" i="1" kern="0" dirty="0">
                <a:solidFill>
                  <a:srgbClr val="FFFFFF"/>
                </a:solidFill>
                <a:latin typeface="Arial"/>
              </a:rPr>
              <a:t> et al., UOG 2017</a:t>
            </a:r>
          </a:p>
        </p:txBody>
      </p:sp>
      <p:sp>
        <p:nvSpPr>
          <p:cNvPr id="13" name="Text Box 27"/>
          <p:cNvSpPr txBox="1">
            <a:spLocks noChangeArrowheads="1"/>
          </p:cNvSpPr>
          <p:nvPr/>
        </p:nvSpPr>
        <p:spPr bwMode="auto">
          <a:xfrm>
            <a:off x="2195674" y="1734321"/>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s-HN" altLang="en-US" sz="2400" b="1" dirty="0"/>
              <a:t>Resultados</a:t>
            </a:r>
          </a:p>
        </p:txBody>
      </p:sp>
      <p:graphicFrame>
        <p:nvGraphicFramePr>
          <p:cNvPr id="14" name="Tabella 13"/>
          <p:cNvGraphicFramePr>
            <a:graphicFrameLocks noGrp="1"/>
          </p:cNvGraphicFramePr>
          <p:nvPr>
            <p:extLst>
              <p:ext uri="{D42A27DB-BD31-4B8C-83A1-F6EECF244321}">
                <p14:modId xmlns:p14="http://schemas.microsoft.com/office/powerpoint/2010/main" val="1307757903"/>
              </p:ext>
            </p:extLst>
          </p:nvPr>
        </p:nvGraphicFramePr>
        <p:xfrm>
          <a:off x="143444" y="3140968"/>
          <a:ext cx="8928993" cy="2864912"/>
        </p:xfrm>
        <a:graphic>
          <a:graphicData uri="http://schemas.openxmlformats.org/drawingml/2006/table">
            <a:tbl>
              <a:tblPr>
                <a:tableStyleId>{5C22544A-7EE6-4342-B048-85BDC9FD1C3A}</a:tableStyleId>
              </a:tblPr>
              <a:tblGrid>
                <a:gridCol w="1368152">
                  <a:extLst>
                    <a:ext uri="{9D8B030D-6E8A-4147-A177-3AD203B41FA5}">
                      <a16:colId xmlns:a16="http://schemas.microsoft.com/office/drawing/2014/main" xmlns="" val="20000"/>
                    </a:ext>
                  </a:extLst>
                </a:gridCol>
                <a:gridCol w="1096738">
                  <a:extLst>
                    <a:ext uri="{9D8B030D-6E8A-4147-A177-3AD203B41FA5}">
                      <a16:colId xmlns:a16="http://schemas.microsoft.com/office/drawing/2014/main" xmlns="" val="20001"/>
                    </a:ext>
                  </a:extLst>
                </a:gridCol>
                <a:gridCol w="1063502">
                  <a:extLst>
                    <a:ext uri="{9D8B030D-6E8A-4147-A177-3AD203B41FA5}">
                      <a16:colId xmlns:a16="http://schemas.microsoft.com/office/drawing/2014/main" xmlns="" val="20002"/>
                    </a:ext>
                  </a:extLst>
                </a:gridCol>
                <a:gridCol w="936103">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gridCol w="864097">
                  <a:extLst>
                    <a:ext uri="{9D8B030D-6E8A-4147-A177-3AD203B41FA5}">
                      <a16:colId xmlns:a16="http://schemas.microsoft.com/office/drawing/2014/main" xmlns="" val="20005"/>
                    </a:ext>
                  </a:extLst>
                </a:gridCol>
                <a:gridCol w="1214569">
                  <a:extLst>
                    <a:ext uri="{9D8B030D-6E8A-4147-A177-3AD203B41FA5}">
                      <a16:colId xmlns:a16="http://schemas.microsoft.com/office/drawing/2014/main" xmlns="" val="20006"/>
                    </a:ext>
                  </a:extLst>
                </a:gridCol>
                <a:gridCol w="1377720">
                  <a:extLst>
                    <a:ext uri="{9D8B030D-6E8A-4147-A177-3AD203B41FA5}">
                      <a16:colId xmlns:a16="http://schemas.microsoft.com/office/drawing/2014/main" xmlns="" val="20007"/>
                    </a:ext>
                  </a:extLst>
                </a:gridCol>
              </a:tblGrid>
              <a:tr h="754755">
                <a:tc>
                  <a:txBody>
                    <a:bodyPr/>
                    <a:lstStyle/>
                    <a:p>
                      <a:pPr algn="ctr" fontAlgn="ctr"/>
                      <a:r>
                        <a:rPr lang="sk-SK" sz="1400" u="none" strike="noStrike" dirty="0">
                          <a:effectLst/>
                        </a:rPr>
                        <a:t> </a:t>
                      </a:r>
                      <a:endParaRPr lang="sk-SK" sz="14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u="none" strike="noStrike" dirty="0">
                          <a:effectLst/>
                        </a:rPr>
                        <a:t>Sensibilidad </a:t>
                      </a:r>
                      <a:endParaRPr lang="it-IT" sz="16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i="0" u="none" strike="noStrike" dirty="0">
                          <a:solidFill>
                            <a:srgbClr val="000000"/>
                          </a:solidFill>
                          <a:effectLst/>
                          <a:latin typeface="Arial " charset="0"/>
                        </a:rPr>
                        <a:t>Especificidad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i="0" u="none" strike="noStrike" dirty="0">
                          <a:solidFill>
                            <a:srgbClr val="000000"/>
                          </a:solidFill>
                          <a:effectLst/>
                          <a:latin typeface="Arial " charset="0"/>
                        </a:rPr>
                        <a:t>VPN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i="0" u="none" strike="noStrike" dirty="0">
                          <a:solidFill>
                            <a:srgbClr val="000000"/>
                          </a:solidFill>
                          <a:effectLst/>
                          <a:latin typeface="Arial " charset="0"/>
                        </a:rPr>
                        <a:t>VPP</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u="none" strike="noStrike" dirty="0">
                          <a:effectLst/>
                        </a:rPr>
                        <a:t>sPTB</a:t>
                      </a:r>
                    </a:p>
                    <a:p>
                      <a:pPr algn="ctr" fontAlgn="ctr"/>
                      <a:r>
                        <a:rPr lang="it-IT" sz="1600" b="1" u="none" strike="noStrike" dirty="0">
                          <a:effectLst/>
                        </a:rPr>
                        <a:t>proximos 7 dias</a:t>
                      </a:r>
                      <a:endParaRPr lang="it-IT" sz="16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1600" b="1" u="none" strike="noStrike" dirty="0">
                          <a:effectLst/>
                        </a:rPr>
                        <a:t>Admision hospitalariapreventiva</a:t>
                      </a:r>
                      <a:endParaRPr lang="it-IT" sz="16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lang="it-IT" sz="1600" b="1" u="none" strike="noStrike" dirty="0">
                          <a:effectLst/>
                        </a:rPr>
                        <a:t>Resultado negativo</a:t>
                      </a:r>
                    </a:p>
                    <a:p>
                      <a:pPr algn="ctr" fontAlgn="ctr"/>
                      <a:r>
                        <a:rPr lang="it-IT" sz="1600" b="1" u="none" strike="noStrike" dirty="0">
                          <a:effectLst/>
                        </a:rPr>
                        <a:t>(admisiones evitadas)</a:t>
                      </a:r>
                      <a:endParaRPr lang="it-IT" sz="16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 val="10000"/>
                  </a:ext>
                </a:extLst>
              </a:tr>
              <a:tr h="238677">
                <a:tc>
                  <a:txBody>
                    <a:bodyPr/>
                    <a:lstStyle/>
                    <a:p>
                      <a:pPr algn="ctr" fontAlgn="ctr"/>
                      <a:r>
                        <a:rPr lang="it-IT" sz="1600" b="1" u="none" strike="noStrike" dirty="0">
                          <a:effectLst/>
                        </a:rPr>
                        <a:t>EG a la presentacion</a:t>
                      </a:r>
                      <a:endParaRPr lang="it-IT" sz="1600" b="1"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(n)</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s-IS" sz="1400" u="none" strike="noStrike" dirty="0">
                        <a:effectLst/>
                      </a:endParaRPr>
                    </a:p>
                    <a:p>
                      <a:pPr marL="0" marR="0" indent="0" algn="ctr" defTabSz="914400" rtl="0" eaLnBrk="1" fontAlgn="b" latinLnBrk="0" hangingPunct="1">
                        <a:lnSpc>
                          <a:spcPct val="100000"/>
                        </a:lnSpc>
                        <a:spcBef>
                          <a:spcPts val="0"/>
                        </a:spcBef>
                        <a:spcAft>
                          <a:spcPts val="0"/>
                        </a:spcAft>
                        <a:buClrTx/>
                        <a:buSzTx/>
                        <a:buFontTx/>
                        <a:buNone/>
                        <a:tabLst/>
                        <a:defRPr/>
                      </a:pPr>
                      <a:r>
                        <a:rPr lang="is-IS" sz="1400" u="none" strike="noStrike" dirty="0">
                          <a:effectLst/>
                        </a:rPr>
                        <a:t>(n)</a:t>
                      </a:r>
                      <a:endParaRPr lang="is-IS" sz="1400" b="0" i="0" u="none" strike="noStrike" dirty="0">
                        <a:solidFill>
                          <a:srgbClr val="000000"/>
                        </a:solidFill>
                        <a:effectLst/>
                        <a:latin typeface="Arial " charset="0"/>
                      </a:endParaRPr>
                    </a:p>
                    <a:p>
                      <a:pPr algn="ctr" fontAlgn="b"/>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is-IS" sz="1400" u="none" strike="noStrike" dirty="0">
                          <a:effectLst/>
                        </a:rPr>
                        <a:t>(%)</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 val="10001"/>
                  </a:ext>
                </a:extLst>
              </a:tr>
              <a:tr h="648008">
                <a:tc>
                  <a:txBody>
                    <a:bodyPr/>
                    <a:lstStyle/>
                    <a:p>
                      <a:pPr algn="ctr" fontAlgn="ctr"/>
                      <a:r>
                        <a:rPr lang="pt-BR" sz="1600" b="1" u="none" strike="noStrike" dirty="0">
                          <a:effectLst/>
                        </a:rPr>
                        <a:t>24</a:t>
                      </a:r>
                      <a:r>
                        <a:rPr lang="pt-BR" sz="1600" b="1" u="none" strike="noStrike" baseline="30000" dirty="0">
                          <a:effectLst/>
                        </a:rPr>
                        <a:t>+0</a:t>
                      </a:r>
                      <a:r>
                        <a:rPr lang="pt-BR" sz="1600" b="1" u="none" strike="noStrike" baseline="0" dirty="0">
                          <a:effectLst/>
                        </a:rPr>
                        <a:t> </a:t>
                      </a:r>
                      <a:r>
                        <a:rPr lang="pt-BR" sz="1600" b="1" u="none" strike="noStrike" baseline="0" dirty="0" err="1">
                          <a:effectLst/>
                        </a:rPr>
                        <a:t>to</a:t>
                      </a:r>
                      <a:r>
                        <a:rPr lang="pt-BR" sz="1600" b="1" u="none" strike="noStrike" baseline="0" dirty="0">
                          <a:effectLst/>
                        </a:rPr>
                        <a:t> 29</a:t>
                      </a:r>
                      <a:r>
                        <a:rPr lang="pt-BR" sz="1600" b="1" u="none" strike="noStrike" baseline="30000" dirty="0">
                          <a:effectLst/>
                        </a:rPr>
                        <a:t>+6</a:t>
                      </a:r>
                      <a:endParaRPr lang="pt-BR" sz="1600" b="1" i="0" u="none" strike="noStrike" baseline="30000"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(54.1-100)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92.3</a:t>
                      </a:r>
                    </a:p>
                    <a:p>
                      <a:pPr algn="ctr" fontAlgn="b"/>
                      <a:r>
                        <a:rPr lang="hr-HR" sz="1400" u="none" strike="noStrike" dirty="0">
                          <a:effectLst/>
                        </a:rPr>
                        <a:t>(87.4-95.7)</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(97.8-100)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b="0" i="0" u="none" strike="noStrike" dirty="0">
                          <a:solidFill>
                            <a:schemeClr val="dk1"/>
                          </a:solidFill>
                          <a:effectLst/>
                          <a:latin typeface="+mn-lt"/>
                        </a:rPr>
                        <a:t>30</a:t>
                      </a:r>
                    </a:p>
                    <a:p>
                      <a:pPr algn="ctr" fontAlgn="b"/>
                      <a:r>
                        <a:rPr lang="it-IT" sz="1400" b="0" i="0" u="none" strike="noStrike" dirty="0">
                          <a:solidFill>
                            <a:schemeClr val="dk1"/>
                          </a:solidFill>
                          <a:effectLst/>
                          <a:latin typeface="+mn-lt"/>
                        </a:rPr>
                        <a:t>(11.9-54.3)</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cs-CZ" sz="1400" u="none" strike="noStrike" dirty="0">
                          <a:effectLst/>
                        </a:rPr>
                        <a:t>36</a:t>
                      </a:r>
                      <a:endParaRPr lang="cs-CZ"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endParaRPr lang="nb-NO"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nb-NO" sz="1400" u="none" strike="noStrike" dirty="0">
                          <a:effectLst/>
                        </a:rPr>
                        <a:t>81.0</a:t>
                      </a:r>
                      <a:endParaRPr lang="nb-NO"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2"/>
                  </a:ext>
                </a:extLst>
              </a:tr>
              <a:tr h="576064">
                <a:tc>
                  <a:txBody>
                    <a:bodyPr/>
                    <a:lstStyle/>
                    <a:p>
                      <a:pPr algn="ctr" fontAlgn="ctr"/>
                      <a:r>
                        <a:rPr lang="pt-BR" sz="1600" b="1" u="none" strike="noStrike" baseline="0" dirty="0">
                          <a:effectLst/>
                        </a:rPr>
                        <a:t>30</a:t>
                      </a:r>
                      <a:r>
                        <a:rPr lang="pt-BR" sz="1600" b="1" u="none" strike="noStrike" baseline="30000" dirty="0">
                          <a:effectLst/>
                        </a:rPr>
                        <a:t>+0</a:t>
                      </a:r>
                      <a:r>
                        <a:rPr lang="pt-BR" sz="1600" b="1" u="none" strike="noStrike" baseline="0" dirty="0">
                          <a:effectLst/>
                        </a:rPr>
                        <a:t> </a:t>
                      </a:r>
                      <a:r>
                        <a:rPr lang="pt-BR" sz="1600" b="1" u="none" strike="noStrike" baseline="0" dirty="0" err="1">
                          <a:effectLst/>
                        </a:rPr>
                        <a:t>to</a:t>
                      </a:r>
                      <a:r>
                        <a:rPr lang="pt-BR" sz="1600" b="1" u="none" strike="noStrike" baseline="0" dirty="0">
                          <a:effectLst/>
                        </a:rPr>
                        <a:t> 34</a:t>
                      </a:r>
                      <a:r>
                        <a:rPr lang="pt-BR" sz="1600" b="1" u="none" strike="noStrike" baseline="30000" dirty="0">
                          <a:effectLst/>
                        </a:rPr>
                        <a:t>+0</a:t>
                      </a:r>
                      <a:endParaRPr lang="pt-BR" sz="1600" b="1" i="0" u="none" strike="noStrike" baseline="30000"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(29.2-100)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92.7</a:t>
                      </a:r>
                    </a:p>
                    <a:p>
                      <a:pPr algn="ctr" fontAlgn="b"/>
                      <a:r>
                        <a:rPr lang="hr-HR" sz="1400" u="none" strike="noStrike" dirty="0">
                          <a:effectLst/>
                        </a:rPr>
                        <a:t>(87.6-96.2)</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100</a:t>
                      </a:r>
                    </a:p>
                    <a:p>
                      <a:pPr algn="ctr" fontAlgn="b"/>
                      <a:r>
                        <a:rPr lang="is-IS" sz="1400" u="none" strike="noStrike" dirty="0">
                          <a:effectLst/>
                        </a:rPr>
                        <a:t>(97.6-100)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t-IT" sz="1400" b="0" i="0" u="none" strike="noStrike" dirty="0">
                          <a:solidFill>
                            <a:schemeClr val="dk1"/>
                          </a:solidFill>
                          <a:effectLst/>
                          <a:latin typeface="+mn-lt"/>
                        </a:rPr>
                        <a:t>20</a:t>
                      </a:r>
                    </a:p>
                    <a:p>
                      <a:pPr algn="ctr" fontAlgn="b"/>
                      <a:r>
                        <a:rPr lang="it-IT" sz="1400" b="0" i="0" u="none" strike="noStrike" dirty="0">
                          <a:solidFill>
                            <a:schemeClr val="dk1"/>
                          </a:solidFill>
                          <a:effectLst/>
                          <a:latin typeface="+mn-lt"/>
                        </a:rPr>
                        <a:t>(12.7-30.1)</a:t>
                      </a:r>
                      <a:endParaRPr lang="it-IT"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is-IS" sz="1400" u="none" strike="noStrike" dirty="0">
                          <a:effectLst/>
                        </a:rPr>
                        <a:t>20</a:t>
                      </a:r>
                      <a:endParaRPr lang="is-IS"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tc>
                  <a:txBody>
                    <a:bodyPr/>
                    <a:lstStyle/>
                    <a:p>
                      <a:pPr algn="ctr" fontAlgn="b"/>
                      <a:r>
                        <a:rPr lang="hr-HR" sz="1400" u="none" strike="noStrike" dirty="0">
                          <a:effectLst/>
                        </a:rPr>
                        <a:t>89.4</a:t>
                      </a:r>
                      <a:endParaRPr lang="hr-HR" sz="1400" b="0" i="0" u="none" strike="noStrike" dirty="0">
                        <a:solidFill>
                          <a:srgbClr val="000000"/>
                        </a:solidFill>
                        <a:effectLst/>
                        <a:latin typeface="Arial "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B"/>
                    </a:solidFill>
                  </a:tcPr>
                </a:tc>
                <a:extLst>
                  <a:ext uri="{0D108BD9-81ED-4DB2-BD59-A6C34878D82A}">
                    <a16:rowId xmlns:a16="http://schemas.microsoft.com/office/drawing/2014/main" xmlns="" val="10003"/>
                  </a:ext>
                </a:extLst>
              </a:tr>
            </a:tbl>
          </a:graphicData>
        </a:graphic>
      </p:graphicFrame>
      <p:sp>
        <p:nvSpPr>
          <p:cNvPr id="4" name="Rettangolo 3"/>
          <p:cNvSpPr/>
          <p:nvPr/>
        </p:nvSpPr>
        <p:spPr>
          <a:xfrm>
            <a:off x="0" y="6525344"/>
            <a:ext cx="8352420" cy="276999"/>
          </a:xfrm>
          <a:prstGeom prst="rect">
            <a:avLst/>
          </a:prstGeom>
        </p:spPr>
        <p:txBody>
          <a:bodyPr wrap="square">
            <a:spAutoFit/>
          </a:bodyPr>
          <a:lstStyle/>
          <a:p>
            <a:r>
              <a:rPr lang="it-IT" sz="1200" dirty="0">
                <a:ea typeface="Arial" charset="0"/>
              </a:rPr>
              <a:t>EG, edad gestacional; VPN, valor predictivo negativo; VPP, valor predictivo positivo. </a:t>
            </a:r>
          </a:p>
        </p:txBody>
      </p:sp>
      <p:sp>
        <p:nvSpPr>
          <p:cNvPr id="5" name="Rettangolo 4"/>
          <p:cNvSpPr/>
          <p:nvPr/>
        </p:nvSpPr>
        <p:spPr>
          <a:xfrm>
            <a:off x="179388" y="2235471"/>
            <a:ext cx="8713092" cy="923330"/>
          </a:xfrm>
          <a:prstGeom prst="rect">
            <a:avLst/>
          </a:prstGeom>
        </p:spPr>
        <p:txBody>
          <a:bodyPr wrap="square">
            <a:spAutoFit/>
          </a:bodyPr>
          <a:lstStyle/>
          <a:p>
            <a:pPr algn="ctr"/>
            <a:r>
              <a:rPr lang="es-HN" dirty="0">
                <a:ea typeface="Arial" charset="0"/>
              </a:rPr>
              <a:t>Predicción de parto pretérmino espontaneo (</a:t>
            </a:r>
            <a:r>
              <a:rPr lang="es-HN" dirty="0" err="1">
                <a:ea typeface="Arial" charset="0"/>
              </a:rPr>
              <a:t>sPTB</a:t>
            </a:r>
            <a:r>
              <a:rPr lang="es-HN" dirty="0">
                <a:ea typeface="Arial" charset="0"/>
              </a:rPr>
              <a:t>) usando la aplicación </a:t>
            </a:r>
            <a:r>
              <a:rPr lang="es-HN" dirty="0" err="1">
                <a:ea typeface="Arial" charset="0"/>
              </a:rPr>
              <a:t>QUiPP</a:t>
            </a:r>
            <a:r>
              <a:rPr lang="es-HN" dirty="0">
                <a:ea typeface="Arial" charset="0"/>
              </a:rPr>
              <a:t> en mujeres que se presentan con amenaza de labor pretérmino antes y después de 30 semanas de gestación</a:t>
            </a:r>
            <a:r>
              <a:rPr lang="it-IT" dirty="0">
                <a:ea typeface="Arial" charset="0"/>
              </a:rPr>
              <a:t> </a:t>
            </a:r>
          </a:p>
        </p:txBody>
      </p:sp>
      <p:sp>
        <p:nvSpPr>
          <p:cNvPr id="17" name="Rettangolo 16"/>
          <p:cNvSpPr/>
          <p:nvPr/>
        </p:nvSpPr>
        <p:spPr bwMode="auto">
          <a:xfrm>
            <a:off x="4622877" y="4772062"/>
            <a:ext cx="1013565" cy="1233818"/>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971780775"/>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12522</TotalTime>
  <Words>1701</Words>
  <Application>Microsoft Office PowerPoint</Application>
  <PresentationFormat>On-screen Show (4:3)</PresentationFormat>
  <Paragraphs>207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882</cp:revision>
  <dcterms:created xsi:type="dcterms:W3CDTF">2011-05-07T13:59:23Z</dcterms:created>
  <dcterms:modified xsi:type="dcterms:W3CDTF">2018-02-16T13:33:49Z</dcterms:modified>
</cp:coreProperties>
</file>